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3"/>
  </p:sldMasterIdLst>
  <p:notesMasterIdLst>
    <p:notesMasterId r:id="rId50"/>
  </p:notesMasterIdLst>
  <p:sldIdLst>
    <p:sldId id="256" r:id="rId4"/>
    <p:sldId id="737" r:id="rId5"/>
    <p:sldId id="730" r:id="rId6"/>
    <p:sldId id="738" r:id="rId7"/>
    <p:sldId id="257" r:id="rId8"/>
    <p:sldId id="727" r:id="rId9"/>
    <p:sldId id="460" r:id="rId10"/>
    <p:sldId id="736" r:id="rId11"/>
    <p:sldId id="593" r:id="rId12"/>
    <p:sldId id="689" r:id="rId13"/>
    <p:sldId id="716" r:id="rId14"/>
    <p:sldId id="718" r:id="rId15"/>
    <p:sldId id="693" r:id="rId16"/>
    <p:sldId id="687" r:id="rId17"/>
    <p:sldId id="732" r:id="rId18"/>
    <p:sldId id="731" r:id="rId19"/>
    <p:sldId id="728" r:id="rId20"/>
    <p:sldId id="729" r:id="rId21"/>
    <p:sldId id="678" r:id="rId22"/>
    <p:sldId id="691" r:id="rId23"/>
    <p:sldId id="680" r:id="rId24"/>
    <p:sldId id="715" r:id="rId25"/>
    <p:sldId id="723" r:id="rId26"/>
    <p:sldId id="721" r:id="rId27"/>
    <p:sldId id="733" r:id="rId28"/>
    <p:sldId id="373" r:id="rId29"/>
    <p:sldId id="375" r:id="rId30"/>
    <p:sldId id="381" r:id="rId31"/>
    <p:sldId id="694" r:id="rId32"/>
    <p:sldId id="377" r:id="rId33"/>
    <p:sldId id="734" r:id="rId34"/>
    <p:sldId id="645" r:id="rId35"/>
    <p:sldId id="659" r:id="rId36"/>
    <p:sldId id="660" r:id="rId37"/>
    <p:sldId id="649" r:id="rId38"/>
    <p:sldId id="663" r:id="rId39"/>
    <p:sldId id="662" r:id="rId40"/>
    <p:sldId id="735" r:id="rId41"/>
    <p:sldId id="650" r:id="rId42"/>
    <p:sldId id="653" r:id="rId43"/>
    <p:sldId id="696" r:id="rId44"/>
    <p:sldId id="639" r:id="rId45"/>
    <p:sldId id="742" r:id="rId46"/>
    <p:sldId id="741" r:id="rId47"/>
    <p:sldId id="739" r:id="rId48"/>
    <p:sldId id="28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5990F-AB95-9B4D-C232-BA61F2D45134}" name="Lori Weigel" initials="LW" userId="Lori Weigel" providerId="None"/>
  <p188:author id="{32AEBC44-8B76-D729-4D77-9C596DFBB6FC}" name="Lori Weigel" initials="LW" userId="S::lori@newbridgestrategy.onmicrosoft.com::60d53ebd-f0f8-40fa-814f-3fbeb7dc7792" providerId="AD"/>
  <p188:author id="{73205661-C56E-A736-FD77-46BA317B5C46}" name="Kyle Legleiter" initials="KL" userId="S::klegleiter@ColoradoHealth.org::3ca608e5-cd97-4ef6-8fb2-f00f5c61f7fb" providerId="AD"/>
  <p188:author id="{098C757F-0C07-B0BC-0E0A-138981B1338F}" name="Lucia Del Puppo" initials="LD" userId="S::Lucia@fm3research.com::26a18e88-3621-4b36-a7da-925342b2619d" providerId="AD"/>
  <p188:author id="{246BCE9B-E004-0512-8CCD-9BA872131040}" name="Lucia Del Puppo" initials="LDP" userId="S::Lucia@fm3research.onmicrosoft.com::26a18e88-3621-4b36-a7da-925342b2619d" providerId="AD"/>
  <p188:author id="{D5F740AF-457D-C07C-B7E3-B2CE06C38B6F}" name="Liz Mares-Kim" initials="LM" userId="S::liz@fm3research.onmicrosoft.com::eabedbd8-7c7a-485f-924b-a77f77221c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stin Montoya" initials="AM" lastIdx="1" clrIdx="0">
    <p:extLst>
      <p:ext uri="{19B8F6BF-5375-455C-9EA6-DF929625EA0E}">
        <p15:presenceInfo xmlns:p15="http://schemas.microsoft.com/office/powerpoint/2012/main" userId="S-1-5-21-2566633408-538432786-757074863-8663" providerId="AD"/>
      </p:ext>
    </p:extLst>
  </p:cmAuthor>
  <p:cmAuthor id="2" name="Kyle Legleiter" initials="KL" lastIdx="1" clrIdx="1">
    <p:extLst>
      <p:ext uri="{19B8F6BF-5375-455C-9EA6-DF929625EA0E}">
        <p15:presenceInfo xmlns:p15="http://schemas.microsoft.com/office/powerpoint/2012/main" userId="S-1-5-21-2566633408-538432786-757074863-5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E8622A"/>
    <a:srgbClr val="2961C0"/>
    <a:srgbClr val="B3D6E3"/>
    <a:srgbClr val="6B919F"/>
    <a:srgbClr val="CDCDCF"/>
    <a:srgbClr val="0C96B5"/>
    <a:srgbClr val="485A84"/>
    <a:srgbClr val="A71930"/>
    <a:srgbClr val="3E4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83" autoAdjust="0"/>
  </p:normalViewPr>
  <p:slideViewPr>
    <p:cSldViewPr snapToGrid="0" snapToObjects="1">
      <p:cViewPr varScale="1">
        <p:scale>
          <a:sx n="111" d="100"/>
          <a:sy n="111" d="100"/>
        </p:scale>
        <p:origin x="696" y="108"/>
      </p:cViewPr>
      <p:guideLst/>
    </p:cSldViewPr>
  </p:slideViewPr>
  <p:outlineViewPr>
    <p:cViewPr>
      <p:scale>
        <a:sx n="33" d="100"/>
        <a:sy n="33" d="100"/>
      </p:scale>
      <p:origin x="0" y="-240"/>
    </p:cViewPr>
  </p:outlin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8/10/relationships/authors" Target="authors.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6702807008939"/>
          <c:y val="2.0028351803138562E-2"/>
          <c:w val="0.67980196400683557"/>
          <c:h val="0.8923018172665742"/>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April/May 2025</c:v>
                </c:pt>
                <c:pt idx="1">
                  <c:v>June 2024</c:v>
                </c:pt>
                <c:pt idx="2">
                  <c:v>April/May 2023</c:v>
                </c:pt>
              </c:strCache>
            </c:strRef>
          </c:cat>
          <c:val>
            <c:numRef>
              <c:f>Sheet1!$B$2:$B$4</c:f>
              <c:numCache>
                <c:formatCode>0%</c:formatCode>
                <c:ptCount val="3"/>
                <c:pt idx="0">
                  <c:v>0.56000000000000005</c:v>
                </c:pt>
                <c:pt idx="1">
                  <c:v>0.59</c:v>
                </c:pt>
                <c:pt idx="2">
                  <c:v>0.56999999999999995</c:v>
                </c:pt>
              </c:numCache>
            </c:numRef>
          </c:val>
          <c:extLst>
            <c:ext xmlns:c16="http://schemas.microsoft.com/office/drawing/2014/chart" uri="{C3380CC4-5D6E-409C-BE32-E72D297353CC}">
              <c16:uniqueId val="{00000000-10F5-4AB3-BA3D-6445ABBA5D5B}"/>
            </c:ext>
          </c:extLst>
        </c:ser>
        <c:dLbls>
          <c:showLegendKey val="0"/>
          <c:showVal val="1"/>
          <c:showCatName val="0"/>
          <c:showSerName val="0"/>
          <c:showPercent val="0"/>
          <c:showBubbleSize val="0"/>
        </c:dLbls>
        <c:gapWidth val="11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57756169349025"/>
          <c:y val="3.1640358965194924E-2"/>
          <c:w val="0.67029151713838175"/>
          <c:h val="0.82524352544716073"/>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Drug overdoses</c:v>
                </c:pt>
                <c:pt idx="5">
                  <c:v>Mental health</c:v>
                </c:pt>
                <c:pt idx="6">
                  <c:v>Jobs and the economy</c:v>
                </c:pt>
                <c:pt idx="7">
                  <c:v>Wildfires or other natural disasters</c:v>
                </c:pt>
                <c:pt idx="8">
                  <c:v>Crime, in general</c:v>
                </c:pt>
              </c:strCache>
            </c:strRef>
          </c:cat>
          <c:val>
            <c:numRef>
              <c:f>Sheet1!$B$2:$B$10</c:f>
              <c:numCache>
                <c:formatCode>0%</c:formatCode>
                <c:ptCount val="9"/>
                <c:pt idx="0">
                  <c:v>0.56999999999999995</c:v>
                </c:pt>
                <c:pt idx="1">
                  <c:v>0.55000000000000004</c:v>
                </c:pt>
                <c:pt idx="2">
                  <c:v>0.44</c:v>
                </c:pt>
                <c:pt idx="3">
                  <c:v>0.37</c:v>
                </c:pt>
                <c:pt idx="4">
                  <c:v>0.32</c:v>
                </c:pt>
                <c:pt idx="5">
                  <c:v>0.24</c:v>
                </c:pt>
                <c:pt idx="6">
                  <c:v>0.26</c:v>
                </c:pt>
                <c:pt idx="7">
                  <c:v>0.23</c:v>
                </c:pt>
                <c:pt idx="8">
                  <c:v>0.28000000000000003</c:v>
                </c:pt>
              </c:numCache>
            </c:numRef>
          </c:val>
          <c:extLst>
            <c:ext xmlns:c16="http://schemas.microsoft.com/office/drawing/2014/chart" uri="{C3380CC4-5D6E-409C-BE32-E72D297353CC}">
              <c16:uniqueId val="{00000000-B049-45D8-9AB2-44C9EDBD38FD}"/>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Drug overdoses</c:v>
                </c:pt>
                <c:pt idx="5">
                  <c:v>Mental health</c:v>
                </c:pt>
                <c:pt idx="6">
                  <c:v>Jobs and the economy</c:v>
                </c:pt>
                <c:pt idx="7">
                  <c:v>Wildfires or other natural disasters</c:v>
                </c:pt>
                <c:pt idx="8">
                  <c:v>Crime, in general</c:v>
                </c:pt>
              </c:strCache>
            </c:strRef>
          </c:cat>
          <c:val>
            <c:numRef>
              <c:f>Sheet1!$C$2:$C$10</c:f>
              <c:numCache>
                <c:formatCode>0%</c:formatCode>
                <c:ptCount val="9"/>
                <c:pt idx="0">
                  <c:v>0.32</c:v>
                </c:pt>
                <c:pt idx="1">
                  <c:v>0.28999999999999998</c:v>
                </c:pt>
                <c:pt idx="2">
                  <c:v>0.31</c:v>
                </c:pt>
                <c:pt idx="3">
                  <c:v>0.37</c:v>
                </c:pt>
                <c:pt idx="4">
                  <c:v>0.33</c:v>
                </c:pt>
                <c:pt idx="5">
                  <c:v>0.35</c:v>
                </c:pt>
                <c:pt idx="6">
                  <c:v>0.32</c:v>
                </c:pt>
                <c:pt idx="7">
                  <c:v>0.34</c:v>
                </c:pt>
                <c:pt idx="8">
                  <c:v>0.28000000000000003</c:v>
                </c:pt>
              </c:numCache>
            </c:numRef>
          </c:val>
          <c:extLst>
            <c:ext xmlns:c16="http://schemas.microsoft.com/office/drawing/2014/chart" uri="{C3380CC4-5D6E-409C-BE32-E72D297353CC}">
              <c16:uniqueId val="{00000001-B049-45D8-9AB2-44C9EDBD38FD}"/>
            </c:ext>
          </c:extLst>
        </c:ser>
        <c:ser>
          <c:idx val="2"/>
          <c:order val="2"/>
          <c:tx>
            <c:strRef>
              <c:f>Sheet1!$D$1</c:f>
              <c:strCache>
                <c:ptCount val="1"/>
                <c:pt idx="0">
                  <c:v>Smwt. Ser. Prob.</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Drug overdoses</c:v>
                </c:pt>
                <c:pt idx="5">
                  <c:v>Mental health</c:v>
                </c:pt>
                <c:pt idx="6">
                  <c:v>Jobs and the economy</c:v>
                </c:pt>
                <c:pt idx="7">
                  <c:v>Wildfires or other natural disasters</c:v>
                </c:pt>
                <c:pt idx="8">
                  <c:v>Crime, in general</c:v>
                </c:pt>
              </c:strCache>
            </c:strRef>
          </c:cat>
          <c:val>
            <c:numRef>
              <c:f>Sheet1!$D$2:$D$10</c:f>
              <c:numCache>
                <c:formatCode>0%</c:formatCode>
                <c:ptCount val="9"/>
                <c:pt idx="0">
                  <c:v>0.09</c:v>
                </c:pt>
                <c:pt idx="1">
                  <c:v>0.13</c:v>
                </c:pt>
                <c:pt idx="2">
                  <c:v>0.16</c:v>
                </c:pt>
                <c:pt idx="3">
                  <c:v>0.21</c:v>
                </c:pt>
                <c:pt idx="4">
                  <c:v>0.24</c:v>
                </c:pt>
                <c:pt idx="5">
                  <c:v>0.3</c:v>
                </c:pt>
                <c:pt idx="6">
                  <c:v>0.28000000000000003</c:v>
                </c:pt>
                <c:pt idx="7">
                  <c:v>0.31</c:v>
                </c:pt>
                <c:pt idx="8">
                  <c:v>0.33</c:v>
                </c:pt>
              </c:numCache>
            </c:numRef>
          </c:val>
          <c:extLst>
            <c:ext xmlns:c16="http://schemas.microsoft.com/office/drawing/2014/chart" uri="{C3380CC4-5D6E-409C-BE32-E72D297353CC}">
              <c16:uniqueId val="{00000002-B049-45D8-9AB2-44C9EDBD38FD}"/>
            </c:ext>
          </c:extLst>
        </c:ser>
        <c:ser>
          <c:idx val="3"/>
          <c:order val="3"/>
          <c:tx>
            <c:strRef>
              <c:f>Sheet1!$E$1</c:f>
              <c:strCache>
                <c:ptCount val="1"/>
                <c:pt idx="0">
                  <c:v>Not Too Ser. Prob.</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416-41F3-AC6D-E76F83A7A14C}"/>
                </c:ext>
              </c:extLst>
            </c:dLbl>
            <c:dLbl>
              <c:idx val="1"/>
              <c:delete val="1"/>
              <c:extLst>
                <c:ext xmlns:c15="http://schemas.microsoft.com/office/drawing/2012/chart" uri="{CE6537A1-D6FC-4f65-9D91-7224C49458BB}"/>
                <c:ext xmlns:c16="http://schemas.microsoft.com/office/drawing/2014/chart" uri="{C3380CC4-5D6E-409C-BE32-E72D297353CC}">
                  <c16:uniqueId val="{00000005-8416-41F3-AC6D-E76F83A7A1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Drug overdoses</c:v>
                </c:pt>
                <c:pt idx="5">
                  <c:v>Mental health</c:v>
                </c:pt>
                <c:pt idx="6">
                  <c:v>Jobs and the economy</c:v>
                </c:pt>
                <c:pt idx="7">
                  <c:v>Wildfires or other natural disasters</c:v>
                </c:pt>
                <c:pt idx="8">
                  <c:v>Crime, in general</c:v>
                </c:pt>
              </c:strCache>
            </c:strRef>
          </c:cat>
          <c:val>
            <c:numRef>
              <c:f>Sheet1!$E$2:$E$10</c:f>
              <c:numCache>
                <c:formatCode>0%</c:formatCode>
                <c:ptCount val="9"/>
                <c:pt idx="0">
                  <c:v>0.02</c:v>
                </c:pt>
                <c:pt idx="1">
                  <c:v>0.03</c:v>
                </c:pt>
                <c:pt idx="2">
                  <c:v>0.06</c:v>
                </c:pt>
                <c:pt idx="3">
                  <c:v>0.04</c:v>
                </c:pt>
                <c:pt idx="4">
                  <c:v>7.0000000000000007E-2</c:v>
                </c:pt>
                <c:pt idx="5">
                  <c:v>0.09</c:v>
                </c:pt>
                <c:pt idx="6">
                  <c:v>0.12</c:v>
                </c:pt>
                <c:pt idx="7">
                  <c:v>0.12</c:v>
                </c:pt>
                <c:pt idx="8">
                  <c:v>0.11</c:v>
                </c:pt>
              </c:numCache>
            </c:numRef>
          </c:val>
          <c:extLst>
            <c:ext xmlns:c16="http://schemas.microsoft.com/office/drawing/2014/chart" uri="{C3380CC4-5D6E-409C-BE32-E72D297353CC}">
              <c16:uniqueId val="{00000003-B049-45D8-9AB2-44C9EDBD38FD}"/>
            </c:ext>
          </c:extLst>
        </c:ser>
        <c:ser>
          <c:idx val="4"/>
          <c:order val="4"/>
          <c:tx>
            <c:strRef>
              <c:f>Sheet1!$F$1</c:f>
              <c:strCache>
                <c:ptCount val="1"/>
                <c:pt idx="0">
                  <c:v>Don't Know</c:v>
                </c:pt>
              </c:strCache>
            </c:strRef>
          </c:tx>
          <c:spPr>
            <a:solidFill>
              <a:schemeClr val="accent6"/>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9A-4801-B400-30152903BD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Drug overdoses</c:v>
                </c:pt>
                <c:pt idx="5">
                  <c:v>Mental health</c:v>
                </c:pt>
                <c:pt idx="6">
                  <c:v>Jobs and the economy</c:v>
                </c:pt>
                <c:pt idx="7">
                  <c:v>Wildfires or other natural disasters</c:v>
                </c:pt>
                <c:pt idx="8">
                  <c:v>Crime, in general</c:v>
                </c:pt>
              </c:strCache>
            </c:strRef>
          </c:cat>
          <c:val>
            <c:numRef>
              <c:f>Sheet1!$F$2:$F$10</c:f>
              <c:numCache>
                <c:formatCode>0%</c:formatCode>
                <c:ptCount val="9"/>
                <c:pt idx="0">
                  <c:v>0</c:v>
                </c:pt>
                <c:pt idx="1">
                  <c:v>0</c:v>
                </c:pt>
                <c:pt idx="2">
                  <c:v>0.03</c:v>
                </c:pt>
                <c:pt idx="3">
                  <c:v>0.01</c:v>
                </c:pt>
                <c:pt idx="4">
                  <c:v>0.04</c:v>
                </c:pt>
                <c:pt idx="5">
                  <c:v>0.02</c:v>
                </c:pt>
                <c:pt idx="6">
                  <c:v>0.01</c:v>
                </c:pt>
                <c:pt idx="7">
                  <c:v>0.01</c:v>
                </c:pt>
                <c:pt idx="8">
                  <c:v>0.01</c:v>
                </c:pt>
              </c:numCache>
            </c:numRef>
          </c:val>
          <c:extLst>
            <c:ext xmlns:c16="http://schemas.microsoft.com/office/drawing/2014/chart" uri="{C3380CC4-5D6E-409C-BE32-E72D297353CC}">
              <c16:uniqueId val="{00000009-B049-45D8-9AB2-44C9EDBD38FD}"/>
            </c:ext>
          </c:extLst>
        </c:ser>
        <c:dLbls>
          <c:showLegendKey val="0"/>
          <c:showVal val="1"/>
          <c:showCatName val="0"/>
          <c:showSerName val="0"/>
          <c:showPercent val="0"/>
          <c:showBubbleSize val="0"/>
        </c:dLbls>
        <c:gapWidth val="3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28156013673949737"/>
          <c:y val="0.93246583939698047"/>
          <c:w val="0.68662479695915157"/>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78499439931164"/>
          <c:y val="3.1640358965194924E-2"/>
          <c:w val="0.64303047644580691"/>
          <c:h val="0.84250190306453965"/>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Drug and alcohol abuse</c:v>
                </c:pt>
                <c:pt idx="1">
                  <c:v>Climate change</c:v>
                </c:pt>
                <c:pt idx="2">
                  <c:v>Illegal immigration</c:v>
                </c:pt>
                <c:pt idx="3">
                  <c:v>Restrictions on reproductive rights</c:v>
                </c:pt>
                <c:pt idx="4">
                  <c:v>Hunger</c:v>
                </c:pt>
                <c:pt idx="5">
                  <c:v>Gun violence</c:v>
                </c:pt>
                <c:pt idx="6">
                  <c:v>Mistreatment of immigrants</c:v>
                </c:pt>
                <c:pt idx="7">
                  <c:v>Police violence and misconduct</c:v>
                </c:pt>
                <c:pt idx="8">
                  <c:v>Racial bias and discrimination</c:v>
                </c:pt>
                <c:pt idx="9">
                  <c:v>Crime, in your neighborhood</c:v>
                </c:pt>
              </c:strCache>
            </c:strRef>
          </c:cat>
          <c:val>
            <c:numRef>
              <c:f>Sheet1!$B$2:$B$11</c:f>
              <c:numCache>
                <c:formatCode>0%</c:formatCode>
                <c:ptCount val="10"/>
                <c:pt idx="0">
                  <c:v>0.21</c:v>
                </c:pt>
                <c:pt idx="1">
                  <c:v>0.31</c:v>
                </c:pt>
                <c:pt idx="2">
                  <c:v>0.34</c:v>
                </c:pt>
                <c:pt idx="3">
                  <c:v>0.26</c:v>
                </c:pt>
                <c:pt idx="4">
                  <c:v>0.17</c:v>
                </c:pt>
                <c:pt idx="5">
                  <c:v>0.17</c:v>
                </c:pt>
                <c:pt idx="6">
                  <c:v>0.2</c:v>
                </c:pt>
                <c:pt idx="7">
                  <c:v>0.14000000000000001</c:v>
                </c:pt>
                <c:pt idx="8">
                  <c:v>0.13</c:v>
                </c:pt>
                <c:pt idx="9">
                  <c:v>0.11</c:v>
                </c:pt>
              </c:numCache>
            </c:numRef>
          </c:val>
          <c:extLst>
            <c:ext xmlns:c16="http://schemas.microsoft.com/office/drawing/2014/chart" uri="{C3380CC4-5D6E-409C-BE32-E72D297353CC}">
              <c16:uniqueId val="{00000000-B049-45D8-9AB2-44C9EDBD38FD}"/>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Drug and alcohol abuse</c:v>
                </c:pt>
                <c:pt idx="1">
                  <c:v>Climate change</c:v>
                </c:pt>
                <c:pt idx="2">
                  <c:v>Illegal immigration</c:v>
                </c:pt>
                <c:pt idx="3">
                  <c:v>Restrictions on reproductive rights</c:v>
                </c:pt>
                <c:pt idx="4">
                  <c:v>Hunger</c:v>
                </c:pt>
                <c:pt idx="5">
                  <c:v>Gun violence</c:v>
                </c:pt>
                <c:pt idx="6">
                  <c:v>Mistreatment of immigrants</c:v>
                </c:pt>
                <c:pt idx="7">
                  <c:v>Police violence and misconduct</c:v>
                </c:pt>
                <c:pt idx="8">
                  <c:v>Racial bias and discrimination</c:v>
                </c:pt>
                <c:pt idx="9">
                  <c:v>Crime, in your neighborhood</c:v>
                </c:pt>
              </c:strCache>
            </c:strRef>
          </c:cat>
          <c:val>
            <c:numRef>
              <c:f>Sheet1!$C$2:$C$11</c:f>
              <c:numCache>
                <c:formatCode>0%</c:formatCode>
                <c:ptCount val="10"/>
                <c:pt idx="0">
                  <c:v>0.31</c:v>
                </c:pt>
                <c:pt idx="1">
                  <c:v>0.2</c:v>
                </c:pt>
                <c:pt idx="2">
                  <c:v>0.15</c:v>
                </c:pt>
                <c:pt idx="3">
                  <c:v>0.17</c:v>
                </c:pt>
                <c:pt idx="4">
                  <c:v>0.24</c:v>
                </c:pt>
                <c:pt idx="5">
                  <c:v>0.24</c:v>
                </c:pt>
                <c:pt idx="6">
                  <c:v>0.17</c:v>
                </c:pt>
                <c:pt idx="7">
                  <c:v>0.15</c:v>
                </c:pt>
                <c:pt idx="8">
                  <c:v>0.14000000000000001</c:v>
                </c:pt>
                <c:pt idx="9">
                  <c:v>0.13</c:v>
                </c:pt>
              </c:numCache>
            </c:numRef>
          </c:val>
          <c:extLst>
            <c:ext xmlns:c16="http://schemas.microsoft.com/office/drawing/2014/chart" uri="{C3380CC4-5D6E-409C-BE32-E72D297353CC}">
              <c16:uniqueId val="{00000001-B049-45D8-9AB2-44C9EDBD38FD}"/>
            </c:ext>
          </c:extLst>
        </c:ser>
        <c:ser>
          <c:idx val="2"/>
          <c:order val="2"/>
          <c:tx>
            <c:strRef>
              <c:f>Sheet1!$D$1</c:f>
              <c:strCache>
                <c:ptCount val="1"/>
                <c:pt idx="0">
                  <c:v>Smwt. Ser. Prob.</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3E414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Drug and alcohol abuse</c:v>
                </c:pt>
                <c:pt idx="1">
                  <c:v>Climate change</c:v>
                </c:pt>
                <c:pt idx="2">
                  <c:v>Illegal immigration</c:v>
                </c:pt>
                <c:pt idx="3">
                  <c:v>Restrictions on reproductive rights</c:v>
                </c:pt>
                <c:pt idx="4">
                  <c:v>Hunger</c:v>
                </c:pt>
                <c:pt idx="5">
                  <c:v>Gun violence</c:v>
                </c:pt>
                <c:pt idx="6">
                  <c:v>Mistreatment of immigrants</c:v>
                </c:pt>
                <c:pt idx="7">
                  <c:v>Police violence and misconduct</c:v>
                </c:pt>
                <c:pt idx="8">
                  <c:v>Racial bias and discrimination</c:v>
                </c:pt>
                <c:pt idx="9">
                  <c:v>Crime, in your neighborhood</c:v>
                </c:pt>
              </c:strCache>
            </c:strRef>
          </c:cat>
          <c:val>
            <c:numRef>
              <c:f>Sheet1!$D$2:$D$11</c:f>
              <c:numCache>
                <c:formatCode>0%</c:formatCode>
                <c:ptCount val="10"/>
                <c:pt idx="0">
                  <c:v>0.33</c:v>
                </c:pt>
                <c:pt idx="1">
                  <c:v>0.15</c:v>
                </c:pt>
                <c:pt idx="2">
                  <c:v>0.17</c:v>
                </c:pt>
                <c:pt idx="3">
                  <c:v>0.13</c:v>
                </c:pt>
                <c:pt idx="4">
                  <c:v>0.34</c:v>
                </c:pt>
                <c:pt idx="5">
                  <c:v>0.23</c:v>
                </c:pt>
                <c:pt idx="6">
                  <c:v>0.15</c:v>
                </c:pt>
                <c:pt idx="7">
                  <c:v>0.22</c:v>
                </c:pt>
                <c:pt idx="8">
                  <c:v>0.26</c:v>
                </c:pt>
                <c:pt idx="9">
                  <c:v>0.25</c:v>
                </c:pt>
              </c:numCache>
            </c:numRef>
          </c:val>
          <c:extLst>
            <c:ext xmlns:c16="http://schemas.microsoft.com/office/drawing/2014/chart" uri="{C3380CC4-5D6E-409C-BE32-E72D297353CC}">
              <c16:uniqueId val="{00000002-B049-45D8-9AB2-44C9EDBD38FD}"/>
            </c:ext>
          </c:extLst>
        </c:ser>
        <c:ser>
          <c:idx val="3"/>
          <c:order val="3"/>
          <c:tx>
            <c:strRef>
              <c:f>Sheet1!$E$1</c:f>
              <c:strCache>
                <c:ptCount val="1"/>
                <c:pt idx="0">
                  <c:v>Not Too Ser. Prob.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Drug and alcohol abuse</c:v>
                </c:pt>
                <c:pt idx="1">
                  <c:v>Climate change</c:v>
                </c:pt>
                <c:pt idx="2">
                  <c:v>Illegal immigration</c:v>
                </c:pt>
                <c:pt idx="3">
                  <c:v>Restrictions on reproductive rights</c:v>
                </c:pt>
                <c:pt idx="4">
                  <c:v>Hunger</c:v>
                </c:pt>
                <c:pt idx="5">
                  <c:v>Gun violence</c:v>
                </c:pt>
                <c:pt idx="6">
                  <c:v>Mistreatment of immigrants</c:v>
                </c:pt>
                <c:pt idx="7">
                  <c:v>Police violence and misconduct</c:v>
                </c:pt>
                <c:pt idx="8">
                  <c:v>Racial bias and discrimination</c:v>
                </c:pt>
                <c:pt idx="9">
                  <c:v>Crime, in your neighborhood</c:v>
                </c:pt>
              </c:strCache>
            </c:strRef>
          </c:cat>
          <c:val>
            <c:numRef>
              <c:f>Sheet1!$E$2:$E$11</c:f>
              <c:numCache>
                <c:formatCode>0%</c:formatCode>
                <c:ptCount val="10"/>
                <c:pt idx="0">
                  <c:v>0.12</c:v>
                </c:pt>
                <c:pt idx="1">
                  <c:v>0.33</c:v>
                </c:pt>
                <c:pt idx="2">
                  <c:v>0.33</c:v>
                </c:pt>
                <c:pt idx="3">
                  <c:v>0.39</c:v>
                </c:pt>
                <c:pt idx="4">
                  <c:v>0.19</c:v>
                </c:pt>
                <c:pt idx="5">
                  <c:v>0.34</c:v>
                </c:pt>
                <c:pt idx="6">
                  <c:v>0.42</c:v>
                </c:pt>
                <c:pt idx="7">
                  <c:v>0.45</c:v>
                </c:pt>
                <c:pt idx="8">
                  <c:v>0.42</c:v>
                </c:pt>
                <c:pt idx="9">
                  <c:v>0.49</c:v>
                </c:pt>
              </c:numCache>
            </c:numRef>
          </c:val>
          <c:extLst>
            <c:ext xmlns:c16="http://schemas.microsoft.com/office/drawing/2014/chart" uri="{C3380CC4-5D6E-409C-BE32-E72D297353CC}">
              <c16:uniqueId val="{00000003-B049-45D8-9AB2-44C9EDBD38FD}"/>
            </c:ext>
          </c:extLst>
        </c:ser>
        <c:ser>
          <c:idx val="4"/>
          <c:order val="4"/>
          <c:tx>
            <c:strRef>
              <c:f>Sheet1!$F$1</c:f>
              <c:strCache>
                <c:ptCount val="1"/>
                <c:pt idx="0">
                  <c:v>Don't Know</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AC2-4F17-8FD0-422066A3B2AC}"/>
                </c:ext>
              </c:extLst>
            </c:dLbl>
            <c:dLbl>
              <c:idx val="1"/>
              <c:delete val="1"/>
              <c:extLst>
                <c:ext xmlns:c15="http://schemas.microsoft.com/office/drawing/2012/chart" uri="{CE6537A1-D6FC-4f65-9D91-7224C49458BB}"/>
                <c:ext xmlns:c16="http://schemas.microsoft.com/office/drawing/2014/chart" uri="{C3380CC4-5D6E-409C-BE32-E72D297353CC}">
                  <c16:uniqueId val="{00000001-8916-44AA-8625-11179AFF4B8D}"/>
                </c:ext>
              </c:extLst>
            </c:dLbl>
            <c:dLbl>
              <c:idx val="2"/>
              <c:delete val="1"/>
              <c:extLst>
                <c:ext xmlns:c15="http://schemas.microsoft.com/office/drawing/2012/chart" uri="{CE6537A1-D6FC-4f65-9D91-7224C49458BB}"/>
                <c:ext xmlns:c16="http://schemas.microsoft.com/office/drawing/2014/chart" uri="{C3380CC4-5D6E-409C-BE32-E72D297353CC}">
                  <c16:uniqueId val="{00000001-AAC2-4F17-8FD0-422066A3B2AC}"/>
                </c:ext>
              </c:extLst>
            </c:dLbl>
            <c:dLbl>
              <c:idx val="5"/>
              <c:delete val="1"/>
              <c:extLst>
                <c:ext xmlns:c15="http://schemas.microsoft.com/office/drawing/2012/chart" uri="{CE6537A1-D6FC-4f65-9D91-7224C49458BB}"/>
                <c:ext xmlns:c16="http://schemas.microsoft.com/office/drawing/2014/chart" uri="{C3380CC4-5D6E-409C-BE32-E72D297353CC}">
                  <c16:uniqueId val="{00000000-6285-4C65-B7D1-28F768A1A938}"/>
                </c:ext>
              </c:extLst>
            </c:dLbl>
            <c:dLbl>
              <c:idx val="9"/>
              <c:delete val="1"/>
              <c:extLst>
                <c:ext xmlns:c15="http://schemas.microsoft.com/office/drawing/2012/chart" uri="{CE6537A1-D6FC-4f65-9D91-7224C49458BB}"/>
                <c:ext xmlns:c16="http://schemas.microsoft.com/office/drawing/2014/chart" uri="{C3380CC4-5D6E-409C-BE32-E72D297353CC}">
                  <c16:uniqueId val="{00000001-6285-4C65-B7D1-28F768A1A93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Drug and alcohol abuse</c:v>
                </c:pt>
                <c:pt idx="1">
                  <c:v>Climate change</c:v>
                </c:pt>
                <c:pt idx="2">
                  <c:v>Illegal immigration</c:v>
                </c:pt>
                <c:pt idx="3">
                  <c:v>Restrictions on reproductive rights</c:v>
                </c:pt>
                <c:pt idx="4">
                  <c:v>Hunger</c:v>
                </c:pt>
                <c:pt idx="5">
                  <c:v>Gun violence</c:v>
                </c:pt>
                <c:pt idx="6">
                  <c:v>Mistreatment of immigrants</c:v>
                </c:pt>
                <c:pt idx="7">
                  <c:v>Police violence and misconduct</c:v>
                </c:pt>
                <c:pt idx="8">
                  <c:v>Racial bias and discrimination</c:v>
                </c:pt>
                <c:pt idx="9">
                  <c:v>Crime, in your neighborhood</c:v>
                </c:pt>
              </c:strCache>
            </c:strRef>
          </c:cat>
          <c:val>
            <c:numRef>
              <c:f>Sheet1!$F$2:$F$11</c:f>
              <c:numCache>
                <c:formatCode>0%</c:formatCode>
                <c:ptCount val="10"/>
                <c:pt idx="0">
                  <c:v>0.03</c:v>
                </c:pt>
                <c:pt idx="1">
                  <c:v>0.01</c:v>
                </c:pt>
                <c:pt idx="2">
                  <c:v>0.01</c:v>
                </c:pt>
                <c:pt idx="3">
                  <c:v>0.05</c:v>
                </c:pt>
                <c:pt idx="4">
                  <c:v>0.06</c:v>
                </c:pt>
                <c:pt idx="5">
                  <c:v>0.02</c:v>
                </c:pt>
                <c:pt idx="6">
                  <c:v>0.06</c:v>
                </c:pt>
                <c:pt idx="7">
                  <c:v>0.04</c:v>
                </c:pt>
                <c:pt idx="8">
                  <c:v>0.05</c:v>
                </c:pt>
                <c:pt idx="9">
                  <c:v>0.01</c:v>
                </c:pt>
              </c:numCache>
            </c:numRef>
          </c:val>
          <c:extLst>
            <c:ext xmlns:c16="http://schemas.microsoft.com/office/drawing/2014/chart" uri="{C3380CC4-5D6E-409C-BE32-E72D297353CC}">
              <c16:uniqueId val="{00000009-B049-45D8-9AB2-44C9EDBD38FD}"/>
            </c:ext>
          </c:extLst>
        </c:ser>
        <c:dLbls>
          <c:showLegendKey val="0"/>
          <c:showVal val="1"/>
          <c:showCatName val="0"/>
          <c:showSerName val="0"/>
          <c:showPercent val="0"/>
          <c:showBubbleSize val="0"/>
        </c:dLbls>
        <c:gapWidth val="3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3564614472094001"/>
          <c:y val="0.93246583939698047"/>
          <c:w val="0.64956685297901084"/>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2758560719062"/>
          <c:y val="3.1640358965194924E-2"/>
          <c:w val="0.72304147624013515"/>
          <c:h val="0.79935595902109213"/>
        </c:manualLayout>
      </c:layout>
      <c:barChart>
        <c:barDir val="bar"/>
        <c:grouping val="percentStacked"/>
        <c:varyColors val="0"/>
        <c:ser>
          <c:idx val="0"/>
          <c:order val="0"/>
          <c:tx>
            <c:strRef>
              <c:f>Sheet1!$B$1</c:f>
              <c:strCache>
                <c:ptCount val="1"/>
                <c:pt idx="0">
                  <c:v>Too Much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Sheet1!$B$2:$B$7</c:f>
              <c:numCache>
                <c:formatCode>0%</c:formatCode>
                <c:ptCount val="6"/>
                <c:pt idx="0">
                  <c:v>0.59</c:v>
                </c:pt>
                <c:pt idx="1">
                  <c:v>0.59</c:v>
                </c:pt>
                <c:pt idx="2">
                  <c:v>0.56999999999999995</c:v>
                </c:pt>
                <c:pt idx="3">
                  <c:v>0.54</c:v>
                </c:pt>
                <c:pt idx="4">
                  <c:v>0.18</c:v>
                </c:pt>
                <c:pt idx="5">
                  <c:v>0.14000000000000001</c:v>
                </c:pt>
              </c:numCache>
            </c:numRef>
          </c:val>
          <c:extLst>
            <c:ext xmlns:c16="http://schemas.microsoft.com/office/drawing/2014/chart" uri="{C3380CC4-5D6E-409C-BE32-E72D297353CC}">
              <c16:uniqueId val="{00000000-760D-4280-AC50-E405753A5370}"/>
            </c:ext>
          </c:extLst>
        </c:ser>
        <c:ser>
          <c:idx val="1"/>
          <c:order val="1"/>
          <c:tx>
            <c:strRef>
              <c:f>Sheet1!$C$1</c:f>
              <c:strCache>
                <c:ptCount val="1"/>
                <c:pt idx="0">
                  <c:v>Right Amount</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Sheet1!$C$2:$C$7</c:f>
              <c:numCache>
                <c:formatCode>0%</c:formatCode>
                <c:ptCount val="6"/>
                <c:pt idx="0">
                  <c:v>0.31</c:v>
                </c:pt>
                <c:pt idx="1">
                  <c:v>0.16</c:v>
                </c:pt>
                <c:pt idx="2">
                  <c:v>0.31</c:v>
                </c:pt>
                <c:pt idx="3">
                  <c:v>0.22</c:v>
                </c:pt>
                <c:pt idx="4">
                  <c:v>0.17</c:v>
                </c:pt>
                <c:pt idx="5">
                  <c:v>0.12</c:v>
                </c:pt>
              </c:numCache>
            </c:numRef>
          </c:val>
          <c:extLst>
            <c:ext xmlns:c16="http://schemas.microsoft.com/office/drawing/2014/chart" uri="{C3380CC4-5D6E-409C-BE32-E72D297353CC}">
              <c16:uniqueId val="{00000001-760D-4280-AC50-E405753A5370}"/>
            </c:ext>
          </c:extLst>
        </c:ser>
        <c:ser>
          <c:idx val="2"/>
          <c:order val="2"/>
          <c:tx>
            <c:strRef>
              <c:f>Sheet1!$D$1</c:f>
              <c:strCache>
                <c:ptCount val="1"/>
                <c:pt idx="0">
                  <c:v>Too Little</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760D-4280-AC50-E405753A5370}"/>
                </c:ext>
              </c:extLst>
            </c:dLbl>
            <c:dLbl>
              <c:idx val="2"/>
              <c:delete val="1"/>
              <c:extLst>
                <c:ext xmlns:c15="http://schemas.microsoft.com/office/drawing/2012/chart" uri="{CE6537A1-D6FC-4f65-9D91-7224C49458BB}"/>
                <c:ext xmlns:c16="http://schemas.microsoft.com/office/drawing/2014/chart" uri="{C3380CC4-5D6E-409C-BE32-E72D297353CC}">
                  <c16:uniqueId val="{00000008-760D-4280-AC50-E405753A5370}"/>
                </c:ext>
              </c:extLst>
            </c:dLbl>
            <c:dLbl>
              <c:idx val="3"/>
              <c:delete val="1"/>
              <c:extLst>
                <c:ext xmlns:c15="http://schemas.microsoft.com/office/drawing/2012/chart" uri="{CE6537A1-D6FC-4f65-9D91-7224C49458BB}"/>
                <c:ext xmlns:c16="http://schemas.microsoft.com/office/drawing/2014/chart" uri="{C3380CC4-5D6E-409C-BE32-E72D297353CC}">
                  <c16:uniqueId val="{00000009-760D-4280-AC50-E405753A5370}"/>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Sheet1!$D$2:$D$7</c:f>
              <c:numCache>
                <c:formatCode>0%</c:formatCode>
                <c:ptCount val="6"/>
                <c:pt idx="0">
                  <c:v>0.03</c:v>
                </c:pt>
                <c:pt idx="1">
                  <c:v>0.08</c:v>
                </c:pt>
                <c:pt idx="2">
                  <c:v>0.03</c:v>
                </c:pt>
                <c:pt idx="3">
                  <c:v>0.02</c:v>
                </c:pt>
                <c:pt idx="4">
                  <c:v>0.53</c:v>
                </c:pt>
                <c:pt idx="5">
                  <c:v>0.59</c:v>
                </c:pt>
              </c:numCache>
            </c:numRef>
          </c:val>
          <c:extLst>
            <c:ext xmlns:c16="http://schemas.microsoft.com/office/drawing/2014/chart" uri="{C3380CC4-5D6E-409C-BE32-E72D297353CC}">
              <c16:uniqueId val="{00000002-760D-4280-AC50-E405753A5370}"/>
            </c:ext>
          </c:extLst>
        </c:ser>
        <c:ser>
          <c:idx val="3"/>
          <c:order val="3"/>
          <c:tx>
            <c:strRef>
              <c:f>Sheet1!$E$1</c:f>
              <c:strCache>
                <c:ptCount val="1"/>
                <c:pt idx="0">
                  <c:v>Don’t Know</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Sheet1!$E$2:$E$7</c:f>
              <c:numCache>
                <c:formatCode>0%</c:formatCode>
                <c:ptCount val="6"/>
                <c:pt idx="0">
                  <c:v>7.0000000000000007E-2</c:v>
                </c:pt>
                <c:pt idx="1">
                  <c:v>0.16</c:v>
                </c:pt>
                <c:pt idx="2">
                  <c:v>0.09</c:v>
                </c:pt>
                <c:pt idx="3">
                  <c:v>0.21</c:v>
                </c:pt>
                <c:pt idx="4">
                  <c:v>0.12</c:v>
                </c:pt>
                <c:pt idx="5">
                  <c:v>0.15</c:v>
                </c:pt>
              </c:numCache>
            </c:numRef>
          </c:val>
          <c:extLst>
            <c:ext xmlns:c16="http://schemas.microsoft.com/office/drawing/2014/chart" uri="{C3380CC4-5D6E-409C-BE32-E72D297353CC}">
              <c16:uniqueId val="{00000006-760D-4280-AC50-E405753A5370}"/>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28333007451249803"/>
          <c:y val="0.90945466924047502"/>
          <c:w val="0.68662479695915157"/>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71638672513563"/>
          <c:y val="3.1640358965194924E-2"/>
          <c:w val="0.66639355595364125"/>
          <c:h val="0.8338727142558503"/>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Stimulating jobs and the economy</c:v>
                </c:pt>
                <c:pt idx="2">
                  <c:v>Mental health care</c:v>
                </c:pt>
                <c:pt idx="3">
                  <c:v>Physical health care</c:v>
                </c:pt>
                <c:pt idx="4">
                  <c:v>Housing</c:v>
                </c:pt>
              </c:strCache>
            </c:strRef>
          </c:cat>
          <c:val>
            <c:numRef>
              <c:f>Sheet1!$B$2:$B$6</c:f>
              <c:numCache>
                <c:formatCode>0%</c:formatCode>
                <c:ptCount val="5"/>
                <c:pt idx="0">
                  <c:v>0.44</c:v>
                </c:pt>
                <c:pt idx="1">
                  <c:v>0.32</c:v>
                </c:pt>
                <c:pt idx="2">
                  <c:v>0.34</c:v>
                </c:pt>
                <c:pt idx="3">
                  <c:v>0.33</c:v>
                </c:pt>
                <c:pt idx="4">
                  <c:v>0.33</c:v>
                </c:pt>
              </c:numCache>
            </c:numRef>
          </c:val>
          <c:extLst>
            <c:ext xmlns:c16="http://schemas.microsoft.com/office/drawing/2014/chart" uri="{C3380CC4-5D6E-409C-BE32-E72D297353CC}">
              <c16:uniqueId val="{00000000-D90F-4720-8C33-D94A36828508}"/>
            </c:ext>
          </c:extLst>
        </c:ser>
        <c:ser>
          <c:idx val="1"/>
          <c:order val="1"/>
          <c:tx>
            <c:strRef>
              <c:f>Sheet1!$C$1</c:f>
              <c:strCache>
                <c:ptCount val="1"/>
                <c:pt idx="0">
                  <c:v>Very Impt.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Stimulating jobs and the economy</c:v>
                </c:pt>
                <c:pt idx="2">
                  <c:v>Mental health care</c:v>
                </c:pt>
                <c:pt idx="3">
                  <c:v>Physical health care</c:v>
                </c:pt>
                <c:pt idx="4">
                  <c:v>Housing</c:v>
                </c:pt>
              </c:strCache>
            </c:strRef>
          </c:cat>
          <c:val>
            <c:numRef>
              <c:f>Sheet1!$C$2:$C$6</c:f>
              <c:numCache>
                <c:formatCode>0%</c:formatCode>
                <c:ptCount val="5"/>
                <c:pt idx="0">
                  <c:v>0.36</c:v>
                </c:pt>
                <c:pt idx="1">
                  <c:v>0.37</c:v>
                </c:pt>
                <c:pt idx="2">
                  <c:v>0.31</c:v>
                </c:pt>
                <c:pt idx="3">
                  <c:v>0.34</c:v>
                </c:pt>
                <c:pt idx="4">
                  <c:v>0.3</c:v>
                </c:pt>
              </c:numCache>
            </c:numRef>
          </c:val>
          <c:extLst>
            <c:ext xmlns:c16="http://schemas.microsoft.com/office/drawing/2014/chart" uri="{C3380CC4-5D6E-409C-BE32-E72D297353CC}">
              <c16:uniqueId val="{00000001-D90F-4720-8C33-D94A36828508}"/>
            </c:ext>
          </c:extLst>
        </c:ser>
        <c:ser>
          <c:idx val="2"/>
          <c:order val="2"/>
          <c:tx>
            <c:strRef>
              <c:f>Sheet1!$D$1</c:f>
              <c:strCache>
                <c:ptCount val="1"/>
                <c:pt idx="0">
                  <c:v>Smwt. Impt.</c:v>
                </c:pt>
              </c:strCache>
            </c:strRef>
          </c:tx>
          <c:spPr>
            <a:solidFill>
              <a:srgbClr val="2961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Stimulating jobs and the economy</c:v>
                </c:pt>
                <c:pt idx="2">
                  <c:v>Mental health care</c:v>
                </c:pt>
                <c:pt idx="3">
                  <c:v>Physical health care</c:v>
                </c:pt>
                <c:pt idx="4">
                  <c:v>Housing</c:v>
                </c:pt>
              </c:strCache>
            </c:strRef>
          </c:cat>
          <c:val>
            <c:numRef>
              <c:f>Sheet1!$D$2:$D$6</c:f>
              <c:numCache>
                <c:formatCode>0%</c:formatCode>
                <c:ptCount val="5"/>
                <c:pt idx="0">
                  <c:v>0.16</c:v>
                </c:pt>
                <c:pt idx="1">
                  <c:v>0.19</c:v>
                </c:pt>
                <c:pt idx="2">
                  <c:v>0.24</c:v>
                </c:pt>
                <c:pt idx="3">
                  <c:v>0.24</c:v>
                </c:pt>
                <c:pt idx="4">
                  <c:v>0.24</c:v>
                </c:pt>
              </c:numCache>
            </c:numRef>
          </c:val>
          <c:extLst>
            <c:ext xmlns:c16="http://schemas.microsoft.com/office/drawing/2014/chart" uri="{C3380CC4-5D6E-409C-BE32-E72D297353CC}">
              <c16:uniqueId val="{00000002-D90F-4720-8C33-D94A36828508}"/>
            </c:ext>
          </c:extLst>
        </c:ser>
        <c:ser>
          <c:idx val="3"/>
          <c:order val="3"/>
          <c:tx>
            <c:strRef>
              <c:f>Sheet1!$E$1</c:f>
              <c:strCache>
                <c:ptCount val="1"/>
                <c:pt idx="0">
                  <c:v>Not Impt.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90F-4720-8C33-D94A3682850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Stimulating jobs and the economy</c:v>
                </c:pt>
                <c:pt idx="2">
                  <c:v>Mental health care</c:v>
                </c:pt>
                <c:pt idx="3">
                  <c:v>Physical health care</c:v>
                </c:pt>
                <c:pt idx="4">
                  <c:v>Housing</c:v>
                </c:pt>
              </c:strCache>
            </c:strRef>
          </c:cat>
          <c:val>
            <c:numRef>
              <c:f>Sheet1!$E$2:$E$6</c:f>
              <c:numCache>
                <c:formatCode>0%</c:formatCode>
                <c:ptCount val="5"/>
                <c:pt idx="0">
                  <c:v>0.03</c:v>
                </c:pt>
                <c:pt idx="1">
                  <c:v>0.09</c:v>
                </c:pt>
                <c:pt idx="2">
                  <c:v>0.09</c:v>
                </c:pt>
                <c:pt idx="3">
                  <c:v>0.08</c:v>
                </c:pt>
                <c:pt idx="4">
                  <c:v>0.12</c:v>
                </c:pt>
              </c:numCache>
            </c:numRef>
          </c:val>
          <c:extLst>
            <c:ext xmlns:c16="http://schemas.microsoft.com/office/drawing/2014/chart" uri="{C3380CC4-5D6E-409C-BE32-E72D297353CC}">
              <c16:uniqueId val="{00000004-D90F-4720-8C33-D94A36828508}"/>
            </c:ext>
          </c:extLst>
        </c:ser>
        <c:ser>
          <c:idx val="4"/>
          <c:order val="4"/>
          <c:tx>
            <c:strRef>
              <c:f>Sheet1!$F$1</c:f>
              <c:strCache>
                <c:ptCount val="1"/>
                <c:pt idx="0">
                  <c:v>Don't Know</c:v>
                </c:pt>
              </c:strCache>
            </c:strRef>
          </c:tx>
          <c:spPr>
            <a:solidFill>
              <a:schemeClr val="accent6"/>
            </a:solidFill>
            <a:ln>
              <a:noFill/>
            </a:ln>
            <a:effectLst/>
          </c:spPr>
          <c:invertIfNegative val="0"/>
          <c:dLbls>
            <c:delete val="1"/>
          </c:dLbls>
          <c:cat>
            <c:strRef>
              <c:f>Sheet1!$A$2:$A$6</c:f>
              <c:strCache>
                <c:ptCount val="5"/>
                <c:pt idx="0">
                  <c:v>Public safety</c:v>
                </c:pt>
                <c:pt idx="1">
                  <c:v>Stimulating jobs and the economy</c:v>
                </c:pt>
                <c:pt idx="2">
                  <c:v>Mental health care</c:v>
                </c:pt>
                <c:pt idx="3">
                  <c:v>Physical health care</c:v>
                </c:pt>
                <c:pt idx="4">
                  <c:v>Housing</c:v>
                </c:pt>
              </c:strCache>
            </c:strRef>
          </c:cat>
          <c:val>
            <c:numRef>
              <c:f>Sheet1!$F$2:$F$6</c:f>
              <c:numCache>
                <c:formatCode>0%</c:formatCode>
                <c:ptCount val="5"/>
                <c:pt idx="0">
                  <c:v>0.01</c:v>
                </c:pt>
                <c:pt idx="1">
                  <c:v>0.02</c:v>
                </c:pt>
                <c:pt idx="2">
                  <c:v>0.01</c:v>
                </c:pt>
                <c:pt idx="3">
                  <c:v>0.02</c:v>
                </c:pt>
                <c:pt idx="4">
                  <c:v>0.02</c:v>
                </c:pt>
              </c:numCache>
            </c:numRef>
          </c:val>
          <c:extLst>
            <c:ext xmlns:c16="http://schemas.microsoft.com/office/drawing/2014/chart" uri="{C3380CC4-5D6E-409C-BE32-E72D297353CC}">
              <c16:uniqueId val="{00000009-D90F-4720-8C33-D94A36828508}"/>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6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9564317817108702"/>
          <c:y val="0.94397142447523319"/>
          <c:w val="0.48194821260734089"/>
          <c:h val="5.54449162187302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56041315094174"/>
          <c:y val="3.1640358965194924E-2"/>
          <c:w val="0.41348504677515574"/>
          <c:h val="0.8338727142558503"/>
        </c:manualLayout>
      </c:layout>
      <c:barChart>
        <c:barDir val="bar"/>
        <c:grouping val="percentStacked"/>
        <c:varyColors val="0"/>
        <c:ser>
          <c:idx val="0"/>
          <c:order val="0"/>
          <c:tx>
            <c:strRef>
              <c:f>Sheet1!$B$1</c:f>
              <c:strCache>
                <c:ptCount val="1"/>
                <c:pt idx="0">
                  <c:v>1 (Very Ineffective)-3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Communicating directly with policymakers</c:v>
                </c:pt>
                <c:pt idx="2">
                  <c:v>Speaking at public meetings of local government</c:v>
                </c:pt>
                <c:pt idx="3">
                  <c:v>*Publicly expressing your support for social causes</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Sheet1!$B$2:$B$8</c:f>
              <c:numCache>
                <c:formatCode>0%</c:formatCode>
                <c:ptCount val="7"/>
                <c:pt idx="0">
                  <c:v>0.23</c:v>
                </c:pt>
                <c:pt idx="1">
                  <c:v>0.39999999999999997</c:v>
                </c:pt>
                <c:pt idx="2">
                  <c:v>0.39</c:v>
                </c:pt>
                <c:pt idx="3">
                  <c:v>0.44000000000000006</c:v>
                </c:pt>
                <c:pt idx="4">
                  <c:v>0.47</c:v>
                </c:pt>
                <c:pt idx="5">
                  <c:v>0.45999999999999996</c:v>
                </c:pt>
                <c:pt idx="6">
                  <c:v>0.56000000000000005</c:v>
                </c:pt>
              </c:numCache>
            </c:numRef>
          </c:val>
          <c:extLst>
            <c:ext xmlns:c16="http://schemas.microsoft.com/office/drawing/2014/chart" uri="{C3380CC4-5D6E-409C-BE32-E72D297353CC}">
              <c16:uniqueId val="{00000000-5E32-44A7-8C8D-E9B0AB6365BD}"/>
            </c:ext>
          </c:extLst>
        </c:ser>
        <c:ser>
          <c:idx val="1"/>
          <c:order val="1"/>
          <c:tx>
            <c:strRef>
              <c:f>Sheet1!$C$1</c:f>
              <c:strCache>
                <c:ptCount val="1"/>
                <c:pt idx="0">
                  <c:v>4-5</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Communicating directly with policymakers</c:v>
                </c:pt>
                <c:pt idx="2">
                  <c:v>Speaking at public meetings of local government</c:v>
                </c:pt>
                <c:pt idx="3">
                  <c:v>*Publicly expressing your support for social causes</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Sheet1!$C$2:$C$8</c:f>
              <c:numCache>
                <c:formatCode>0%</c:formatCode>
                <c:ptCount val="7"/>
                <c:pt idx="0">
                  <c:v>0.33</c:v>
                </c:pt>
                <c:pt idx="1">
                  <c:v>0.29000000000000004</c:v>
                </c:pt>
                <c:pt idx="2">
                  <c:v>0.32</c:v>
                </c:pt>
                <c:pt idx="3">
                  <c:v>0.33999999999999997</c:v>
                </c:pt>
                <c:pt idx="4">
                  <c:v>0.33</c:v>
                </c:pt>
                <c:pt idx="5">
                  <c:v>0.35</c:v>
                </c:pt>
                <c:pt idx="6">
                  <c:v>0.22999999999999998</c:v>
                </c:pt>
              </c:numCache>
            </c:numRef>
          </c:val>
          <c:extLst>
            <c:ext xmlns:c16="http://schemas.microsoft.com/office/drawing/2014/chart" uri="{C3380CC4-5D6E-409C-BE32-E72D297353CC}">
              <c16:uniqueId val="{00000001-5E32-44A7-8C8D-E9B0AB6365BD}"/>
            </c:ext>
          </c:extLst>
        </c:ser>
        <c:ser>
          <c:idx val="2"/>
          <c:order val="2"/>
          <c:tx>
            <c:strRef>
              <c:f>Sheet1!$D$1</c:f>
              <c:strCache>
                <c:ptCount val="1"/>
                <c:pt idx="0">
                  <c:v>6-7 (Very Effective)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Communicating directly with policymakers</c:v>
                </c:pt>
                <c:pt idx="2">
                  <c:v>Speaking at public meetings of local government</c:v>
                </c:pt>
                <c:pt idx="3">
                  <c:v>*Publicly expressing your support for social causes</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Sheet1!$D$2:$D$8</c:f>
              <c:numCache>
                <c:formatCode>0%</c:formatCode>
                <c:ptCount val="7"/>
                <c:pt idx="0">
                  <c:v>0.37</c:v>
                </c:pt>
                <c:pt idx="1">
                  <c:v>0.24</c:v>
                </c:pt>
                <c:pt idx="2">
                  <c:v>0.21000000000000002</c:v>
                </c:pt>
                <c:pt idx="3">
                  <c:v>0.2</c:v>
                </c:pt>
                <c:pt idx="4">
                  <c:v>0.16999999999999998</c:v>
                </c:pt>
                <c:pt idx="5">
                  <c:v>0.14000000000000001</c:v>
                </c:pt>
                <c:pt idx="6">
                  <c:v>0.12</c:v>
                </c:pt>
              </c:numCache>
            </c:numRef>
          </c:val>
          <c:extLst>
            <c:ext xmlns:c16="http://schemas.microsoft.com/office/drawing/2014/chart" uri="{C3380CC4-5D6E-409C-BE32-E72D297353CC}">
              <c16:uniqueId val="{00000002-5E32-44A7-8C8D-E9B0AB6365BD}"/>
            </c:ext>
          </c:extLst>
        </c:ser>
        <c:ser>
          <c:idx val="3"/>
          <c:order val="3"/>
          <c:tx>
            <c:strRef>
              <c:f>Sheet1!$E$1</c:f>
              <c:strCache>
                <c:ptCount val="1"/>
                <c:pt idx="0">
                  <c:v>Don’t Know</c:v>
                </c:pt>
              </c:strCache>
            </c:strRef>
          </c:tx>
          <c:spPr>
            <a:solidFill>
              <a:schemeClr val="accent6"/>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2F00-4F8A-B041-0AB714D62AC3}"/>
                </c:ext>
              </c:extLst>
            </c:dLbl>
            <c:dLbl>
              <c:idx val="4"/>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F00-4F8A-B041-0AB714D62AC3}"/>
                </c:ext>
              </c:extLst>
            </c:dLbl>
            <c:dLbl>
              <c:idx val="5"/>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F00-4F8A-B041-0AB714D62A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Communicating directly with policymakers</c:v>
                </c:pt>
                <c:pt idx="2">
                  <c:v>Speaking at public meetings of local government</c:v>
                </c:pt>
                <c:pt idx="3">
                  <c:v>*Publicly expressing your support for social causes</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Sheet1!$E$2:$E$8</c:f>
              <c:numCache>
                <c:formatCode>0%</c:formatCode>
                <c:ptCount val="7"/>
                <c:pt idx="0">
                  <c:v>7.0000000000000007E-2</c:v>
                </c:pt>
                <c:pt idx="1">
                  <c:v>7.0000000000000007E-2</c:v>
                </c:pt>
                <c:pt idx="2">
                  <c:v>0.09</c:v>
                </c:pt>
                <c:pt idx="3">
                  <c:v>0.03</c:v>
                </c:pt>
                <c:pt idx="4">
                  <c:v>0.04</c:v>
                </c:pt>
                <c:pt idx="5">
                  <c:v>0.05</c:v>
                </c:pt>
                <c:pt idx="6">
                  <c:v>0.08</c:v>
                </c:pt>
              </c:numCache>
            </c:numRef>
          </c:val>
          <c:extLst>
            <c:ext xmlns:c16="http://schemas.microsoft.com/office/drawing/2014/chart" uri="{C3380CC4-5D6E-409C-BE32-E72D297353CC}">
              <c16:uniqueId val="{00000005-5E32-44A7-8C8D-E9B0AB6365BD}"/>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6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55455697456883979"/>
          <c:y val="0.92671304685785416"/>
          <c:w val="0.44463707382594869"/>
          <c:h val="5.54449162187302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5387245592258"/>
          <c:y val="3.0977153833378662E-2"/>
          <c:w val="0.54895226235107164"/>
          <c:h val="0.9022480515644693"/>
        </c:manualLayout>
      </c:layout>
      <c:barChart>
        <c:barDir val="bar"/>
        <c:grouping val="clustered"/>
        <c:varyColors val="0"/>
        <c:ser>
          <c:idx val="0"/>
          <c:order val="0"/>
          <c:tx>
            <c:strRef>
              <c:f>Sheet1!$B$1</c:f>
              <c:strCache>
                <c:ptCount val="1"/>
                <c:pt idx="0">
                  <c:v>q26</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Political issues</c:v>
                </c:pt>
                <c:pt idx="1">
                  <c:v>Financial issues</c:v>
                </c:pt>
                <c:pt idx="2">
                  <c:v>Family or relationship issues</c:v>
                </c:pt>
                <c:pt idx="3">
                  <c:v>Workplace issues</c:v>
                </c:pt>
                <c:pt idx="4">
                  <c:v>Experiencing unfair treatment from others because of some aspect of your identity</c:v>
                </c:pt>
                <c:pt idx="5">
                  <c:v>Something else</c:v>
                </c:pt>
                <c:pt idx="6">
                  <c:v>Don’t know</c:v>
                </c:pt>
              </c:strCache>
            </c:strRef>
          </c:cat>
          <c:val>
            <c:numRef>
              <c:f>Sheet1!$B$2:$B$8</c:f>
              <c:numCache>
                <c:formatCode>0%</c:formatCode>
                <c:ptCount val="7"/>
                <c:pt idx="0">
                  <c:v>0.32</c:v>
                </c:pt>
                <c:pt idx="1">
                  <c:v>0.28999999999999998</c:v>
                </c:pt>
                <c:pt idx="2">
                  <c:v>0.15</c:v>
                </c:pt>
                <c:pt idx="3">
                  <c:v>0.08</c:v>
                </c:pt>
                <c:pt idx="4">
                  <c:v>0.02</c:v>
                </c:pt>
                <c:pt idx="5">
                  <c:v>0.11</c:v>
                </c:pt>
                <c:pt idx="6">
                  <c:v>0.03</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2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39242836938191"/>
          <c:y val="2.0028351803138562E-2"/>
          <c:w val="0.6468615253161486"/>
          <c:h val="0.8923018172665742"/>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April/May 2025</c:v>
                </c:pt>
                <c:pt idx="1">
                  <c:v>June 2024</c:v>
                </c:pt>
                <c:pt idx="2">
                  <c:v>April/May 2023</c:v>
                </c:pt>
              </c:strCache>
            </c:strRef>
          </c:cat>
          <c:val>
            <c:numRef>
              <c:f>Sheet1!$B$2:$B$4</c:f>
              <c:numCache>
                <c:formatCode>0%</c:formatCode>
                <c:ptCount val="3"/>
                <c:pt idx="0">
                  <c:v>0.21</c:v>
                </c:pt>
                <c:pt idx="1">
                  <c:v>0.27</c:v>
                </c:pt>
                <c:pt idx="2">
                  <c:v>0.25</c:v>
                </c:pt>
              </c:numCache>
            </c:numRef>
          </c:val>
          <c:extLst>
            <c:ext xmlns:c16="http://schemas.microsoft.com/office/drawing/2014/chart" uri="{C3380CC4-5D6E-409C-BE32-E72D297353CC}">
              <c16:uniqueId val="{00000000-186C-483D-BFAA-1920A511A42A}"/>
            </c:ext>
          </c:extLst>
        </c:ser>
        <c:dLbls>
          <c:showLegendKey val="0"/>
          <c:showVal val="1"/>
          <c:showCatName val="0"/>
          <c:showSerName val="0"/>
          <c:showPercent val="0"/>
          <c:showBubbleSize val="0"/>
        </c:dLbls>
        <c:gapWidth val="11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92060125424767"/>
          <c:y val="2.0028351803138562E-2"/>
          <c:w val="0.61557406566122419"/>
          <c:h val="0.82616748315672439"/>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*April/May 2025</c:v>
                </c:pt>
                <c:pt idx="1">
                  <c:v>June 2024</c:v>
                </c:pt>
                <c:pt idx="2">
                  <c:v>April/May 2023</c:v>
                </c:pt>
                <c:pt idx="3">
                  <c:v>April 2022</c:v>
                </c:pt>
                <c:pt idx="4">
                  <c:v>July/August 2021</c:v>
                </c:pt>
              </c:strCache>
            </c:strRef>
          </c:cat>
          <c:val>
            <c:numRef>
              <c:f>Sheet1!$B$2:$B$6</c:f>
              <c:numCache>
                <c:formatCode>0%</c:formatCode>
                <c:ptCount val="5"/>
                <c:pt idx="0">
                  <c:v>0.3</c:v>
                </c:pt>
                <c:pt idx="1">
                  <c:v>0.43</c:v>
                </c:pt>
                <c:pt idx="2">
                  <c:v>0.38</c:v>
                </c:pt>
                <c:pt idx="3">
                  <c:v>0.45</c:v>
                </c:pt>
                <c:pt idx="4">
                  <c:v>0.39</c:v>
                </c:pt>
              </c:numCache>
            </c:numRef>
          </c:val>
          <c:extLst>
            <c:ext xmlns:c16="http://schemas.microsoft.com/office/drawing/2014/chart" uri="{C3380CC4-5D6E-409C-BE32-E72D297353CC}">
              <c16:uniqueId val="{00000000-94F3-4030-BD6A-47B443718D3D}"/>
            </c:ext>
          </c:extLst>
        </c:ser>
        <c:dLbls>
          <c:showLegendKey val="0"/>
          <c:showVal val="1"/>
          <c:showCatName val="0"/>
          <c:showSerName val="0"/>
          <c:showPercent val="0"/>
          <c:showBubbleSize val="0"/>
        </c:dLbls>
        <c:gapWidth val="3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92060125424767"/>
          <c:y val="2.0028351803138562E-2"/>
          <c:w val="0.61557406566122419"/>
          <c:h val="0.82616748315672439"/>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*April/May 2025</c:v>
                </c:pt>
                <c:pt idx="1">
                  <c:v>June 2024</c:v>
                </c:pt>
                <c:pt idx="2">
                  <c:v>April/May 2023</c:v>
                </c:pt>
                <c:pt idx="3">
                  <c:v>April 2022</c:v>
                </c:pt>
                <c:pt idx="4">
                  <c:v>July/August 2021</c:v>
                </c:pt>
              </c:strCache>
            </c:strRef>
          </c:cat>
          <c:val>
            <c:numRef>
              <c:f>Sheet1!$B$2:$B$6</c:f>
              <c:numCache>
                <c:formatCode>0%</c:formatCode>
                <c:ptCount val="5"/>
                <c:pt idx="0">
                  <c:v>0.33</c:v>
                </c:pt>
                <c:pt idx="1">
                  <c:v>0.43</c:v>
                </c:pt>
                <c:pt idx="2">
                  <c:v>0.38</c:v>
                </c:pt>
                <c:pt idx="3">
                  <c:v>0.45</c:v>
                </c:pt>
                <c:pt idx="4">
                  <c:v>0.39</c:v>
                </c:pt>
              </c:numCache>
            </c:numRef>
          </c:val>
          <c:extLst>
            <c:ext xmlns:c16="http://schemas.microsoft.com/office/drawing/2014/chart" uri="{C3380CC4-5D6E-409C-BE32-E72D297353CC}">
              <c16:uniqueId val="{00000000-AEA4-4027-9429-8B49EBAFF1C5}"/>
            </c:ext>
          </c:extLst>
        </c:ser>
        <c:dLbls>
          <c:showLegendKey val="0"/>
          <c:showVal val="1"/>
          <c:showCatName val="0"/>
          <c:showSerName val="0"/>
          <c:showPercent val="0"/>
          <c:showBubbleSize val="0"/>
        </c:dLbls>
        <c:gapWidth val="3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2608795144589"/>
          <c:y val="2.0028351803138562E-2"/>
          <c:w val="0.64457554161372033"/>
          <c:h val="0.8923018172665742"/>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April/May 2025</c:v>
                </c:pt>
                <c:pt idx="1">
                  <c:v>July/August 2021</c:v>
                </c:pt>
              </c:strCache>
            </c:strRef>
          </c:cat>
          <c:val>
            <c:numRef>
              <c:f>Sheet1!$B$2:$B$3</c:f>
              <c:numCache>
                <c:formatCode>0%</c:formatCode>
                <c:ptCount val="2"/>
                <c:pt idx="0">
                  <c:v>0.19</c:v>
                </c:pt>
                <c:pt idx="1">
                  <c:v>0.23</c:v>
                </c:pt>
              </c:numCache>
            </c:numRef>
          </c:val>
          <c:extLst>
            <c:ext xmlns:c16="http://schemas.microsoft.com/office/drawing/2014/chart" uri="{C3380CC4-5D6E-409C-BE32-E72D297353CC}">
              <c16:uniqueId val="{00000000-C4D5-4A6D-A8BB-08DD77F9F087}"/>
            </c:ext>
          </c:extLst>
        </c:ser>
        <c:dLbls>
          <c:showLegendKey val="0"/>
          <c:showVal val="1"/>
          <c:showCatName val="0"/>
          <c:showSerName val="0"/>
          <c:showPercent val="0"/>
          <c:showBubbleSize val="0"/>
        </c:dLbls>
        <c:gapWidth val="11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21375641701666"/>
          <c:y val="2.0028351803138562E-2"/>
          <c:w val="0.58634408981823594"/>
          <c:h val="0.82616748315672439"/>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April/May 2025</c:v>
                </c:pt>
                <c:pt idx="1">
                  <c:v>April 2022</c:v>
                </c:pt>
                <c:pt idx="2">
                  <c:v>July/August 2021</c:v>
                </c:pt>
              </c:strCache>
            </c:strRef>
          </c:cat>
          <c:val>
            <c:numRef>
              <c:f>Sheet1!$B$2:$B$4</c:f>
              <c:numCache>
                <c:formatCode>0%</c:formatCode>
                <c:ptCount val="3"/>
                <c:pt idx="0">
                  <c:v>0.08</c:v>
                </c:pt>
                <c:pt idx="1">
                  <c:v>7.0000000000000007E-2</c:v>
                </c:pt>
                <c:pt idx="2">
                  <c:v>0.1</c:v>
                </c:pt>
              </c:numCache>
            </c:numRef>
          </c:val>
          <c:extLst>
            <c:ext xmlns:c16="http://schemas.microsoft.com/office/drawing/2014/chart" uri="{C3380CC4-5D6E-409C-BE32-E72D297353CC}">
              <c16:uniqueId val="{00000000-A51F-4D4E-AA23-C058D8E0D238}"/>
            </c:ext>
          </c:extLst>
        </c:ser>
        <c:dLbls>
          <c:showLegendKey val="0"/>
          <c:showVal val="1"/>
          <c:showCatName val="0"/>
          <c:showSerName val="0"/>
          <c:showPercent val="0"/>
          <c:showBubbleSize val="0"/>
        </c:dLbls>
        <c:gapWidth val="3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21375641701666"/>
          <c:y val="2.0028351803138562E-2"/>
          <c:w val="0.58634408981823594"/>
          <c:h val="0.82616748315672439"/>
        </c:manualLayout>
      </c:layout>
      <c:barChart>
        <c:barDir val="bar"/>
        <c:grouping val="cluster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April/May 2025</c:v>
                </c:pt>
                <c:pt idx="1">
                  <c:v>June 2024</c:v>
                </c:pt>
                <c:pt idx="2">
                  <c:v>April/May 2023</c:v>
                </c:pt>
                <c:pt idx="3">
                  <c:v>April 2022</c:v>
                </c:pt>
                <c:pt idx="4">
                  <c:v>July/August 2021</c:v>
                </c:pt>
              </c:strCache>
            </c:strRef>
          </c:cat>
          <c:val>
            <c:numRef>
              <c:f>Sheet1!$B$2:$B$6</c:f>
              <c:numCache>
                <c:formatCode>0%</c:formatCode>
                <c:ptCount val="5"/>
                <c:pt idx="0">
                  <c:v>0.12</c:v>
                </c:pt>
                <c:pt idx="1">
                  <c:v>0.17</c:v>
                </c:pt>
                <c:pt idx="2">
                  <c:v>0.14000000000000001</c:v>
                </c:pt>
                <c:pt idx="3">
                  <c:v>0.16</c:v>
                </c:pt>
                <c:pt idx="4">
                  <c:v>0.09</c:v>
                </c:pt>
              </c:numCache>
            </c:numRef>
          </c:val>
          <c:extLst>
            <c:ext xmlns:c16="http://schemas.microsoft.com/office/drawing/2014/chart" uri="{C3380CC4-5D6E-409C-BE32-E72D297353CC}">
              <c16:uniqueId val="{00000000-94F3-4030-BD6A-47B443718D3D}"/>
            </c:ext>
          </c:extLst>
        </c:ser>
        <c:dLbls>
          <c:showLegendKey val="0"/>
          <c:showVal val="1"/>
          <c:showCatName val="0"/>
          <c:showSerName val="0"/>
          <c:showPercent val="0"/>
          <c:showBubbleSize val="0"/>
        </c:dLbls>
        <c:gapWidth val="3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2"/>
                </a:solidFill>
                <a:latin typeface="+mn-lt"/>
                <a:ea typeface="+mn-ea"/>
                <a:cs typeface="+mn-cs"/>
              </a:defRPr>
            </a:pPr>
            <a:endParaRPr lang="en-US"/>
          </a:p>
        </c:txPr>
        <c:crossAx val="2012098112"/>
        <c:crosses val="autoZero"/>
        <c:auto val="1"/>
        <c:lblAlgn val="ctr"/>
        <c:lblOffset val="0"/>
        <c:noMultiLvlLbl val="0"/>
      </c:catAx>
      <c:valAx>
        <c:axId val="201209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095408"/>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7742043227838"/>
          <c:y val="0.13598088682460652"/>
          <c:w val="0.51292851770480774"/>
          <c:h val="0.7697155671392982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04-4117-9510-638C95A80C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04-4117-9510-638C95A80C20}"/>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CD04-4117-9510-638C95A80C2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CD04-4117-9510-638C95A80C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04-4117-9510-638C95A80C20}"/>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C86C-4AA0-9D06-A7208DF07D90}"/>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B-CD04-4117-9510-638C95A80C2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D04-4117-9510-638C95A80C20}"/>
                </c:ext>
              </c:extLst>
            </c:dLbl>
            <c:dLbl>
              <c:idx val="1"/>
              <c:layout>
                <c:manualLayout>
                  <c:x val="0.13458720551984291"/>
                  <c:y val="9.86333261987077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D04-4117-9510-638C95A80C20}"/>
                </c:ext>
              </c:extLst>
            </c:dLbl>
            <c:dLbl>
              <c:idx val="2"/>
              <c:layout>
                <c:manualLayout>
                  <c:x val="4.2217875027605184E-2"/>
                  <c:y val="0.1563337789451153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D04-4117-9510-638C95A80C20}"/>
                </c:ext>
              </c:extLst>
            </c:dLbl>
            <c:dLbl>
              <c:idx val="3"/>
              <c:layout>
                <c:manualLayout>
                  <c:x val="-9.3631558842313223E-2"/>
                  <c:y val="0.1471879296646846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D04-4117-9510-638C95A80C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0 of 6</c:v>
                </c:pt>
                <c:pt idx="1">
                  <c:v>1 of 6</c:v>
                </c:pt>
                <c:pt idx="2">
                  <c:v>2 of 6</c:v>
                </c:pt>
                <c:pt idx="3">
                  <c:v>3 of 6</c:v>
                </c:pt>
                <c:pt idx="4">
                  <c:v>4 of 6</c:v>
                </c:pt>
                <c:pt idx="5">
                  <c:v>5 of 6</c:v>
                </c:pt>
                <c:pt idx="6">
                  <c:v>6 of 6</c:v>
                </c:pt>
              </c:strCache>
            </c:strRef>
          </c:cat>
          <c:val>
            <c:numRef>
              <c:f>Sheet1!$B$2:$B$8</c:f>
              <c:numCache>
                <c:formatCode>0%</c:formatCode>
                <c:ptCount val="7"/>
                <c:pt idx="0">
                  <c:v>0.49</c:v>
                </c:pt>
                <c:pt idx="1">
                  <c:v>0.17</c:v>
                </c:pt>
                <c:pt idx="2">
                  <c:v>0.12</c:v>
                </c:pt>
                <c:pt idx="3">
                  <c:v>0.12</c:v>
                </c:pt>
                <c:pt idx="4">
                  <c:v>0.06</c:v>
                </c:pt>
                <c:pt idx="5">
                  <c:v>0.02</c:v>
                </c:pt>
                <c:pt idx="6">
                  <c:v>0.02</c:v>
                </c:pt>
              </c:numCache>
            </c:numRef>
          </c:val>
          <c:extLst>
            <c:ext xmlns:c16="http://schemas.microsoft.com/office/drawing/2014/chart" uri="{C3380CC4-5D6E-409C-BE32-E72D297353CC}">
              <c16:uniqueId val="{0000000A-CD04-4117-9510-638C95A80C20}"/>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2B847-ACAD-834B-947A-93CBCBF3473A}" type="datetimeFigureOut">
              <a:rPr lang="en-US" smtClean="0"/>
              <a:t>8/13/2025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E3800-EAEB-8C4A-85AB-474EEB9510BF}" type="slidenum">
              <a:rPr lang="en-US" smtClean="0"/>
              <a:t>‹#›</a:t>
            </a:fld>
            <a:endParaRPr lang="en-US" dirty="0"/>
          </a:p>
        </p:txBody>
      </p:sp>
    </p:spTree>
    <p:extLst>
      <p:ext uri="{BB962C8B-B14F-4D97-AF65-F5344CB8AC3E}">
        <p14:creationId xmlns:p14="http://schemas.microsoft.com/office/powerpoint/2010/main" val="7668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FBF5-7CD2-EEE4-B498-9E5DCB799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1D270-9F4F-0BAF-0FD8-63F21FD4A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C95DF-766A-FB50-E438-B4E9169E7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F02188-E82C-36B2-5784-B3F82628D5BF}"/>
              </a:ext>
            </a:extLst>
          </p:cNvPr>
          <p:cNvSpPr>
            <a:spLocks noGrp="1"/>
          </p:cNvSpPr>
          <p:nvPr>
            <p:ph type="sldNum" sz="quarter" idx="10"/>
          </p:nvPr>
        </p:nvSpPr>
        <p:spPr/>
        <p:txBody>
          <a:bodyPr/>
          <a:lstStyle/>
          <a:p>
            <a:fld id="{69BE3800-EAEB-8C4A-85AB-474EEB9510BF}" type="slidenum">
              <a:rPr lang="en-US" smtClean="0"/>
              <a:t>10</a:t>
            </a:fld>
            <a:endParaRPr lang="en-US" dirty="0"/>
          </a:p>
        </p:txBody>
      </p:sp>
    </p:spTree>
    <p:extLst>
      <p:ext uri="{BB962C8B-B14F-4D97-AF65-F5344CB8AC3E}">
        <p14:creationId xmlns:p14="http://schemas.microsoft.com/office/powerpoint/2010/main" val="304838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F1FE7-534D-8948-A7B6-8D6390232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48283-5213-CBFB-0FEA-CDE8C7360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AEB43-D9F9-0D80-6994-842BA9A018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FED61-85E1-BBA5-D3D4-21EC4EA86883}"/>
              </a:ext>
            </a:extLst>
          </p:cNvPr>
          <p:cNvSpPr>
            <a:spLocks noGrp="1"/>
          </p:cNvSpPr>
          <p:nvPr>
            <p:ph type="sldNum" sz="quarter" idx="5"/>
          </p:nvPr>
        </p:nvSpPr>
        <p:spPr/>
        <p:txBody>
          <a:bodyPr/>
          <a:lstStyle/>
          <a:p>
            <a:fld id="{69BE3800-EAEB-8C4A-85AB-474EEB9510BF}" type="slidenum">
              <a:rPr lang="en-US" smtClean="0"/>
              <a:t>13</a:t>
            </a:fld>
            <a:endParaRPr lang="en-US" dirty="0"/>
          </a:p>
        </p:txBody>
      </p:sp>
    </p:spTree>
    <p:extLst>
      <p:ext uri="{BB962C8B-B14F-4D97-AF65-F5344CB8AC3E}">
        <p14:creationId xmlns:p14="http://schemas.microsoft.com/office/powerpoint/2010/main" val="378561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841B-C3DD-D087-FC16-5E79A2939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29EB8-0433-A316-8075-26BE0E990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FE604-E28D-7E3A-B4EC-391ABEF8D2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17BE2-BAB8-3829-277F-A0CC384CEE44}"/>
              </a:ext>
            </a:extLst>
          </p:cNvPr>
          <p:cNvSpPr>
            <a:spLocks noGrp="1"/>
          </p:cNvSpPr>
          <p:nvPr>
            <p:ph type="sldNum" sz="quarter" idx="10"/>
          </p:nvPr>
        </p:nvSpPr>
        <p:spPr/>
        <p:txBody>
          <a:bodyPr/>
          <a:lstStyle/>
          <a:p>
            <a:fld id="{69BE3800-EAEB-8C4A-85AB-474EEB9510BF}" type="slidenum">
              <a:rPr lang="en-US" smtClean="0"/>
              <a:t>22</a:t>
            </a:fld>
            <a:endParaRPr lang="en-US" dirty="0"/>
          </a:p>
        </p:txBody>
      </p:sp>
    </p:spTree>
    <p:extLst>
      <p:ext uri="{BB962C8B-B14F-4D97-AF65-F5344CB8AC3E}">
        <p14:creationId xmlns:p14="http://schemas.microsoft.com/office/powerpoint/2010/main" val="328669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E3800-EAEB-8C4A-85AB-474EEB9510BF}" type="slidenum">
              <a:rPr lang="en-US" smtClean="0"/>
              <a:t>28</a:t>
            </a:fld>
            <a:endParaRPr lang="en-US" dirty="0"/>
          </a:p>
        </p:txBody>
      </p:sp>
    </p:spTree>
    <p:extLst>
      <p:ext uri="{BB962C8B-B14F-4D97-AF65-F5344CB8AC3E}">
        <p14:creationId xmlns:p14="http://schemas.microsoft.com/office/powerpoint/2010/main" val="31393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AD959-FB45-855C-3F00-FF89108DC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8B315-DB2C-F7D1-B553-BF7E99FD9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CD613-BF81-4C01-69C2-51060C005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FA17D-B191-359B-042E-3843C2DA3BF5}"/>
              </a:ext>
            </a:extLst>
          </p:cNvPr>
          <p:cNvSpPr>
            <a:spLocks noGrp="1"/>
          </p:cNvSpPr>
          <p:nvPr>
            <p:ph type="sldNum" sz="quarter" idx="5"/>
          </p:nvPr>
        </p:nvSpPr>
        <p:spPr/>
        <p:txBody>
          <a:bodyPr/>
          <a:lstStyle/>
          <a:p>
            <a:fld id="{69BE3800-EAEB-8C4A-85AB-474EEB9510BF}" type="slidenum">
              <a:rPr lang="en-US" smtClean="0"/>
              <a:t>29</a:t>
            </a:fld>
            <a:endParaRPr lang="en-US" dirty="0"/>
          </a:p>
        </p:txBody>
      </p:sp>
    </p:spTree>
    <p:extLst>
      <p:ext uri="{BB962C8B-B14F-4D97-AF65-F5344CB8AC3E}">
        <p14:creationId xmlns:p14="http://schemas.microsoft.com/office/powerpoint/2010/main" val="257488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F22A6-F814-0F95-9548-BDD84EDF9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4DDE2-6A1B-E5A3-BCAF-C1CA28623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ACE52-12A5-4254-3E81-58DB36A63A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4BC36D-5854-46B7-A774-64AADDA23C6B}"/>
              </a:ext>
            </a:extLst>
          </p:cNvPr>
          <p:cNvSpPr>
            <a:spLocks noGrp="1"/>
          </p:cNvSpPr>
          <p:nvPr>
            <p:ph type="sldNum" sz="quarter" idx="10"/>
          </p:nvPr>
        </p:nvSpPr>
        <p:spPr/>
        <p:txBody>
          <a:bodyPr/>
          <a:lstStyle/>
          <a:p>
            <a:fld id="{69BE3800-EAEB-8C4A-85AB-474EEB9510BF}" type="slidenum">
              <a:rPr lang="en-US" smtClean="0"/>
              <a:t>37</a:t>
            </a:fld>
            <a:endParaRPr lang="en-US" dirty="0"/>
          </a:p>
        </p:txBody>
      </p:sp>
    </p:spTree>
    <p:extLst>
      <p:ext uri="{BB962C8B-B14F-4D97-AF65-F5344CB8AC3E}">
        <p14:creationId xmlns:p14="http://schemas.microsoft.com/office/powerpoint/2010/main" val="47073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62321-7B75-08BB-20D9-7A824B898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1746E-6D3A-AD12-502A-0F3A7EBBD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3A09A-2565-FD76-0A98-50F479615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DE1F4-C31F-FF0B-7350-7A0FDE67C731}"/>
              </a:ext>
            </a:extLst>
          </p:cNvPr>
          <p:cNvSpPr>
            <a:spLocks noGrp="1"/>
          </p:cNvSpPr>
          <p:nvPr>
            <p:ph type="sldNum" sz="quarter" idx="5"/>
          </p:nvPr>
        </p:nvSpPr>
        <p:spPr/>
        <p:txBody>
          <a:bodyPr/>
          <a:lstStyle/>
          <a:p>
            <a:fld id="{69BE3800-EAEB-8C4A-85AB-474EEB9510BF}" type="slidenum">
              <a:rPr lang="en-US" smtClean="0"/>
              <a:t>41</a:t>
            </a:fld>
            <a:endParaRPr lang="en-US" dirty="0"/>
          </a:p>
        </p:txBody>
      </p:sp>
    </p:spTree>
    <p:extLst>
      <p:ext uri="{BB962C8B-B14F-4D97-AF65-F5344CB8AC3E}">
        <p14:creationId xmlns:p14="http://schemas.microsoft.com/office/powerpoint/2010/main" val="409415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3800-EAEB-8C4A-85AB-474EEB951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862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 y="2666492"/>
            <a:ext cx="12210553" cy="4191508"/>
          </a:xfrm>
          <a:prstGeom prst="rect">
            <a:avLst/>
          </a:prstGeom>
        </p:spPr>
      </p:pic>
      <p:sp>
        <p:nvSpPr>
          <p:cNvPr id="15" name="Rectangle 14"/>
          <p:cNvSpPr/>
          <p:nvPr userDrawn="1"/>
        </p:nvSpPr>
        <p:spPr>
          <a:xfrm>
            <a:off x="0" y="2450592"/>
            <a:ext cx="12192000" cy="44074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sp>
        <p:nvSpPr>
          <p:cNvPr id="3" name="Subtitle 2"/>
          <p:cNvSpPr>
            <a:spLocks noGrp="1"/>
          </p:cNvSpPr>
          <p:nvPr>
            <p:ph type="subTitle" idx="1"/>
          </p:nvPr>
        </p:nvSpPr>
        <p:spPr>
          <a:xfrm>
            <a:off x="1042416" y="5292077"/>
            <a:ext cx="9144000" cy="360694"/>
          </a:xfrm>
        </p:spPr>
        <p:txBody>
          <a:bodyPr>
            <a:normAutofit/>
          </a:bodyPr>
          <a:lstStyle>
            <a:lvl1pPr marL="0" indent="0" algn="l">
              <a:buNone/>
              <a:defRPr sz="1800" b="0" i="0">
                <a:solidFill>
                  <a:schemeClr val="accent6"/>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3"/>
          <a:stretch>
            <a:fillRect/>
          </a:stretch>
        </p:blipFill>
        <p:spPr>
          <a:xfrm>
            <a:off x="410718" y="585978"/>
            <a:ext cx="4457700" cy="1333500"/>
          </a:xfrm>
          <a:prstGeom prst="rect">
            <a:avLst/>
          </a:prstGeom>
        </p:spPr>
      </p:pic>
      <p:sp>
        <p:nvSpPr>
          <p:cNvPr id="18" name="Rectangle 17"/>
          <p:cNvSpPr/>
          <p:nvPr userDrawn="1"/>
        </p:nvSpPr>
        <p:spPr>
          <a:xfrm flipV="1">
            <a:off x="0" y="2450592"/>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pic>
        <p:nvPicPr>
          <p:cNvPr id="19" name="Picture 18"/>
          <p:cNvPicPr>
            <a:picLocks noChangeAspect="1"/>
          </p:cNvPicPr>
          <p:nvPr userDrawn="1"/>
        </p:nvPicPr>
        <p:blipFill>
          <a:blip r:embed="rId4"/>
          <a:stretch>
            <a:fillRect/>
          </a:stretch>
        </p:blipFill>
        <p:spPr>
          <a:xfrm>
            <a:off x="9765792" y="1685313"/>
            <a:ext cx="1961896" cy="289029"/>
          </a:xfrm>
          <a:prstGeom prst="rect">
            <a:avLst/>
          </a:prstGeom>
        </p:spPr>
      </p:pic>
      <p:sp>
        <p:nvSpPr>
          <p:cNvPr id="20" name="Rectangle 19"/>
          <p:cNvSpPr/>
          <p:nvPr userDrawn="1"/>
        </p:nvSpPr>
        <p:spPr>
          <a:xfrm>
            <a:off x="1018032" y="3551996"/>
            <a:ext cx="6571488" cy="1569660"/>
          </a:xfrm>
          <a:prstGeom prst="rect">
            <a:avLst/>
          </a:prstGeom>
        </p:spPr>
        <p:txBody>
          <a:bodyPr wrap="square">
            <a:spAutoFit/>
          </a:bodyPr>
          <a:lstStyle/>
          <a:p>
            <a:r>
              <a:rPr lang="en-US" sz="4800" dirty="0">
                <a:solidFill>
                  <a:schemeClr val="bg1"/>
                </a:solidFill>
                <a:latin typeface="Montserrat" charset="0"/>
                <a:ea typeface="Montserrat" charset="0"/>
                <a:cs typeface="Montserrat" charset="0"/>
              </a:rPr>
              <a:t>The Colorado Health Foundation Poll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6" name="Slide Number Placeholder 5"/>
          <p:cNvSpPr>
            <a:spLocks noGrp="1"/>
          </p:cNvSpPr>
          <p:nvPr>
            <p:ph type="sldNum" sz="quarter" idx="12"/>
          </p:nvPr>
        </p:nvSpPr>
        <p:spPr/>
        <p:txBody>
          <a:bodyPr/>
          <a:lstStyle/>
          <a:p>
            <a:fld id="{68963FF3-3082-0146-9045-A71664B0B90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838199" y="1270000"/>
            <a:ext cx="8826500" cy="7858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7" name="Text Placeholder 6"/>
          <p:cNvSpPr>
            <a:spLocks noGrp="1"/>
          </p:cNvSpPr>
          <p:nvPr>
            <p:ph type="body" sz="quarter" idx="11"/>
          </p:nvPr>
        </p:nvSpPr>
        <p:spPr>
          <a:xfrm>
            <a:off x="838198" y="2273643"/>
            <a:ext cx="10515601" cy="217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9" name="Picture 8"/>
          <p:cNvPicPr>
            <a:picLocks noChangeAspect="1"/>
          </p:cNvPicPr>
          <p:nvPr userDrawn="1"/>
        </p:nvPicPr>
        <p:blipFill>
          <a:blip r:embed="rId3"/>
          <a:stretch>
            <a:fillRect/>
          </a:stretch>
        </p:blipFill>
        <p:spPr>
          <a:xfrm>
            <a:off x="164338" y="6269863"/>
            <a:ext cx="496062" cy="496062"/>
          </a:xfrm>
          <a:prstGeom prst="rect">
            <a:avLst/>
          </a:prstGeom>
        </p:spPr>
      </p:pic>
      <p:sp>
        <p:nvSpPr>
          <p:cNvPr id="11" name="Text Placeholder 10"/>
          <p:cNvSpPr>
            <a:spLocks noGrp="1"/>
          </p:cNvSpPr>
          <p:nvPr>
            <p:ph type="body" sz="quarter" idx="12"/>
          </p:nvPr>
        </p:nvSpPr>
        <p:spPr>
          <a:xfrm>
            <a:off x="1000897" y="1446213"/>
            <a:ext cx="8538519" cy="468312"/>
          </a:xfrm>
        </p:spPr>
        <p:txBody>
          <a:bodyPr anchor="ctr">
            <a:normAutofit/>
          </a:bodyPr>
          <a:lstStyle>
            <a:lvl1pPr marL="0" indent="0">
              <a:buNone/>
              <a:defRPr sz="1800" b="0" i="0">
                <a:solidFill>
                  <a:schemeClr val="bg1"/>
                </a:solidFill>
                <a:latin typeface="Montserrat" charset="0"/>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446830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0" y="365126"/>
            <a:ext cx="7543800" cy="917574"/>
          </a:xfrm>
        </p:spPr>
        <p:txBody>
          <a:bodyPr/>
          <a:lstStyle/>
          <a:p>
            <a:r>
              <a:rPr lang="en-US"/>
              <a:t>Click to edit Master title style</a:t>
            </a:r>
          </a:p>
        </p:txBody>
      </p:sp>
      <p:sp>
        <p:nvSpPr>
          <p:cNvPr id="10" name="Rectangle 9"/>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838200" y="0"/>
            <a:ext cx="25146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cxnSp>
        <p:nvCxnSpPr>
          <p:cNvPr id="8" name="Straight Connector 7"/>
          <p:cNvCxnSpPr/>
          <p:nvPr userDrawn="1"/>
        </p:nvCxnSpPr>
        <p:spPr>
          <a:xfrm>
            <a:off x="1035050" y="812800"/>
            <a:ext cx="204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35050" y="3873500"/>
            <a:ext cx="204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64338" y="6269863"/>
            <a:ext cx="496062" cy="496062"/>
          </a:xfrm>
          <a:prstGeom prst="rect">
            <a:avLst/>
          </a:prstGeom>
        </p:spPr>
      </p:pic>
      <p:sp>
        <p:nvSpPr>
          <p:cNvPr id="13" name="Text Placeholder 12"/>
          <p:cNvSpPr>
            <a:spLocks noGrp="1"/>
          </p:cNvSpPr>
          <p:nvPr>
            <p:ph type="body" sz="quarter" idx="11"/>
          </p:nvPr>
        </p:nvSpPr>
        <p:spPr>
          <a:xfrm>
            <a:off x="3810000" y="1470454"/>
            <a:ext cx="7543800" cy="44731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2"/>
          </p:nvPr>
        </p:nvSpPr>
        <p:spPr>
          <a:xfrm>
            <a:off x="1098807" y="1162050"/>
            <a:ext cx="1917185" cy="2362200"/>
          </a:xfrm>
        </p:spPr>
        <p:txBody>
          <a:bodyPr anchor="ctr">
            <a:noAutofit/>
          </a:bodyPr>
          <a:lstStyle>
            <a:lvl1pPr marL="0" indent="0" algn="ctr">
              <a:buNone/>
              <a:defRPr sz="2000" b="0" i="0">
                <a:solidFill>
                  <a:schemeClr val="bg1"/>
                </a:solidFill>
                <a:latin typeface="Montserrat" charset="0"/>
                <a:ea typeface="Montserrat" charset="0"/>
                <a:cs typeface="Montserrat"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03487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8" name="Rectangle 7"/>
          <p:cNvSpPr/>
          <p:nvPr userDrawn="1"/>
        </p:nvSpPr>
        <p:spPr>
          <a:xfrm>
            <a:off x="0" y="0"/>
            <a:ext cx="9963150" cy="6642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Regular"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12" name="Rectangle 11"/>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3"/>
          <a:stretch>
            <a:fillRect/>
          </a:stretch>
        </p:blipFill>
        <p:spPr>
          <a:xfrm>
            <a:off x="164338" y="6269863"/>
            <a:ext cx="496062" cy="496062"/>
          </a:xfrm>
          <a:prstGeom prst="rect">
            <a:avLst/>
          </a:prstGeom>
        </p:spPr>
      </p:pic>
      <p:sp>
        <p:nvSpPr>
          <p:cNvPr id="16" name="Text Placeholder 15"/>
          <p:cNvSpPr>
            <a:spLocks noGrp="1"/>
          </p:cNvSpPr>
          <p:nvPr>
            <p:ph type="body" sz="quarter" idx="11"/>
          </p:nvPr>
        </p:nvSpPr>
        <p:spPr>
          <a:xfrm>
            <a:off x="823913" y="1877406"/>
            <a:ext cx="8609012" cy="4275744"/>
          </a:xfrm>
        </p:spPr>
        <p:txBody>
          <a:bodyPr>
            <a:normAutofit/>
          </a:bodyPr>
          <a:lstStyle>
            <a:lvl1pPr marL="0" indent="0">
              <a:buNone/>
              <a:defRPr sz="1800" b="0" i="0">
                <a:solidFill>
                  <a:schemeClr val="bg1"/>
                </a:solidFill>
                <a:latin typeface="Montserrat" charset="0"/>
                <a:ea typeface="Montserrat" charset="0"/>
                <a:cs typeface="Montserrat"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6930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8" name="Rectangle 7"/>
          <p:cNvSpPr/>
          <p:nvPr userDrawn="1"/>
        </p:nvSpPr>
        <p:spPr>
          <a:xfrm>
            <a:off x="0" y="0"/>
            <a:ext cx="9963150" cy="6642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Regular"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12" name="Rectangle 11"/>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3"/>
          <a:stretch>
            <a:fillRect/>
          </a:stretch>
        </p:blipFill>
        <p:spPr>
          <a:xfrm>
            <a:off x="164338" y="6269863"/>
            <a:ext cx="496062" cy="496062"/>
          </a:xfrm>
          <a:prstGeom prst="rect">
            <a:avLst/>
          </a:prstGeom>
        </p:spPr>
      </p:pic>
      <p:sp>
        <p:nvSpPr>
          <p:cNvPr id="10" name="Title 1">
            <a:extLst>
              <a:ext uri="{FF2B5EF4-FFF2-40B4-BE49-F238E27FC236}">
                <a16:creationId xmlns:a16="http://schemas.microsoft.com/office/drawing/2014/main" id="{3FB75B45-3B4D-4A3F-9355-713073710198}"/>
              </a:ext>
            </a:extLst>
          </p:cNvPr>
          <p:cNvSpPr>
            <a:spLocks noGrp="1"/>
          </p:cNvSpPr>
          <p:nvPr>
            <p:ph type="title"/>
          </p:nvPr>
        </p:nvSpPr>
        <p:spPr>
          <a:xfrm>
            <a:off x="831851" y="671347"/>
            <a:ext cx="8890120" cy="2852737"/>
          </a:xfrm>
        </p:spPr>
        <p:txBody>
          <a:bodyPr anchor="b">
            <a:normAutofit/>
          </a:bodyPr>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61861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p:cNvSpPr/>
          <p:nvPr/>
        </p:nvSpPr>
        <p:spPr>
          <a:xfrm>
            <a:off x="0" y="0"/>
            <a:ext cx="12192000" cy="117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2"/>
          <a:stretch>
            <a:fillRect/>
          </a:stretch>
        </p:blipFill>
        <p:spPr>
          <a:xfrm>
            <a:off x="86040" y="6313823"/>
            <a:ext cx="496062" cy="496062"/>
          </a:xfrm>
          <a:prstGeom prst="rect">
            <a:avLst/>
          </a:prstGeom>
        </p:spPr>
      </p:pic>
      <p:sp>
        <p:nvSpPr>
          <p:cNvPr id="6" name="Text Placeholder 5">
            <a:extLst>
              <a:ext uri="{FF2B5EF4-FFF2-40B4-BE49-F238E27FC236}">
                <a16:creationId xmlns:a16="http://schemas.microsoft.com/office/drawing/2014/main" id="{BAC1D7FA-0A94-410A-A0C7-E276613F65E9}"/>
              </a:ext>
            </a:extLst>
          </p:cNvPr>
          <p:cNvSpPr>
            <a:spLocks noGrp="1"/>
          </p:cNvSpPr>
          <p:nvPr>
            <p:ph type="body" sz="quarter" idx="13"/>
          </p:nvPr>
        </p:nvSpPr>
        <p:spPr>
          <a:xfrm>
            <a:off x="660400" y="6357938"/>
            <a:ext cx="10693400" cy="284162"/>
          </a:xfrm>
        </p:spPr>
        <p:txBody>
          <a:bodyPr anchor="b">
            <a:normAutofit/>
          </a:bodyPr>
          <a:lstStyle>
            <a:lvl1pPr marL="0" indent="0">
              <a:buNone/>
              <a:defRPr sz="900" i="1"/>
            </a:lvl1pPr>
          </a:lstStyle>
          <a:p>
            <a:pPr lvl="0"/>
            <a:endParaRPr lang="en-US" dirty="0"/>
          </a:p>
        </p:txBody>
      </p:sp>
    </p:spTree>
    <p:extLst>
      <p:ext uri="{BB962C8B-B14F-4D97-AF65-F5344CB8AC3E}">
        <p14:creationId xmlns:p14="http://schemas.microsoft.com/office/powerpoint/2010/main" val="8487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BATI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2" name="Picture 1">
            <a:extLst>
              <a:ext uri="{FF2B5EF4-FFF2-40B4-BE49-F238E27FC236}">
                <a16:creationId xmlns:a16="http://schemas.microsoft.com/office/drawing/2014/main" id="{B78BB5DF-EDC2-043F-C2CC-9A9AAD3A8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71422" y="-27782"/>
            <a:ext cx="2519898" cy="1935713"/>
          </a:xfrm>
          <a:prstGeom prst="rect">
            <a:avLst/>
          </a:prstGeom>
        </p:spPr>
      </p:pic>
    </p:spTree>
    <p:extLst>
      <p:ext uri="{BB962C8B-B14F-4D97-AF65-F5344CB8AC3E}">
        <p14:creationId xmlns:p14="http://schemas.microsoft.com/office/powerpoint/2010/main" val="422428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p:cNvSpPr/>
          <p:nvPr userDrawn="1"/>
        </p:nvSpPr>
        <p:spPr>
          <a:xfrm>
            <a:off x="384048" y="365125"/>
            <a:ext cx="11375136" cy="6053964"/>
          </a:xfrm>
          <a:prstGeom prst="rect">
            <a:avLst/>
          </a:prstGeom>
          <a:solidFill>
            <a:schemeClr val="tx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2" name="Title 1"/>
          <p:cNvSpPr>
            <a:spLocks noGrp="1"/>
          </p:cNvSpPr>
          <p:nvPr>
            <p:ph type="title"/>
          </p:nvPr>
        </p:nvSpPr>
        <p:spPr>
          <a:xfrm>
            <a:off x="831850" y="671347"/>
            <a:ext cx="10515599" cy="2852737"/>
          </a:xfrm>
        </p:spPr>
        <p:txBody>
          <a:bodyPr anchor="b">
            <a:normAutofit/>
          </a:bodyPr>
          <a:lstStyle>
            <a:lvl1pPr>
              <a:defRPr sz="4800">
                <a:solidFill>
                  <a:schemeClr val="bg1"/>
                </a:solidFill>
                <a:latin typeface="+mj-lt"/>
              </a:defRPr>
            </a:lvl1pPr>
          </a:lstStyle>
          <a:p>
            <a:r>
              <a:rPr lang="en-US" dirty="0"/>
              <a:t>Click to edit Master title style</a:t>
            </a:r>
          </a:p>
        </p:txBody>
      </p:sp>
      <p:sp>
        <p:nvSpPr>
          <p:cNvPr id="3" name="Text Placeholder 2"/>
          <p:cNvSpPr>
            <a:spLocks noGrp="1"/>
          </p:cNvSpPr>
          <p:nvPr>
            <p:ph type="body" idx="1"/>
          </p:nvPr>
        </p:nvSpPr>
        <p:spPr>
          <a:xfrm>
            <a:off x="831850" y="3551072"/>
            <a:ext cx="10515600" cy="2625891"/>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963FF3-3082-0146-9045-A71664B0B90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VIC ENGAGEMENT">
    <p:spTree>
      <p:nvGrpSpPr>
        <p:cNvPr id="1" name=""/>
        <p:cNvGrpSpPr/>
        <p:nvPr/>
      </p:nvGrpSpPr>
      <p:grpSpPr>
        <a:xfrm>
          <a:off x="0" y="0"/>
          <a:ext cx="0" cy="0"/>
          <a:chOff x="0" y="0"/>
          <a:chExt cx="0" cy="0"/>
        </a:xfrm>
      </p:grpSpPr>
      <p:pic>
        <p:nvPicPr>
          <p:cNvPr id="3" name="Picture 2" descr="A group of hands holding signs&#10;&#10;AI-generated content may be incorrect.">
            <a:extLst>
              <a:ext uri="{FF2B5EF4-FFF2-40B4-BE49-F238E27FC236}">
                <a16:creationId xmlns:a16="http://schemas.microsoft.com/office/drawing/2014/main" id="{EFC18DFF-7BB6-AB45-BE19-194DEEE177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40DA629F-72C0-9A61-A150-6C0E5719EC66}"/>
              </a:ext>
            </a:extLst>
          </p:cNvPr>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60152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adans and Mental Health">
    <p:spTree>
      <p:nvGrpSpPr>
        <p:cNvPr id="1" name=""/>
        <p:cNvGrpSpPr/>
        <p:nvPr/>
      </p:nvGrpSpPr>
      <p:grpSpPr>
        <a:xfrm>
          <a:off x="0" y="0"/>
          <a:ext cx="0" cy="0"/>
          <a:chOff x="0" y="0"/>
          <a:chExt cx="0" cy="0"/>
        </a:xfrm>
      </p:grpSpPr>
      <p:pic>
        <p:nvPicPr>
          <p:cNvPr id="3" name="Picture 2" descr="A person watering flowers in a head shape&#10;&#10;AI-generated content may be incorrect.">
            <a:extLst>
              <a:ext uri="{FF2B5EF4-FFF2-40B4-BE49-F238E27FC236}">
                <a16:creationId xmlns:a16="http://schemas.microsoft.com/office/drawing/2014/main" id="{39FF02E4-B265-663A-A487-0C33619074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40DA629F-72C0-9A61-A150-6C0E5719EC66}"/>
              </a:ext>
            </a:extLst>
          </p:cNvPr>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236899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adans on the Margins Copy">
    <p:spTree>
      <p:nvGrpSpPr>
        <p:cNvPr id="1" name=""/>
        <p:cNvGrpSpPr/>
        <p:nvPr/>
      </p:nvGrpSpPr>
      <p:grpSpPr>
        <a:xfrm>
          <a:off x="0" y="0"/>
          <a:ext cx="0" cy="0"/>
          <a:chOff x="0" y="0"/>
          <a:chExt cx="0" cy="0"/>
        </a:xfrm>
      </p:grpSpPr>
      <p:pic>
        <p:nvPicPr>
          <p:cNvPr id="3" name="Picture 2" descr="A person balancing on a balance&#10;&#10;AI-generated content may be incorrect.">
            <a:extLst>
              <a:ext uri="{FF2B5EF4-FFF2-40B4-BE49-F238E27FC236}">
                <a16:creationId xmlns:a16="http://schemas.microsoft.com/office/drawing/2014/main" id="{65F94CA6-7309-F1DD-85D5-D23EE82A865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40DA629F-72C0-9A61-A150-6C0E5719EC66}"/>
              </a:ext>
            </a:extLst>
          </p:cNvPr>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208706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adans’ Concerns Vary Along Regional and Partisan Lines Copy">
    <p:spTree>
      <p:nvGrpSpPr>
        <p:cNvPr id="1" name=""/>
        <p:cNvGrpSpPr/>
        <p:nvPr/>
      </p:nvGrpSpPr>
      <p:grpSpPr>
        <a:xfrm>
          <a:off x="0" y="0"/>
          <a:ext cx="0" cy="0"/>
          <a:chOff x="0" y="0"/>
          <a:chExt cx="0" cy="0"/>
        </a:xfrm>
      </p:grpSpPr>
      <p:pic>
        <p:nvPicPr>
          <p:cNvPr id="3" name="Picture 2" descr="A person standing in front of a building&#10;&#10;AI-generated content may be incorrect.">
            <a:extLst>
              <a:ext uri="{FF2B5EF4-FFF2-40B4-BE49-F238E27FC236}">
                <a16:creationId xmlns:a16="http://schemas.microsoft.com/office/drawing/2014/main" id="{1CBBFAB8-28FF-21A3-947F-D733625023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40DA629F-72C0-9A61-A150-6C0E5719EC66}"/>
              </a:ext>
            </a:extLst>
          </p:cNvPr>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376707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xes Copy">
    <p:spTree>
      <p:nvGrpSpPr>
        <p:cNvPr id="1" name=""/>
        <p:cNvGrpSpPr/>
        <p:nvPr/>
      </p:nvGrpSpPr>
      <p:grpSpPr>
        <a:xfrm>
          <a:off x="0" y="0"/>
          <a:ext cx="0" cy="0"/>
          <a:chOff x="0" y="0"/>
          <a:chExt cx="0" cy="0"/>
        </a:xfrm>
      </p:grpSpPr>
      <p:pic>
        <p:nvPicPr>
          <p:cNvPr id="3" name="Picture 2" descr="A cartoon of people cutting money&#10;&#10;AI-generated content may be incorrect.">
            <a:extLst>
              <a:ext uri="{FF2B5EF4-FFF2-40B4-BE49-F238E27FC236}">
                <a16:creationId xmlns:a16="http://schemas.microsoft.com/office/drawing/2014/main" id="{B8C82558-6463-9221-6FD4-F94F59CFA4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40DA629F-72C0-9A61-A150-6C0E5719EC66}"/>
              </a:ext>
            </a:extLst>
          </p:cNvPr>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22928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1325721632"/>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9" r:id="rId3"/>
    <p:sldLayoutId id="2147483670" r:id="rId4"/>
    <p:sldLayoutId id="2147483690" r:id="rId5"/>
    <p:sldLayoutId id="2147483691" r:id="rId6"/>
    <p:sldLayoutId id="2147483692" r:id="rId7"/>
    <p:sldLayoutId id="2147483693" r:id="rId8"/>
    <p:sldLayoutId id="2147483694" r:id="rId9"/>
    <p:sldLayoutId id="2147483685" r:id="rId10"/>
    <p:sldLayoutId id="2147483664" r:id="rId11"/>
    <p:sldLayoutId id="2147483665" r:id="rId12"/>
    <p:sldLayoutId id="2147483679" r:id="rId13"/>
    <p:sldLayoutId id="2147483680" r:id="rId14"/>
    <p:sldLayoutId id="2147483684" r:id="rId15"/>
    <p:sldLayoutId id="2147483686" r:id="rId16"/>
    <p:sldLayoutId id="2147483668" r:id="rId17"/>
  </p:sldLayoutIdLst>
  <p:hf hdr="0" ftr="0" dt="0"/>
  <p:txStyles>
    <p:titleStyle>
      <a:lvl1pPr algn="l" defTabSz="914400" rtl="0" eaLnBrk="1" latinLnBrk="0" hangingPunct="1">
        <a:lnSpc>
          <a:spcPct val="90000"/>
        </a:lnSpc>
        <a:spcBef>
          <a:spcPct val="0"/>
        </a:spcBef>
        <a:buNone/>
        <a:defRPr sz="2800" b="1" i="0" kern="1200">
          <a:solidFill>
            <a:schemeClr val="accent1"/>
          </a:solidFill>
          <a:latin typeface="Montserrat Semi" charset="0"/>
          <a:ea typeface="Montserrat Semi" charset="0"/>
          <a:cs typeface="Montserrat Semi" charset="0"/>
        </a:defRPr>
      </a:lvl1pPr>
    </p:titleStyle>
    <p:bodyStyle>
      <a:lvl1pPr marL="228600" indent="-228600" algn="l" defTabSz="914400" rtl="0" eaLnBrk="1" latinLnBrk="0" hangingPunct="1">
        <a:lnSpc>
          <a:spcPct val="90000"/>
        </a:lnSpc>
        <a:spcBef>
          <a:spcPts val="1000"/>
        </a:spcBef>
        <a:buFont typeface="Arial"/>
        <a:buChar char="•"/>
        <a:defRPr sz="1600" b="0" i="0" kern="1200">
          <a:solidFill>
            <a:schemeClr val="tx1"/>
          </a:solidFill>
          <a:latin typeface="Montserrat Light" charset="0"/>
          <a:ea typeface="Montserrat Light" charset="0"/>
          <a:cs typeface="Montserrat Light"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2025 Findings</a:t>
            </a:r>
          </a:p>
        </p:txBody>
      </p:sp>
    </p:spTree>
    <p:extLst>
      <p:ext uri="{BB962C8B-B14F-4D97-AF65-F5344CB8AC3E}">
        <p14:creationId xmlns:p14="http://schemas.microsoft.com/office/powerpoint/2010/main" val="211943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B1A4-B0E5-C609-86BB-C66E1E25BB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2C6040-D492-2720-BD03-40E1F8D773F5}"/>
              </a:ext>
            </a:extLst>
          </p:cNvPr>
          <p:cNvSpPr>
            <a:spLocks noGrp="1"/>
          </p:cNvSpPr>
          <p:nvPr>
            <p:ph type="sldNum" sz="quarter" idx="10"/>
          </p:nvPr>
        </p:nvSpPr>
        <p:spPr/>
        <p:txBody>
          <a:bodyPr/>
          <a:lstStyle/>
          <a:p>
            <a:fld id="{68963FF3-3082-0146-9045-A71664B0B906}" type="slidenum">
              <a:rPr lang="en-US" smtClean="0"/>
              <a:pPr/>
              <a:t>10</a:t>
            </a:fld>
            <a:endParaRPr lang="en-US" dirty="0"/>
          </a:p>
        </p:txBody>
      </p:sp>
      <p:sp>
        <p:nvSpPr>
          <p:cNvPr id="3" name="Text Placeholder 2">
            <a:extLst>
              <a:ext uri="{FF2B5EF4-FFF2-40B4-BE49-F238E27FC236}">
                <a16:creationId xmlns:a16="http://schemas.microsoft.com/office/drawing/2014/main" id="{21F219AA-284A-EF2F-AA94-B51EACD119A8}"/>
              </a:ext>
            </a:extLst>
          </p:cNvPr>
          <p:cNvSpPr>
            <a:spLocks noGrp="1"/>
          </p:cNvSpPr>
          <p:nvPr>
            <p:ph type="body" sz="quarter" idx="12"/>
          </p:nvPr>
        </p:nvSpPr>
        <p:spPr/>
        <p:txBody>
          <a:bodyPr/>
          <a:lstStyle/>
          <a:p>
            <a:r>
              <a:rPr lang="en-US" dirty="0">
                <a:latin typeface="+mn-lt"/>
              </a:rPr>
              <a:t>Q26. And which of the following contributes the </a:t>
            </a:r>
            <a:r>
              <a:rPr lang="en-US" u="sng" dirty="0">
                <a:latin typeface="+mn-lt"/>
              </a:rPr>
              <a:t>most</a:t>
            </a:r>
            <a:r>
              <a:rPr lang="en-US" dirty="0">
                <a:latin typeface="+mn-lt"/>
              </a:rPr>
              <a:t> to your mental health strain: </a:t>
            </a:r>
          </a:p>
          <a:p>
            <a:r>
              <a:rPr lang="en-US" dirty="0">
                <a:latin typeface="+mn-lt"/>
              </a:rPr>
              <a:t>(Open-ended; Asked only of those who have experienced mental health strain; n=1,298)</a:t>
            </a:r>
          </a:p>
        </p:txBody>
      </p:sp>
      <p:graphicFrame>
        <p:nvGraphicFramePr>
          <p:cNvPr id="7" name="Chart 6">
            <a:extLst>
              <a:ext uri="{FF2B5EF4-FFF2-40B4-BE49-F238E27FC236}">
                <a16:creationId xmlns:a16="http://schemas.microsoft.com/office/drawing/2014/main" id="{89A573C7-A56F-37EC-F0C9-E803BB3D3153}"/>
              </a:ext>
            </a:extLst>
          </p:cNvPr>
          <p:cNvGraphicFramePr/>
          <p:nvPr/>
        </p:nvGraphicFramePr>
        <p:xfrm>
          <a:off x="0" y="1976847"/>
          <a:ext cx="11791406" cy="45969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A479109-CD60-37BC-F5C5-22AABDE71EA4}"/>
              </a:ext>
            </a:extLst>
          </p:cNvPr>
          <p:cNvSpPr>
            <a:spLocks noGrp="1"/>
          </p:cNvSpPr>
          <p:nvPr>
            <p:ph type="body" sz="quarter" idx="11"/>
          </p:nvPr>
        </p:nvSpPr>
        <p:spPr/>
        <p:txBody>
          <a:bodyPr>
            <a:normAutofit/>
          </a:bodyPr>
          <a:lstStyle/>
          <a:p>
            <a:r>
              <a:rPr lang="en-US" dirty="0"/>
              <a:t>Coloradans report that politics has contributed the most to mental health strain – more than even financial issues.</a:t>
            </a:r>
          </a:p>
        </p:txBody>
      </p:sp>
    </p:spTree>
    <p:extLst>
      <p:ext uri="{BB962C8B-B14F-4D97-AF65-F5344CB8AC3E}">
        <p14:creationId xmlns:p14="http://schemas.microsoft.com/office/powerpoint/2010/main" val="78366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211165-29AD-A4A6-57F9-ED1CE0F9F80D}"/>
              </a:ext>
            </a:extLst>
          </p:cNvPr>
          <p:cNvSpPr>
            <a:spLocks noGrp="1"/>
          </p:cNvSpPr>
          <p:nvPr>
            <p:ph type="sldNum" sz="quarter" idx="10"/>
          </p:nvPr>
        </p:nvSpPr>
        <p:spPr/>
        <p:txBody>
          <a:bodyPr/>
          <a:lstStyle/>
          <a:p>
            <a:fld id="{68963FF3-3082-0146-9045-A71664B0B906}" type="slidenum">
              <a:rPr lang="en-US" smtClean="0"/>
              <a:t>11</a:t>
            </a:fld>
            <a:endParaRPr lang="en-US" dirty="0"/>
          </a:p>
        </p:txBody>
      </p:sp>
      <p:sp>
        <p:nvSpPr>
          <p:cNvPr id="3" name="Text Placeholder 2">
            <a:extLst>
              <a:ext uri="{FF2B5EF4-FFF2-40B4-BE49-F238E27FC236}">
                <a16:creationId xmlns:a16="http://schemas.microsoft.com/office/drawing/2014/main" id="{4446A5CA-7ED2-93A0-87E2-DE8FE543EEC0}"/>
              </a:ext>
            </a:extLst>
          </p:cNvPr>
          <p:cNvSpPr>
            <a:spLocks noGrp="1"/>
          </p:cNvSpPr>
          <p:nvPr>
            <p:ph type="body" sz="quarter" idx="11"/>
          </p:nvPr>
        </p:nvSpPr>
        <p:spPr/>
        <p:txBody>
          <a:bodyPr/>
          <a:lstStyle/>
          <a:p>
            <a:r>
              <a:rPr lang="en-US" dirty="0"/>
              <a:t>Partisan differences in causes of mental health strain are minimal.</a:t>
            </a:r>
          </a:p>
        </p:txBody>
      </p:sp>
      <p:sp>
        <p:nvSpPr>
          <p:cNvPr id="4" name="Text Placeholder 3">
            <a:extLst>
              <a:ext uri="{FF2B5EF4-FFF2-40B4-BE49-F238E27FC236}">
                <a16:creationId xmlns:a16="http://schemas.microsoft.com/office/drawing/2014/main" id="{4A2E46B0-1BDE-FD90-8E04-D8569522A41D}"/>
              </a:ext>
            </a:extLst>
          </p:cNvPr>
          <p:cNvSpPr>
            <a:spLocks noGrp="1"/>
          </p:cNvSpPr>
          <p:nvPr>
            <p:ph type="body" sz="quarter" idx="12"/>
          </p:nvPr>
        </p:nvSpPr>
        <p:spPr/>
        <p:txBody>
          <a:bodyPr/>
          <a:lstStyle/>
          <a:p>
            <a:r>
              <a:rPr lang="en-US" dirty="0"/>
              <a:t>Q26. And which of the following contributes the </a:t>
            </a:r>
            <a:r>
              <a:rPr lang="en-US" u="sng" dirty="0"/>
              <a:t>most</a:t>
            </a:r>
            <a:r>
              <a:rPr lang="en-US" dirty="0"/>
              <a:t> to your mental health strain: </a:t>
            </a:r>
          </a:p>
          <a:p>
            <a:r>
              <a:rPr lang="en-US" dirty="0"/>
              <a:t>(Open-ended; Asked only of those who have experienced mental health strain; n=1,298)</a:t>
            </a:r>
          </a:p>
        </p:txBody>
      </p:sp>
      <p:sp>
        <p:nvSpPr>
          <p:cNvPr id="5" name="Text Placeholder 4">
            <a:extLst>
              <a:ext uri="{FF2B5EF4-FFF2-40B4-BE49-F238E27FC236}">
                <a16:creationId xmlns:a16="http://schemas.microsoft.com/office/drawing/2014/main" id="{C2DE2AE7-BD2B-4D1A-9BD9-150414526F4D}"/>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C704D977-03EE-5FBE-3E2A-FF401E468B93}"/>
              </a:ext>
            </a:extLst>
          </p:cNvPr>
          <p:cNvGraphicFramePr>
            <a:graphicFrameLocks noGrp="1"/>
          </p:cNvGraphicFramePr>
          <p:nvPr/>
        </p:nvGraphicFramePr>
        <p:xfrm>
          <a:off x="280416" y="2160898"/>
          <a:ext cx="11784584" cy="3901440"/>
        </p:xfrm>
        <a:graphic>
          <a:graphicData uri="http://schemas.openxmlformats.org/drawingml/2006/table">
            <a:tbl>
              <a:tblPr firstRow="1" bandRow="1">
                <a:tableStyleId>{073A0DAA-6AF3-43AB-8588-CEC1D06C72B9}</a:tableStyleId>
              </a:tblPr>
              <a:tblGrid>
                <a:gridCol w="4816282">
                  <a:extLst>
                    <a:ext uri="{9D8B030D-6E8A-4147-A177-3AD203B41FA5}">
                      <a16:colId xmlns:a16="http://schemas.microsoft.com/office/drawing/2014/main" val="3800592379"/>
                    </a:ext>
                  </a:extLst>
                </a:gridCol>
                <a:gridCol w="1086094">
                  <a:extLst>
                    <a:ext uri="{9D8B030D-6E8A-4147-A177-3AD203B41FA5}">
                      <a16:colId xmlns:a16="http://schemas.microsoft.com/office/drawing/2014/main" val="327636290"/>
                    </a:ext>
                  </a:extLst>
                </a:gridCol>
                <a:gridCol w="1826611">
                  <a:extLst>
                    <a:ext uri="{9D8B030D-6E8A-4147-A177-3AD203B41FA5}">
                      <a16:colId xmlns:a16="http://schemas.microsoft.com/office/drawing/2014/main" val="2653160821"/>
                    </a:ext>
                  </a:extLst>
                </a:gridCol>
                <a:gridCol w="2159847">
                  <a:extLst>
                    <a:ext uri="{9D8B030D-6E8A-4147-A177-3AD203B41FA5}">
                      <a16:colId xmlns:a16="http://schemas.microsoft.com/office/drawing/2014/main" val="596334569"/>
                    </a:ext>
                  </a:extLst>
                </a:gridCol>
                <a:gridCol w="1895750">
                  <a:extLst>
                    <a:ext uri="{9D8B030D-6E8A-4147-A177-3AD203B41FA5}">
                      <a16:colId xmlns:a16="http://schemas.microsoft.com/office/drawing/2014/main" val="2258372320"/>
                    </a:ext>
                  </a:extLst>
                </a:gridCol>
              </a:tblGrid>
              <a:tr h="0">
                <a:tc rowSpan="2">
                  <a:txBody>
                    <a:bodyPr/>
                    <a:lstStyle/>
                    <a:p>
                      <a:pPr algn="ctr">
                        <a:lnSpc>
                          <a:spcPts val="1400"/>
                        </a:lnSpc>
                      </a:pPr>
                      <a:r>
                        <a:rPr lang="en-US" sz="1400" b="1" kern="1200" dirty="0">
                          <a:solidFill>
                            <a:schemeClr val="lt1"/>
                          </a:solidFill>
                          <a:latin typeface="+mj-lt"/>
                          <a:ea typeface="+mn-ea"/>
                          <a:cs typeface="+mn-cs"/>
                        </a:rPr>
                        <a:t>Mental Health Strain Contributor</a:t>
                      </a:r>
                    </a:p>
                  </a:txBody>
                  <a:tcPr marT="91440" marB="91440" anchor="ctr">
                    <a:solidFill>
                      <a:schemeClr val="accent4"/>
                    </a:solidFill>
                  </a:tcPr>
                </a:tc>
                <a:tc rowSpan="2">
                  <a:txBody>
                    <a:bodyPr/>
                    <a:lstStyle/>
                    <a:p>
                      <a:pPr algn="ctr">
                        <a:lnSpc>
                          <a:spcPct val="100000"/>
                        </a:lnSpc>
                      </a:pPr>
                      <a:r>
                        <a:rPr lang="en-US" sz="1400" b="1" dirty="0">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n-US" sz="1400" b="1" dirty="0">
                          <a:latin typeface="+mj-lt"/>
                        </a:rPr>
                        <a:t>Party</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dirty="0"/>
                    </a:p>
                  </a:txBody>
                  <a:tcPr/>
                </a:tc>
                <a:tc hMerge="1">
                  <a:txBody>
                    <a:bodyPr/>
                    <a:lstStyle/>
                    <a:p>
                      <a:pPr algn="ctr"/>
                      <a:endParaRPr lang="en-US" sz="1500" dirty="0"/>
                    </a:p>
                  </a:txBody>
                  <a:tcPr anchor="ctr"/>
                </a:tc>
                <a:extLst>
                  <a:ext uri="{0D108BD9-81ED-4DB2-BD59-A6C34878D82A}">
                    <a16:rowId xmlns:a16="http://schemas.microsoft.com/office/drawing/2014/main" val="3115995647"/>
                  </a:ext>
                </a:extLst>
              </a:tr>
              <a:tr h="0">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1" u="none" strike="noStrike" dirty="0">
                          <a:solidFill>
                            <a:schemeClr val="accent3"/>
                          </a:solidFill>
                          <a:effectLst/>
                          <a:latin typeface="+mj-lt"/>
                        </a:rPr>
                        <a:t>Democrats</a:t>
                      </a:r>
                      <a:endParaRPr lang="en-US" sz="1400" b="1" i="0" u="none" strike="noStrike" dirty="0">
                        <a:solidFill>
                          <a:schemeClr val="accent3"/>
                        </a:solidFill>
                        <a:effectLst/>
                        <a:latin typeface="+mj-lt"/>
                      </a:endParaRP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lnSpc>
                          <a:spcPct val="100000"/>
                        </a:lnSpc>
                      </a:pPr>
                      <a:r>
                        <a:rPr lang="en-US" sz="1400" b="1" u="none" strike="noStrike" dirty="0">
                          <a:solidFill>
                            <a:schemeClr val="accent3"/>
                          </a:solidFill>
                          <a:effectLst/>
                          <a:latin typeface="+mj-lt"/>
                        </a:rPr>
                        <a:t>Independents</a:t>
                      </a:r>
                      <a:endParaRPr lang="en-US" sz="1400" b="1" i="0" u="none" strike="noStrike" dirty="0">
                        <a:solidFill>
                          <a:schemeClr val="accent3"/>
                        </a:solidFill>
                        <a:effectLst/>
                        <a:latin typeface="+mj-lt"/>
                      </a:endParaRP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3"/>
                          </a:solidFill>
                          <a:effectLst/>
                          <a:latin typeface="+mj-lt"/>
                        </a:rPr>
                        <a:t>Republicans</a:t>
                      </a:r>
                      <a:endParaRPr lang="en-US" sz="1400" b="1" i="0" u="none" strike="noStrike" dirty="0">
                        <a:solidFill>
                          <a:schemeClr val="accent3"/>
                        </a:solidFill>
                        <a:effectLst/>
                        <a:latin typeface="+mj-lt"/>
                      </a:endParaRPr>
                    </a:p>
                  </a:txBody>
                  <a:tcPr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0">
                <a:tc>
                  <a:txBody>
                    <a:bodyPr/>
                    <a:lstStyle/>
                    <a:p>
                      <a:pPr algn="ctr" fontAlgn="ctr"/>
                      <a:r>
                        <a:rPr lang="en-US" sz="1400" b="0" i="0" u="none" strike="noStrike" dirty="0">
                          <a:solidFill>
                            <a:schemeClr val="tx1"/>
                          </a:solidFill>
                          <a:effectLst/>
                          <a:latin typeface="+mn-lt"/>
                        </a:rPr>
                        <a:t>Political issues</a:t>
                      </a:r>
                    </a:p>
                  </a:txBody>
                  <a:tcPr marL="9525" marR="9525" marT="182880" marB="182880" anchor="ctr"/>
                </a:tc>
                <a:tc>
                  <a:txBody>
                    <a:bodyPr/>
                    <a:lstStyle/>
                    <a:p>
                      <a:pPr algn="ctr" fontAlgn="ctr"/>
                      <a:r>
                        <a:rPr lang="en-US" sz="1400" b="0" i="0" u="none" strike="noStrike" cap="small" dirty="0">
                          <a:solidFill>
                            <a:schemeClr val="tx1"/>
                          </a:solidFill>
                          <a:effectLst/>
                          <a:latin typeface="+mj-lt"/>
                        </a:rPr>
                        <a:t>32%</a:t>
                      </a:r>
                      <a:endParaRPr lang="en-US" sz="1400" b="0" i="0" u="none" strike="noStrike" dirty="0">
                        <a:solidFill>
                          <a:schemeClr val="tx1"/>
                        </a:solidFill>
                        <a:effectLst/>
                        <a:latin typeface="+mj-lt"/>
                      </a:endParaRPr>
                    </a:p>
                  </a:txBody>
                  <a:tcPr marL="9525" marR="9525" marT="182880" marB="18288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34%</a:t>
                      </a:r>
                    </a:p>
                  </a:txBody>
                  <a:tcPr marL="9525" marR="9525" marT="182880" marB="18288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34%</a:t>
                      </a:r>
                    </a:p>
                  </a:txBody>
                  <a:tcPr marL="9525" marR="9525" marT="182880" marB="18288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tx1"/>
                          </a:solidFill>
                          <a:effectLst/>
                          <a:latin typeface="+mn-lt"/>
                        </a:rPr>
                        <a:t>27%</a:t>
                      </a:r>
                    </a:p>
                  </a:txBody>
                  <a:tcPr marL="9525" marR="9525" marT="182880" marB="18288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0">
                <a:tc>
                  <a:txBody>
                    <a:bodyPr/>
                    <a:lstStyle/>
                    <a:p>
                      <a:pPr algn="ctr" fontAlgn="ctr"/>
                      <a:r>
                        <a:rPr lang="en-US" sz="1400" b="0" i="0" u="none" strike="noStrike" dirty="0">
                          <a:solidFill>
                            <a:schemeClr val="tx1"/>
                          </a:solidFill>
                          <a:effectLst/>
                          <a:latin typeface="+mn-lt"/>
                        </a:rPr>
                        <a:t>Financial issues</a:t>
                      </a:r>
                    </a:p>
                  </a:txBody>
                  <a:tcPr marL="9525" marR="9525" marT="182880" marB="182880" anchor="ctr"/>
                </a:tc>
                <a:tc>
                  <a:txBody>
                    <a:bodyPr/>
                    <a:lstStyle/>
                    <a:p>
                      <a:pPr algn="ctr" fontAlgn="ctr"/>
                      <a:r>
                        <a:rPr lang="en-US" sz="1400" b="0" i="0" u="none" strike="noStrike">
                          <a:solidFill>
                            <a:schemeClr val="tx1"/>
                          </a:solidFill>
                          <a:effectLst/>
                          <a:latin typeface="+mj-lt"/>
                        </a:rPr>
                        <a:t>29%</a:t>
                      </a:r>
                    </a:p>
                  </a:txBody>
                  <a:tcPr marL="9525" marR="9525" marT="182880" marB="18288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30%</a:t>
                      </a:r>
                    </a:p>
                  </a:txBody>
                  <a:tcPr marL="9525" marR="9525" marT="182880" marB="18288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26%</a:t>
                      </a:r>
                    </a:p>
                  </a:txBody>
                  <a:tcPr marL="9525" marR="9525" marT="182880" marB="182880" anchor="ctr"/>
                </a:tc>
                <a:tc>
                  <a:txBody>
                    <a:bodyPr/>
                    <a:lstStyle/>
                    <a:p>
                      <a:pPr algn="ctr" fontAlgn="b"/>
                      <a:r>
                        <a:rPr lang="en-US" sz="1400" b="0" i="0" u="none" strike="noStrike">
                          <a:solidFill>
                            <a:schemeClr val="tx1"/>
                          </a:solidFill>
                          <a:effectLst/>
                          <a:latin typeface="+mn-lt"/>
                        </a:rPr>
                        <a:t>31%</a:t>
                      </a:r>
                    </a:p>
                  </a:txBody>
                  <a:tcPr marL="9525" marR="9525" marT="182880" marB="182880" anchor="ctr">
                    <a:lnR w="381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4101526944"/>
                  </a:ext>
                </a:extLst>
              </a:tr>
              <a:tr h="0">
                <a:tc>
                  <a:txBody>
                    <a:bodyPr/>
                    <a:lstStyle/>
                    <a:p>
                      <a:pPr algn="ctr" fontAlgn="ctr"/>
                      <a:r>
                        <a:rPr lang="en-US" sz="1400" b="0" i="0" u="none" strike="noStrike" dirty="0">
                          <a:solidFill>
                            <a:schemeClr val="tx1"/>
                          </a:solidFill>
                          <a:effectLst/>
                          <a:latin typeface="+mn-lt"/>
                        </a:rPr>
                        <a:t>Family or relationship issues</a:t>
                      </a:r>
                    </a:p>
                  </a:txBody>
                  <a:tcPr marL="9525" marR="9525" marT="182880" marB="182880" anchor="ctr"/>
                </a:tc>
                <a:tc>
                  <a:txBody>
                    <a:bodyPr/>
                    <a:lstStyle/>
                    <a:p>
                      <a:pPr algn="ctr" fontAlgn="ctr"/>
                      <a:r>
                        <a:rPr lang="en-US" sz="1400" b="0" i="0" u="none" strike="noStrike" cap="small" dirty="0">
                          <a:solidFill>
                            <a:schemeClr val="tx1"/>
                          </a:solidFill>
                          <a:effectLst/>
                          <a:latin typeface="+mj-lt"/>
                        </a:rPr>
                        <a:t>15%</a:t>
                      </a:r>
                      <a:endParaRPr lang="en-US" sz="1400" b="0" i="0" u="none" strike="noStrike" dirty="0">
                        <a:solidFill>
                          <a:schemeClr val="tx1"/>
                        </a:solidFill>
                        <a:effectLst/>
                        <a:latin typeface="+mj-lt"/>
                      </a:endParaRPr>
                    </a:p>
                  </a:txBody>
                  <a:tcPr marL="9525" marR="9525" marT="182880" marB="18288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15%</a:t>
                      </a:r>
                    </a:p>
                  </a:txBody>
                  <a:tcPr marL="9525" marR="9525" marT="182880" marB="18288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12%</a:t>
                      </a:r>
                    </a:p>
                  </a:txBody>
                  <a:tcPr marL="9525" marR="9525" marT="182880" marB="182880" anchor="ctr"/>
                </a:tc>
                <a:tc>
                  <a:txBody>
                    <a:bodyPr/>
                    <a:lstStyle/>
                    <a:p>
                      <a:pPr algn="ctr" fontAlgn="b"/>
                      <a:r>
                        <a:rPr lang="en-US" sz="1400" b="0" i="0" u="none" strike="noStrike">
                          <a:solidFill>
                            <a:schemeClr val="tx1"/>
                          </a:solidFill>
                          <a:effectLst/>
                          <a:latin typeface="+mn-lt"/>
                        </a:rPr>
                        <a:t>19%</a:t>
                      </a:r>
                    </a:p>
                  </a:txBody>
                  <a:tcPr marL="9525" marR="9525" marT="182880" marB="182880" anchor="ctr">
                    <a:lnR w="381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204155155"/>
                  </a:ext>
                </a:extLst>
              </a:tr>
              <a:tr h="0">
                <a:tc>
                  <a:txBody>
                    <a:bodyPr/>
                    <a:lstStyle/>
                    <a:p>
                      <a:pPr algn="ctr" fontAlgn="ctr"/>
                      <a:r>
                        <a:rPr lang="en-US" sz="1400" b="0" i="0" u="none" strike="noStrike" dirty="0">
                          <a:solidFill>
                            <a:schemeClr val="tx1"/>
                          </a:solidFill>
                          <a:effectLst/>
                          <a:latin typeface="+mn-lt"/>
                        </a:rPr>
                        <a:t>Workplace issues</a:t>
                      </a:r>
                    </a:p>
                  </a:txBody>
                  <a:tcPr marL="9525" marR="9525" marT="182880" marB="182880" anchor="ctr"/>
                </a:tc>
                <a:tc>
                  <a:txBody>
                    <a:bodyPr/>
                    <a:lstStyle/>
                    <a:p>
                      <a:pPr algn="ctr" fontAlgn="ctr"/>
                      <a:r>
                        <a:rPr lang="en-US" sz="1400" b="0" i="0" u="none" strike="noStrike" cap="small" dirty="0">
                          <a:solidFill>
                            <a:schemeClr val="tx1"/>
                          </a:solidFill>
                          <a:effectLst/>
                          <a:latin typeface="+mj-lt"/>
                        </a:rPr>
                        <a:t>8%</a:t>
                      </a:r>
                      <a:endParaRPr lang="en-US" sz="1400" b="0" i="0" u="none" strike="noStrike" dirty="0">
                        <a:solidFill>
                          <a:schemeClr val="tx1"/>
                        </a:solidFill>
                        <a:effectLst/>
                        <a:latin typeface="+mj-lt"/>
                      </a:endParaRPr>
                    </a:p>
                  </a:txBody>
                  <a:tcPr marL="9525" marR="9525" marT="182880" marB="18288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8%</a:t>
                      </a:r>
                    </a:p>
                  </a:txBody>
                  <a:tcPr marL="9525" marR="9525" marT="182880" marB="18288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9%</a:t>
                      </a:r>
                    </a:p>
                  </a:txBody>
                  <a:tcPr marL="9525" marR="9525" marT="182880" marB="182880" anchor="ctr"/>
                </a:tc>
                <a:tc>
                  <a:txBody>
                    <a:bodyPr/>
                    <a:lstStyle/>
                    <a:p>
                      <a:pPr algn="ctr" fontAlgn="b"/>
                      <a:r>
                        <a:rPr lang="en-US" sz="1400" b="0" i="0" u="none" strike="noStrike" dirty="0">
                          <a:solidFill>
                            <a:schemeClr val="tx1"/>
                          </a:solidFill>
                          <a:effectLst/>
                          <a:latin typeface="+mn-lt"/>
                        </a:rPr>
                        <a:t>8%</a:t>
                      </a:r>
                    </a:p>
                  </a:txBody>
                  <a:tcPr marL="9525" marR="9525" marT="182880" marB="182880" anchor="ctr">
                    <a:lnR w="381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827112426"/>
                  </a:ext>
                </a:extLst>
              </a:tr>
              <a:tr h="0">
                <a:tc>
                  <a:txBody>
                    <a:bodyPr/>
                    <a:lstStyle/>
                    <a:p>
                      <a:pPr algn="ctr" fontAlgn="ctr"/>
                      <a:r>
                        <a:rPr lang="en-US" sz="1400" b="0" i="0" u="none" strike="noStrike" dirty="0">
                          <a:solidFill>
                            <a:schemeClr val="tx1"/>
                          </a:solidFill>
                          <a:effectLst/>
                          <a:latin typeface="+mn-lt"/>
                        </a:rPr>
                        <a:t>Experiencing unfair treatment from others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because of some aspect of your identity</a:t>
                      </a:r>
                    </a:p>
                  </a:txBody>
                  <a:tcPr marL="9525" marR="9525" marT="182880" marB="182880" anchor="ctr"/>
                </a:tc>
                <a:tc>
                  <a:txBody>
                    <a:bodyPr/>
                    <a:lstStyle/>
                    <a:p>
                      <a:pPr algn="ctr" fontAlgn="ctr"/>
                      <a:r>
                        <a:rPr lang="en-US" sz="1400" b="0" i="0" u="none" strike="noStrike" cap="small" dirty="0">
                          <a:solidFill>
                            <a:schemeClr val="tx1"/>
                          </a:solidFill>
                          <a:effectLst/>
                          <a:latin typeface="+mj-lt"/>
                        </a:rPr>
                        <a:t>2%</a:t>
                      </a:r>
                      <a:endParaRPr lang="en-US" sz="1400" b="0" i="0" u="none" strike="noStrike" dirty="0">
                        <a:solidFill>
                          <a:schemeClr val="tx1"/>
                        </a:solidFill>
                        <a:effectLst/>
                        <a:latin typeface="+mj-lt"/>
                      </a:endParaRPr>
                    </a:p>
                  </a:txBody>
                  <a:tcPr marL="9525" marR="9525" marT="182880" marB="18288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a:t>
                      </a:r>
                    </a:p>
                  </a:txBody>
                  <a:tcPr marL="9525" marR="9525" marT="182880" marB="18288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3%</a:t>
                      </a:r>
                    </a:p>
                  </a:txBody>
                  <a:tcPr marL="9525" marR="9525" marT="182880" marB="182880" anchor="ctr"/>
                </a:tc>
                <a:tc>
                  <a:txBody>
                    <a:bodyPr/>
                    <a:lstStyle/>
                    <a:p>
                      <a:pPr algn="ctr" fontAlgn="b"/>
                      <a:r>
                        <a:rPr lang="en-US" sz="1400" b="0" i="0" u="none" strike="noStrike" dirty="0">
                          <a:solidFill>
                            <a:schemeClr val="tx1"/>
                          </a:solidFill>
                          <a:effectLst/>
                          <a:latin typeface="+mn-lt"/>
                        </a:rPr>
                        <a:t>3%</a:t>
                      </a:r>
                    </a:p>
                  </a:txBody>
                  <a:tcPr marL="9525" marR="9525" marT="182880" marB="182880" anchor="ctr">
                    <a:lnR w="381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362040112"/>
                  </a:ext>
                </a:extLst>
              </a:tr>
            </a:tbl>
          </a:graphicData>
        </a:graphic>
      </p:graphicFrame>
    </p:spTree>
    <p:extLst>
      <p:ext uri="{BB962C8B-B14F-4D97-AF65-F5344CB8AC3E}">
        <p14:creationId xmlns:p14="http://schemas.microsoft.com/office/powerpoint/2010/main" val="136620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8797B-A524-BB55-A919-59F82EAAB5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42671-1596-86FF-1A53-7263A8109A5B}"/>
              </a:ext>
            </a:extLst>
          </p:cNvPr>
          <p:cNvSpPr>
            <a:spLocks noGrp="1"/>
          </p:cNvSpPr>
          <p:nvPr>
            <p:ph type="sldNum" sz="quarter" idx="10"/>
          </p:nvPr>
        </p:nvSpPr>
        <p:spPr/>
        <p:txBody>
          <a:bodyPr/>
          <a:lstStyle/>
          <a:p>
            <a:fld id="{68963FF3-3082-0146-9045-A71664B0B906}" type="slidenum">
              <a:rPr lang="en-US" smtClean="0"/>
              <a:pPr/>
              <a:t>12</a:t>
            </a:fld>
            <a:endParaRPr lang="en-US" dirty="0"/>
          </a:p>
        </p:txBody>
      </p:sp>
      <p:graphicFrame>
        <p:nvGraphicFramePr>
          <p:cNvPr id="3" name="Table 5">
            <a:extLst>
              <a:ext uri="{FF2B5EF4-FFF2-40B4-BE49-F238E27FC236}">
                <a16:creationId xmlns:a16="http://schemas.microsoft.com/office/drawing/2014/main" id="{AF1CEF35-76C5-7AC0-7082-CA5F8847C4F8}"/>
              </a:ext>
            </a:extLst>
          </p:cNvPr>
          <p:cNvGraphicFramePr>
            <a:graphicFrameLocks noGrp="1"/>
          </p:cNvGraphicFramePr>
          <p:nvPr/>
        </p:nvGraphicFramePr>
        <p:xfrm>
          <a:off x="290731" y="2068221"/>
          <a:ext cx="11610541" cy="4012068"/>
        </p:xfrm>
        <a:graphic>
          <a:graphicData uri="http://schemas.openxmlformats.org/drawingml/2006/table">
            <a:tbl>
              <a:tblPr firstRow="1" bandRow="1">
                <a:tableStyleId>{073A0DAA-6AF3-43AB-8588-CEC1D06C72B9}</a:tableStyleId>
              </a:tblPr>
              <a:tblGrid>
                <a:gridCol w="3253747">
                  <a:extLst>
                    <a:ext uri="{9D8B030D-6E8A-4147-A177-3AD203B41FA5}">
                      <a16:colId xmlns:a16="http://schemas.microsoft.com/office/drawing/2014/main" val="3800592379"/>
                    </a:ext>
                  </a:extLst>
                </a:gridCol>
                <a:gridCol w="735291">
                  <a:extLst>
                    <a:ext uri="{9D8B030D-6E8A-4147-A177-3AD203B41FA5}">
                      <a16:colId xmlns:a16="http://schemas.microsoft.com/office/drawing/2014/main" val="327636290"/>
                    </a:ext>
                  </a:extLst>
                </a:gridCol>
                <a:gridCol w="991982">
                  <a:extLst>
                    <a:ext uri="{9D8B030D-6E8A-4147-A177-3AD203B41FA5}">
                      <a16:colId xmlns:a16="http://schemas.microsoft.com/office/drawing/2014/main" val="2653160821"/>
                    </a:ext>
                  </a:extLst>
                </a:gridCol>
                <a:gridCol w="991982">
                  <a:extLst>
                    <a:ext uri="{9D8B030D-6E8A-4147-A177-3AD203B41FA5}">
                      <a16:colId xmlns:a16="http://schemas.microsoft.com/office/drawing/2014/main" val="2040574421"/>
                    </a:ext>
                  </a:extLst>
                </a:gridCol>
                <a:gridCol w="991982">
                  <a:extLst>
                    <a:ext uri="{9D8B030D-6E8A-4147-A177-3AD203B41FA5}">
                      <a16:colId xmlns:a16="http://schemas.microsoft.com/office/drawing/2014/main" val="596334569"/>
                    </a:ext>
                  </a:extLst>
                </a:gridCol>
                <a:gridCol w="991982">
                  <a:extLst>
                    <a:ext uri="{9D8B030D-6E8A-4147-A177-3AD203B41FA5}">
                      <a16:colId xmlns:a16="http://schemas.microsoft.com/office/drawing/2014/main" val="1397516760"/>
                    </a:ext>
                  </a:extLst>
                </a:gridCol>
                <a:gridCol w="991982">
                  <a:extLst>
                    <a:ext uri="{9D8B030D-6E8A-4147-A177-3AD203B41FA5}">
                      <a16:colId xmlns:a16="http://schemas.microsoft.com/office/drawing/2014/main" val="3926095619"/>
                    </a:ext>
                  </a:extLst>
                </a:gridCol>
                <a:gridCol w="991982">
                  <a:extLst>
                    <a:ext uri="{9D8B030D-6E8A-4147-A177-3AD203B41FA5}">
                      <a16:colId xmlns:a16="http://schemas.microsoft.com/office/drawing/2014/main" val="3740925484"/>
                    </a:ext>
                  </a:extLst>
                </a:gridCol>
                <a:gridCol w="857250">
                  <a:extLst>
                    <a:ext uri="{9D8B030D-6E8A-4147-A177-3AD203B41FA5}">
                      <a16:colId xmlns:a16="http://schemas.microsoft.com/office/drawing/2014/main" val="2916521246"/>
                    </a:ext>
                  </a:extLst>
                </a:gridCol>
                <a:gridCol w="812361">
                  <a:extLst>
                    <a:ext uri="{9D8B030D-6E8A-4147-A177-3AD203B41FA5}">
                      <a16:colId xmlns:a16="http://schemas.microsoft.com/office/drawing/2014/main" val="1693800983"/>
                    </a:ext>
                  </a:extLst>
                </a:gridCol>
              </a:tblGrid>
              <a:tr h="371488">
                <a:tc rowSpan="2">
                  <a:txBody>
                    <a:bodyPr/>
                    <a:lstStyle/>
                    <a:p>
                      <a:pPr algn="ctr">
                        <a:lnSpc>
                          <a:spcPct val="100000"/>
                        </a:lnSpc>
                      </a:pPr>
                      <a:r>
                        <a:rPr lang="en-US" sz="1400" b="1" dirty="0">
                          <a:latin typeface="+mj-lt"/>
                        </a:rPr>
                        <a:t>Mental Health Strain Contributor</a:t>
                      </a:r>
                    </a:p>
                  </a:txBody>
                  <a:tcPr marT="91440" marB="91440" anchor="ctr">
                    <a:solidFill>
                      <a:schemeClr val="accent4"/>
                    </a:solidFill>
                  </a:tcPr>
                </a:tc>
                <a:tc rowSpan="2">
                  <a:txBody>
                    <a:bodyPr/>
                    <a:lstStyle/>
                    <a:p>
                      <a:pPr algn="ctr">
                        <a:lnSpc>
                          <a:spcPct val="100000"/>
                        </a:lnSpc>
                      </a:pPr>
                      <a:r>
                        <a:rPr lang="en-US" sz="1400" b="1">
                          <a:latin typeface="+mj-lt"/>
                        </a:rPr>
                        <a:t>All</a:t>
                      </a:r>
                      <a:endParaRPr lang="en-US" sz="1400" b="1" dirty="0">
                        <a:latin typeface="+mj-lt"/>
                      </a:endParaRP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ct val="100000"/>
                        </a:lnSpc>
                      </a:pPr>
                      <a:r>
                        <a:rPr lang="en-US" sz="1400" b="1">
                          <a:latin typeface="+mj-lt"/>
                        </a:rPr>
                        <a:t>Household Income</a:t>
                      </a:r>
                      <a:endParaRPr lang="en-US" sz="1400" b="1" dirty="0">
                        <a:latin typeface="+mj-lt"/>
                      </a:endParaRP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algn="ctr">
                        <a:lnSpc>
                          <a:spcPct val="100000"/>
                        </a:lnSpc>
                      </a:pPr>
                      <a:r>
                        <a:rPr lang="en-US" sz="1400" b="1">
                          <a:latin typeface="+mj-lt"/>
                        </a:rPr>
                        <a:t>Residence</a:t>
                      </a: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pPr algn="ctr">
                        <a:lnSpc>
                          <a:spcPct val="100000"/>
                        </a:lnSpc>
                      </a:pP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705827">
                <a:tc vMerge="1">
                  <a:txBody>
                    <a:bodyPr/>
                    <a:lstStyle/>
                    <a:p>
                      <a:endParaRPr lang="en-US" dirty="0"/>
                    </a:p>
                  </a:txBody>
                  <a:tcPr/>
                </a:tc>
                <a:tc vMerge="1">
                  <a:txBody>
                    <a:bodyPr/>
                    <a:lstStyle/>
                    <a:p>
                      <a:endParaRPr lang="en-US" dirty="0"/>
                    </a:p>
                  </a:txBody>
                  <a:tcPr/>
                </a:tc>
                <a:tc>
                  <a:txBody>
                    <a:bodyPr/>
                    <a:lstStyle/>
                    <a:p>
                      <a:pPr algn="ctr" rtl="0" fontAlgn="b"/>
                      <a:r>
                        <a:rPr lang="en-US" sz="1300" b="0" i="0" u="none" strike="noStrike" dirty="0">
                          <a:solidFill>
                            <a:schemeClr val="accent3"/>
                          </a:solidFill>
                          <a:effectLst/>
                          <a:latin typeface="+mj-lt"/>
                        </a:rPr>
                        <a:t>&lt;$30,000</a:t>
                      </a:r>
                    </a:p>
                  </a:txBody>
                  <a:tcPr marL="857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$30,000-$50,000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$50,000-$75,000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a:solidFill>
                            <a:schemeClr val="accent3"/>
                          </a:solidFill>
                          <a:effectLst/>
                          <a:latin typeface="+mj-lt"/>
                        </a:rPr>
                        <a:t>$75,000-$100,000</a:t>
                      </a:r>
                      <a:endParaRPr lang="en-US" sz="1300" b="0" i="0" u="none" strike="noStrike" dirty="0">
                        <a:solidFill>
                          <a:schemeClr val="accent3"/>
                        </a:solidFill>
                        <a:effectLst/>
                        <a:latin typeface="+mj-lt"/>
                      </a:endParaRP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$100,000-$150,000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$150,000+</a:t>
                      </a:r>
                    </a:p>
                  </a:txBody>
                  <a:tcPr marL="85725" marR="9525"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n-US" sz="1300" b="0" i="0" u="none" strike="noStrike" dirty="0">
                          <a:solidFill>
                            <a:schemeClr val="accent3"/>
                          </a:solidFill>
                          <a:effectLst/>
                          <a:latin typeface="+mj-lt"/>
                        </a:rPr>
                        <a:t>Home-owners</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n-US" sz="1300" b="0" i="0" u="none" strike="noStrike" dirty="0">
                          <a:solidFill>
                            <a:schemeClr val="accent3"/>
                          </a:solidFill>
                          <a:effectLst/>
                          <a:latin typeface="+mj-lt"/>
                        </a:rPr>
                        <a:t>Renters</a:t>
                      </a:r>
                    </a:p>
                  </a:txBody>
                  <a:tcPr marL="9525" marR="9525" marT="91440" marB="9144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482934">
                <a:tc>
                  <a:txBody>
                    <a:bodyPr/>
                    <a:lstStyle/>
                    <a:p>
                      <a:pPr algn="ctr" fontAlgn="ctr"/>
                      <a:r>
                        <a:rPr lang="en-US" sz="1400" b="0" i="0" u="none" strike="noStrike" dirty="0">
                          <a:solidFill>
                            <a:schemeClr val="tx1"/>
                          </a:solidFill>
                          <a:effectLst/>
                          <a:latin typeface="+mn-lt"/>
                        </a:rPr>
                        <a:t>Political issues</a:t>
                      </a:r>
                    </a:p>
                  </a:txBody>
                  <a:tcPr marL="9525" marR="9525" marT="91440" marB="91440" anchor="ctr"/>
                </a:tc>
                <a:tc>
                  <a:txBody>
                    <a:bodyPr/>
                    <a:lstStyle/>
                    <a:p>
                      <a:pPr algn="ctr" fontAlgn="ctr"/>
                      <a:r>
                        <a:rPr lang="en-US" sz="1400" b="0" i="0" u="none" strike="noStrike" cap="small" dirty="0">
                          <a:solidFill>
                            <a:schemeClr val="tx1"/>
                          </a:solidFill>
                          <a:effectLst/>
                          <a:latin typeface="+mj-lt"/>
                        </a:rPr>
                        <a:t>32%</a:t>
                      </a:r>
                      <a:endParaRPr lang="en-US" sz="1400" b="0" i="0" u="none" strike="noStrike" dirty="0">
                        <a:solidFill>
                          <a:schemeClr val="tx1"/>
                        </a:solidFill>
                        <a:effectLst/>
                        <a:latin typeface="+mj-lt"/>
                      </a:endParaRP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17%</a:t>
                      </a:r>
                      <a:endParaRPr lang="en-US" sz="1400" b="0" i="0" u="none" strike="noStrike" dirty="0">
                        <a:solidFill>
                          <a:schemeClr val="tx1"/>
                        </a:solidFill>
                        <a:effectLst/>
                        <a:latin typeface="+mn-lt"/>
                      </a:endParaRPr>
                    </a:p>
                  </a:txBody>
                  <a:tcPr marL="9525" marR="9525"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25%</a:t>
                      </a:r>
                    </a:p>
                  </a:txBody>
                  <a:tcPr marL="9525" marR="9525"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22%</a:t>
                      </a:r>
                    </a:p>
                  </a:txBody>
                  <a:tcPr marL="9525" marR="9525"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25%</a:t>
                      </a:r>
                    </a:p>
                  </a:txBody>
                  <a:tcPr marL="9525" marR="9525"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46%</a:t>
                      </a:r>
                    </a:p>
                  </a:txBody>
                  <a:tcPr marL="9525" marR="9525"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37%</a:t>
                      </a:r>
                    </a:p>
                  </a:txBody>
                  <a:tcPr marL="9525" marR="9525" marT="91440" marB="9144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35%</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27%</a:t>
                      </a:r>
                    </a:p>
                  </a:txBody>
                  <a:tcPr marL="9525" marR="9525" marT="91440" marB="91440" anchor="ctr">
                    <a:lnL w="127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482934">
                <a:tc>
                  <a:txBody>
                    <a:bodyPr/>
                    <a:lstStyle/>
                    <a:p>
                      <a:pPr algn="ctr" fontAlgn="ctr"/>
                      <a:r>
                        <a:rPr lang="en-US" sz="1400" b="0" i="0" u="none" strike="noStrike" dirty="0">
                          <a:solidFill>
                            <a:schemeClr val="tx1"/>
                          </a:solidFill>
                          <a:effectLst/>
                          <a:latin typeface="+mn-lt"/>
                        </a:rPr>
                        <a:t>Financial issues</a:t>
                      </a:r>
                    </a:p>
                  </a:txBody>
                  <a:tcPr marL="9525" marR="9525" marT="91440" marB="91440" anchor="ctr"/>
                </a:tc>
                <a:tc>
                  <a:txBody>
                    <a:bodyPr/>
                    <a:lstStyle/>
                    <a:p>
                      <a:pPr algn="ctr" fontAlgn="ctr"/>
                      <a:r>
                        <a:rPr lang="en-US" sz="1400" b="0" i="0" u="none" strike="noStrike" dirty="0">
                          <a:solidFill>
                            <a:schemeClr val="tx1"/>
                          </a:solidFill>
                          <a:effectLst/>
                          <a:latin typeface="+mj-lt"/>
                        </a:rPr>
                        <a:t>29%</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45%</a:t>
                      </a:r>
                    </a:p>
                  </a:txBody>
                  <a:tcPr marL="9525" marR="9525"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41%</a:t>
                      </a:r>
                    </a:p>
                  </a:txBody>
                  <a:tcPr marL="9525" marR="9525" marT="91440" marB="91440" anchor="ctr"/>
                </a:tc>
                <a:tc>
                  <a:txBody>
                    <a:bodyPr/>
                    <a:lstStyle/>
                    <a:p>
                      <a:pPr algn="ctr" fontAlgn="b"/>
                      <a:r>
                        <a:rPr lang="en-US" sz="1400" b="0" i="0" u="none" strike="noStrike" dirty="0">
                          <a:solidFill>
                            <a:schemeClr val="tx1"/>
                          </a:solidFill>
                          <a:effectLst/>
                          <a:latin typeface="+mn-lt"/>
                        </a:rPr>
                        <a:t>47%</a:t>
                      </a:r>
                    </a:p>
                  </a:txBody>
                  <a:tcPr marL="9525" marR="9525" marT="91440" marB="91440" anchor="ctr"/>
                </a:tc>
                <a:tc>
                  <a:txBody>
                    <a:bodyPr/>
                    <a:lstStyle/>
                    <a:p>
                      <a:pPr algn="ctr" fontAlgn="b"/>
                      <a:r>
                        <a:rPr lang="en-US" sz="1400" b="0" i="0" u="none" strike="noStrike">
                          <a:solidFill>
                            <a:schemeClr val="tx1"/>
                          </a:solidFill>
                          <a:effectLst/>
                          <a:latin typeface="+mn-lt"/>
                        </a:rPr>
                        <a:t>31%</a:t>
                      </a:r>
                    </a:p>
                  </a:txBody>
                  <a:tcPr marL="9525" marR="9525" marT="91440" marB="91440" anchor="ctr"/>
                </a:tc>
                <a:tc>
                  <a:txBody>
                    <a:bodyPr/>
                    <a:lstStyle/>
                    <a:p>
                      <a:pPr algn="ctr" fontAlgn="b"/>
                      <a:r>
                        <a:rPr lang="en-US" sz="1400" b="0" i="0" u="none" strike="noStrike">
                          <a:solidFill>
                            <a:schemeClr val="tx1"/>
                          </a:solidFill>
                          <a:effectLst/>
                          <a:latin typeface="+mn-lt"/>
                        </a:rPr>
                        <a:t>21%</a:t>
                      </a:r>
                    </a:p>
                  </a:txBody>
                  <a:tcPr marL="9525" marR="9525" marT="91440" marB="91440" anchor="ctr"/>
                </a:tc>
                <a:tc>
                  <a:txBody>
                    <a:bodyPr/>
                    <a:lstStyle/>
                    <a:p>
                      <a:pPr algn="ctr" fontAlgn="b"/>
                      <a:r>
                        <a:rPr lang="en-US" sz="1400" b="0" i="0" u="none" strike="noStrike">
                          <a:solidFill>
                            <a:schemeClr val="tx1"/>
                          </a:solidFill>
                          <a:effectLst/>
                          <a:latin typeface="+mn-lt"/>
                        </a:rPr>
                        <a:t>18%</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23%</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33%</a:t>
                      </a:r>
                    </a:p>
                  </a:txBody>
                  <a:tcPr marL="9525" marR="9525" marT="91440" marB="9144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88450253"/>
                  </a:ext>
                </a:extLst>
              </a:tr>
              <a:tr h="482934">
                <a:tc>
                  <a:txBody>
                    <a:bodyPr/>
                    <a:lstStyle/>
                    <a:p>
                      <a:pPr algn="ctr" fontAlgn="ctr"/>
                      <a:r>
                        <a:rPr lang="en-US" sz="1400" b="0" i="0" u="none" strike="noStrike">
                          <a:solidFill>
                            <a:schemeClr val="tx1"/>
                          </a:solidFill>
                          <a:effectLst/>
                          <a:latin typeface="+mn-lt"/>
                        </a:rPr>
                        <a:t>Family or relationship issues</a:t>
                      </a:r>
                      <a:endParaRPr lang="en-US" sz="1400" b="0" i="0" u="none" strike="noStrike" dirty="0">
                        <a:solidFill>
                          <a:schemeClr val="tx1"/>
                        </a:solidFill>
                        <a:effectLst/>
                        <a:latin typeface="+mn-lt"/>
                      </a:endParaRPr>
                    </a:p>
                  </a:txBody>
                  <a:tcPr marL="9525" marR="9525" marT="91440" marB="91440" anchor="ctr"/>
                </a:tc>
                <a:tc>
                  <a:txBody>
                    <a:bodyPr/>
                    <a:lstStyle/>
                    <a:p>
                      <a:pPr algn="ctr" fontAlgn="ctr"/>
                      <a:r>
                        <a:rPr lang="en-US" sz="1400" b="0" i="0" u="none" strike="noStrike" cap="small">
                          <a:solidFill>
                            <a:schemeClr val="tx1"/>
                          </a:solidFill>
                          <a:effectLst/>
                          <a:latin typeface="+mj-lt"/>
                        </a:rPr>
                        <a:t>15%</a:t>
                      </a:r>
                      <a:endParaRPr lang="en-US" sz="1400" b="0" i="0" u="none" strike="noStrike" dirty="0">
                        <a:solidFill>
                          <a:schemeClr val="tx1"/>
                        </a:solidFill>
                        <a:effectLst/>
                        <a:latin typeface="+mj-lt"/>
                      </a:endParaRP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12%</a:t>
                      </a:r>
                    </a:p>
                  </a:txBody>
                  <a:tcPr marL="9525" marR="9525"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15%</a:t>
                      </a:r>
                    </a:p>
                  </a:txBody>
                  <a:tcPr marL="9525" marR="9525" marT="91440" marB="91440" anchor="ctr"/>
                </a:tc>
                <a:tc>
                  <a:txBody>
                    <a:bodyPr/>
                    <a:lstStyle/>
                    <a:p>
                      <a:pPr algn="ctr" fontAlgn="b"/>
                      <a:r>
                        <a:rPr lang="en-US" sz="1400" b="0" i="0" u="none" strike="noStrike">
                          <a:solidFill>
                            <a:schemeClr val="tx1"/>
                          </a:solidFill>
                          <a:effectLst/>
                          <a:latin typeface="+mn-lt"/>
                        </a:rPr>
                        <a:t>8%</a:t>
                      </a:r>
                    </a:p>
                  </a:txBody>
                  <a:tcPr marL="9525" marR="9525" marT="91440" marB="91440" anchor="ctr"/>
                </a:tc>
                <a:tc>
                  <a:txBody>
                    <a:bodyPr/>
                    <a:lstStyle/>
                    <a:p>
                      <a:pPr algn="ctr" fontAlgn="b"/>
                      <a:r>
                        <a:rPr lang="en-US" sz="1400" b="0" i="0" u="none" strike="noStrike">
                          <a:solidFill>
                            <a:schemeClr val="tx1"/>
                          </a:solidFill>
                          <a:effectLst/>
                          <a:latin typeface="+mn-lt"/>
                        </a:rPr>
                        <a:t>14%</a:t>
                      </a:r>
                      <a:endParaRPr lang="en-US" sz="1400" b="0" i="0" u="none" strike="noStrike" dirty="0">
                        <a:solidFill>
                          <a:schemeClr val="tx1"/>
                        </a:solidFill>
                        <a:effectLst/>
                        <a:latin typeface="+mn-lt"/>
                      </a:endParaRPr>
                    </a:p>
                  </a:txBody>
                  <a:tcPr marL="9525" marR="9525" marT="91440" marB="91440" anchor="ctr"/>
                </a:tc>
                <a:tc>
                  <a:txBody>
                    <a:bodyPr/>
                    <a:lstStyle/>
                    <a:p>
                      <a:pPr algn="ctr" fontAlgn="b"/>
                      <a:r>
                        <a:rPr lang="en-US" sz="1400" b="0" i="0" u="none" strike="noStrike">
                          <a:solidFill>
                            <a:schemeClr val="tx1"/>
                          </a:solidFill>
                          <a:effectLst/>
                          <a:latin typeface="+mn-lt"/>
                        </a:rPr>
                        <a:t>13%</a:t>
                      </a:r>
                    </a:p>
                  </a:txBody>
                  <a:tcPr marL="9525" marR="9525" marT="91440" marB="91440" anchor="ctr"/>
                </a:tc>
                <a:tc>
                  <a:txBody>
                    <a:bodyPr/>
                    <a:lstStyle/>
                    <a:p>
                      <a:pPr algn="ctr" fontAlgn="b"/>
                      <a:r>
                        <a:rPr lang="en-US" sz="1400" b="0" i="0" u="none" strike="noStrike">
                          <a:solidFill>
                            <a:schemeClr val="tx1"/>
                          </a:solidFill>
                          <a:effectLst/>
                          <a:latin typeface="+mn-lt"/>
                        </a:rPr>
                        <a:t>19%</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18%</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10%</a:t>
                      </a:r>
                    </a:p>
                  </a:txBody>
                  <a:tcPr marL="9525" marR="9525" marT="91440" marB="9144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117848374"/>
                  </a:ext>
                </a:extLst>
              </a:tr>
              <a:tr h="482934">
                <a:tc>
                  <a:txBody>
                    <a:bodyPr/>
                    <a:lstStyle/>
                    <a:p>
                      <a:pPr algn="ctr" fontAlgn="ctr"/>
                      <a:r>
                        <a:rPr lang="en-US" sz="1400" b="0" i="0" u="none" strike="noStrike">
                          <a:solidFill>
                            <a:schemeClr val="tx1"/>
                          </a:solidFill>
                          <a:effectLst/>
                          <a:latin typeface="+mn-lt"/>
                        </a:rPr>
                        <a:t>Workplace issues</a:t>
                      </a:r>
                      <a:endParaRPr lang="en-US" sz="1400" b="0" i="0" u="none" strike="noStrike" dirty="0">
                        <a:solidFill>
                          <a:schemeClr val="tx1"/>
                        </a:solidFill>
                        <a:effectLst/>
                        <a:latin typeface="+mn-lt"/>
                      </a:endParaRPr>
                    </a:p>
                  </a:txBody>
                  <a:tcPr marL="9525" marR="9525" marT="91440" marB="91440" anchor="ctr"/>
                </a:tc>
                <a:tc>
                  <a:txBody>
                    <a:bodyPr/>
                    <a:lstStyle/>
                    <a:p>
                      <a:pPr algn="ctr" fontAlgn="ctr"/>
                      <a:r>
                        <a:rPr lang="en-US" sz="1400" b="0" i="0" u="none" strike="noStrike" cap="small" dirty="0">
                          <a:solidFill>
                            <a:schemeClr val="tx1"/>
                          </a:solidFill>
                          <a:effectLst/>
                          <a:latin typeface="+mj-lt"/>
                        </a:rPr>
                        <a:t>8%</a:t>
                      </a:r>
                      <a:endParaRPr lang="en-US" sz="1400" b="0" i="0" u="none" strike="noStrike" dirty="0">
                        <a:solidFill>
                          <a:schemeClr val="tx1"/>
                        </a:solidFill>
                        <a:effectLst/>
                        <a:latin typeface="+mj-lt"/>
                      </a:endParaRP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0%</a:t>
                      </a:r>
                    </a:p>
                  </a:txBody>
                  <a:tcPr marL="9525" marR="9525"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8%</a:t>
                      </a:r>
                    </a:p>
                  </a:txBody>
                  <a:tcPr marL="9525" marR="9525" marT="91440" marB="91440" anchor="ctr"/>
                </a:tc>
                <a:tc>
                  <a:txBody>
                    <a:bodyPr/>
                    <a:lstStyle/>
                    <a:p>
                      <a:pPr algn="ctr" fontAlgn="b"/>
                      <a:r>
                        <a:rPr lang="en-US" sz="1400" b="0" i="0" u="none" strike="noStrike">
                          <a:solidFill>
                            <a:schemeClr val="tx1"/>
                          </a:solidFill>
                          <a:effectLst/>
                          <a:latin typeface="+mn-lt"/>
                        </a:rPr>
                        <a:t>5%</a:t>
                      </a:r>
                    </a:p>
                  </a:txBody>
                  <a:tcPr marL="9525" marR="9525" marT="91440" marB="91440" anchor="ctr"/>
                </a:tc>
                <a:tc>
                  <a:txBody>
                    <a:bodyPr/>
                    <a:lstStyle/>
                    <a:p>
                      <a:pPr algn="ctr" fontAlgn="b"/>
                      <a:r>
                        <a:rPr lang="en-US" sz="1400" b="0" i="0" u="none" strike="noStrike" dirty="0">
                          <a:solidFill>
                            <a:schemeClr val="tx1"/>
                          </a:solidFill>
                          <a:effectLst/>
                          <a:latin typeface="+mn-lt"/>
                        </a:rPr>
                        <a:t>15%</a:t>
                      </a:r>
                    </a:p>
                  </a:txBody>
                  <a:tcPr marL="9525" marR="9525" marT="91440" marB="91440" anchor="ctr"/>
                </a:tc>
                <a:tc>
                  <a:txBody>
                    <a:bodyPr/>
                    <a:lstStyle/>
                    <a:p>
                      <a:pPr algn="ctr" fontAlgn="b"/>
                      <a:r>
                        <a:rPr lang="en-US" sz="1400" b="0" i="0" u="none" strike="noStrike">
                          <a:solidFill>
                            <a:schemeClr val="tx1"/>
                          </a:solidFill>
                          <a:effectLst/>
                          <a:latin typeface="+mn-lt"/>
                        </a:rPr>
                        <a:t>7%</a:t>
                      </a:r>
                    </a:p>
                  </a:txBody>
                  <a:tcPr marL="9525" marR="9525" marT="91440" marB="91440" anchor="ctr"/>
                </a:tc>
                <a:tc>
                  <a:txBody>
                    <a:bodyPr/>
                    <a:lstStyle/>
                    <a:p>
                      <a:pPr algn="ctr" fontAlgn="b"/>
                      <a:r>
                        <a:rPr lang="en-US" sz="1400" b="0" i="0" u="none" strike="noStrike">
                          <a:solidFill>
                            <a:schemeClr val="tx1"/>
                          </a:solidFill>
                          <a:effectLst/>
                          <a:latin typeface="+mn-lt"/>
                        </a:rPr>
                        <a:t>10%</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8%</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12%</a:t>
                      </a:r>
                    </a:p>
                  </a:txBody>
                  <a:tcPr marL="9525" marR="9525" marT="91440" marB="9144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45797655"/>
                  </a:ext>
                </a:extLst>
              </a:tr>
              <a:tr h="1003017">
                <a:tc>
                  <a:txBody>
                    <a:bodyPr/>
                    <a:lstStyle/>
                    <a:p>
                      <a:pPr algn="ctr" fontAlgn="ctr"/>
                      <a:r>
                        <a:rPr lang="en-US" sz="1400" b="0" i="0" u="none" strike="noStrike" dirty="0">
                          <a:solidFill>
                            <a:schemeClr val="tx1"/>
                          </a:solidFill>
                          <a:effectLst/>
                          <a:latin typeface="+mn-lt"/>
                        </a:rPr>
                        <a:t>Experiencing unfair treatment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from others because of some</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aspect of your identity</a:t>
                      </a:r>
                    </a:p>
                  </a:txBody>
                  <a:tcPr marL="9525" marR="9525" marT="91440" marB="91440" anchor="ctr"/>
                </a:tc>
                <a:tc>
                  <a:txBody>
                    <a:bodyPr/>
                    <a:lstStyle/>
                    <a:p>
                      <a:pPr algn="ctr" fontAlgn="ctr"/>
                      <a:r>
                        <a:rPr lang="en-US" sz="1400" b="0" i="0" u="none" strike="noStrike" cap="small" dirty="0">
                          <a:solidFill>
                            <a:schemeClr val="tx1"/>
                          </a:solidFill>
                          <a:effectLst/>
                          <a:latin typeface="+mj-lt"/>
                        </a:rPr>
                        <a:t>2%</a:t>
                      </a:r>
                      <a:endParaRPr lang="en-US" sz="1400" b="0" i="0" u="none" strike="noStrike" dirty="0">
                        <a:solidFill>
                          <a:schemeClr val="tx1"/>
                        </a:solidFill>
                        <a:effectLst/>
                        <a:latin typeface="+mj-lt"/>
                      </a:endParaRP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3%</a:t>
                      </a:r>
                    </a:p>
                  </a:txBody>
                  <a:tcPr marL="9525" marR="9525"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4%</a:t>
                      </a:r>
                    </a:p>
                  </a:txBody>
                  <a:tcPr marL="9525" marR="9525" marT="91440" marB="91440" anchor="ctr"/>
                </a:tc>
                <a:tc>
                  <a:txBody>
                    <a:bodyPr/>
                    <a:lstStyle/>
                    <a:p>
                      <a:pPr algn="ctr" fontAlgn="b"/>
                      <a:r>
                        <a:rPr lang="en-US" sz="1400" b="0" i="0" u="none" strike="noStrike">
                          <a:solidFill>
                            <a:schemeClr val="tx1"/>
                          </a:solidFill>
                          <a:effectLst/>
                          <a:latin typeface="+mn-lt"/>
                        </a:rPr>
                        <a:t>2%</a:t>
                      </a:r>
                    </a:p>
                  </a:txBody>
                  <a:tcPr marL="9525" marR="9525" marT="91440" marB="91440" anchor="ctr"/>
                </a:tc>
                <a:tc>
                  <a:txBody>
                    <a:bodyPr/>
                    <a:lstStyle/>
                    <a:p>
                      <a:pPr algn="ctr" fontAlgn="b"/>
                      <a:r>
                        <a:rPr lang="en-US" sz="1400" b="0" i="0" u="none" strike="noStrike">
                          <a:solidFill>
                            <a:schemeClr val="tx1"/>
                          </a:solidFill>
                          <a:effectLst/>
                          <a:latin typeface="+mn-lt"/>
                        </a:rPr>
                        <a:t>1%</a:t>
                      </a:r>
                    </a:p>
                  </a:txBody>
                  <a:tcPr marL="9525" marR="9525" marT="91440" marB="91440" anchor="ctr"/>
                </a:tc>
                <a:tc>
                  <a:txBody>
                    <a:bodyPr/>
                    <a:lstStyle/>
                    <a:p>
                      <a:pPr algn="ctr" fontAlgn="b"/>
                      <a:r>
                        <a:rPr lang="en-US" sz="1400" b="0" i="0" u="none" strike="noStrike">
                          <a:solidFill>
                            <a:schemeClr val="tx1"/>
                          </a:solidFill>
                          <a:effectLst/>
                          <a:latin typeface="+mn-lt"/>
                        </a:rPr>
                        <a:t>2%</a:t>
                      </a:r>
                    </a:p>
                  </a:txBody>
                  <a:tcPr marL="9525" marR="9525" marT="91440" marB="91440" anchor="ctr"/>
                </a:tc>
                <a:tc>
                  <a:txBody>
                    <a:bodyPr/>
                    <a:lstStyle/>
                    <a:p>
                      <a:pPr algn="ctr" fontAlgn="b"/>
                      <a:r>
                        <a:rPr lang="en-US" sz="1400" b="0" i="0" u="none" strike="noStrike" dirty="0">
                          <a:solidFill>
                            <a:schemeClr val="tx1"/>
                          </a:solidFill>
                          <a:effectLst/>
                          <a:latin typeface="+mn-lt"/>
                        </a:rPr>
                        <a:t>3%</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2%</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3%</a:t>
                      </a:r>
                    </a:p>
                  </a:txBody>
                  <a:tcPr marL="9525" marR="9525" marT="91440" marB="9144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48585081"/>
                  </a:ext>
                </a:extLst>
              </a:tr>
            </a:tbl>
          </a:graphicData>
        </a:graphic>
      </p:graphicFrame>
      <p:sp>
        <p:nvSpPr>
          <p:cNvPr id="7" name="Text Placeholder 6">
            <a:extLst>
              <a:ext uri="{FF2B5EF4-FFF2-40B4-BE49-F238E27FC236}">
                <a16:creationId xmlns:a16="http://schemas.microsoft.com/office/drawing/2014/main" id="{D27FFCAB-A093-C0AB-F455-9C24C089859F}"/>
              </a:ext>
            </a:extLst>
          </p:cNvPr>
          <p:cNvSpPr>
            <a:spLocks noGrp="1"/>
          </p:cNvSpPr>
          <p:nvPr>
            <p:ph type="body" sz="quarter" idx="12"/>
          </p:nvPr>
        </p:nvSpPr>
        <p:spPr/>
        <p:txBody>
          <a:bodyPr/>
          <a:lstStyle/>
          <a:p>
            <a:r>
              <a:rPr lang="en-US" dirty="0"/>
              <a:t>Q26. And which of the following contributes the </a:t>
            </a:r>
            <a:r>
              <a:rPr lang="en-US" u="sng" dirty="0"/>
              <a:t>most</a:t>
            </a:r>
            <a:r>
              <a:rPr lang="en-US" dirty="0"/>
              <a:t> to your mental health strain: </a:t>
            </a:r>
          </a:p>
          <a:p>
            <a:r>
              <a:rPr lang="en-US" dirty="0"/>
              <a:t>(Open-ended; Asked only of those who have experienced mental health strain; n=1,298)</a:t>
            </a:r>
          </a:p>
        </p:txBody>
      </p:sp>
      <p:sp>
        <p:nvSpPr>
          <p:cNvPr id="9" name="Text Placeholder 8">
            <a:extLst>
              <a:ext uri="{FF2B5EF4-FFF2-40B4-BE49-F238E27FC236}">
                <a16:creationId xmlns:a16="http://schemas.microsoft.com/office/drawing/2014/main" id="{F803DB7B-EDE0-80B1-9CB9-5C1AEA075D8B}"/>
              </a:ext>
            </a:extLst>
          </p:cNvPr>
          <p:cNvSpPr>
            <a:spLocks noGrp="1"/>
          </p:cNvSpPr>
          <p:nvPr>
            <p:ph type="body" sz="quarter" idx="11"/>
          </p:nvPr>
        </p:nvSpPr>
        <p:spPr/>
        <p:txBody>
          <a:bodyPr/>
          <a:lstStyle/>
          <a:p>
            <a:r>
              <a:rPr lang="en-US" dirty="0"/>
              <a:t>More affluent Coloradans experience more strain from politics; less affluent ones suffer strain from financial issues.</a:t>
            </a:r>
          </a:p>
        </p:txBody>
      </p:sp>
      <p:sp>
        <p:nvSpPr>
          <p:cNvPr id="11" name="Text Placeholder 10">
            <a:extLst>
              <a:ext uri="{FF2B5EF4-FFF2-40B4-BE49-F238E27FC236}">
                <a16:creationId xmlns:a16="http://schemas.microsoft.com/office/drawing/2014/main" id="{B98D0E38-6D82-47A6-74AE-5B61D377337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475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25656-434F-6224-145A-3F36365B40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B9F848-D109-5507-49C2-D63DC2C23B2E}"/>
              </a:ext>
            </a:extLst>
          </p:cNvPr>
          <p:cNvSpPr>
            <a:spLocks noGrp="1"/>
          </p:cNvSpPr>
          <p:nvPr>
            <p:ph type="sldNum" sz="quarter" idx="10"/>
          </p:nvPr>
        </p:nvSpPr>
        <p:spPr/>
        <p:txBody>
          <a:bodyPr/>
          <a:lstStyle/>
          <a:p>
            <a:fld id="{68963FF3-3082-0146-9045-A71664B0B906}" type="slidenum">
              <a:rPr lang="en-US" smtClean="0"/>
              <a:pPr/>
              <a:t>13</a:t>
            </a:fld>
            <a:endParaRPr lang="en-US" dirty="0"/>
          </a:p>
        </p:txBody>
      </p:sp>
      <p:sp>
        <p:nvSpPr>
          <p:cNvPr id="4" name="Text Placeholder 3">
            <a:extLst>
              <a:ext uri="{FF2B5EF4-FFF2-40B4-BE49-F238E27FC236}">
                <a16:creationId xmlns:a16="http://schemas.microsoft.com/office/drawing/2014/main" id="{483B75D3-1D3E-B37E-EECF-701F5F7481F5}"/>
              </a:ext>
            </a:extLst>
          </p:cNvPr>
          <p:cNvSpPr>
            <a:spLocks noGrp="1"/>
          </p:cNvSpPr>
          <p:nvPr>
            <p:ph type="body" sz="quarter" idx="12"/>
          </p:nvPr>
        </p:nvSpPr>
        <p:spPr/>
        <p:txBody>
          <a:bodyPr/>
          <a:lstStyle/>
          <a:p>
            <a:r>
              <a:rPr lang="en-US" sz="1300"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sz="1300" dirty="0"/>
              <a:t>(% Extremely/Very Serious Problem)</a:t>
            </a:r>
          </a:p>
        </p:txBody>
      </p:sp>
      <p:sp>
        <p:nvSpPr>
          <p:cNvPr id="14" name="Text Placeholder 13">
            <a:extLst>
              <a:ext uri="{FF2B5EF4-FFF2-40B4-BE49-F238E27FC236}">
                <a16:creationId xmlns:a16="http://schemas.microsoft.com/office/drawing/2014/main" id="{244A683F-1BAF-A49E-3011-1ABBDBBF1101}"/>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577C2839-A39D-C73D-4431-DDBFE4DBB486}"/>
              </a:ext>
            </a:extLst>
          </p:cNvPr>
          <p:cNvGraphicFramePr>
            <a:graphicFrameLocks noGrp="1"/>
          </p:cNvGraphicFramePr>
          <p:nvPr/>
        </p:nvGraphicFramePr>
        <p:xfrm>
          <a:off x="537003" y="2063760"/>
          <a:ext cx="11117994" cy="4274066"/>
        </p:xfrm>
        <a:graphic>
          <a:graphicData uri="http://schemas.openxmlformats.org/drawingml/2006/table">
            <a:tbl>
              <a:tblPr firstRow="1" bandRow="1">
                <a:tableStyleId>{073A0DAA-6AF3-43AB-8588-CEC1D06C72B9}</a:tableStyleId>
              </a:tblPr>
              <a:tblGrid>
                <a:gridCol w="4086260">
                  <a:extLst>
                    <a:ext uri="{9D8B030D-6E8A-4147-A177-3AD203B41FA5}">
                      <a16:colId xmlns:a16="http://schemas.microsoft.com/office/drawing/2014/main" val="3800592379"/>
                    </a:ext>
                  </a:extLst>
                </a:gridCol>
                <a:gridCol w="1060704">
                  <a:extLst>
                    <a:ext uri="{9D8B030D-6E8A-4147-A177-3AD203B41FA5}">
                      <a16:colId xmlns:a16="http://schemas.microsoft.com/office/drawing/2014/main" val="327636290"/>
                    </a:ext>
                  </a:extLst>
                </a:gridCol>
                <a:gridCol w="2871216">
                  <a:extLst>
                    <a:ext uri="{9D8B030D-6E8A-4147-A177-3AD203B41FA5}">
                      <a16:colId xmlns:a16="http://schemas.microsoft.com/office/drawing/2014/main" val="2653160821"/>
                    </a:ext>
                  </a:extLst>
                </a:gridCol>
                <a:gridCol w="3099814">
                  <a:extLst>
                    <a:ext uri="{9D8B030D-6E8A-4147-A177-3AD203B41FA5}">
                      <a16:colId xmlns:a16="http://schemas.microsoft.com/office/drawing/2014/main" val="3599775759"/>
                    </a:ext>
                  </a:extLst>
                </a:gridCol>
              </a:tblGrid>
              <a:tr h="0">
                <a:tc rowSpan="2">
                  <a:txBody>
                    <a:bodyPr/>
                    <a:lstStyle/>
                    <a:p>
                      <a:pPr algn="ctr">
                        <a:lnSpc>
                          <a:spcPct val="100000"/>
                        </a:lnSpc>
                      </a:pPr>
                      <a:r>
                        <a:rPr lang="en-US" sz="1200" b="1" dirty="0">
                          <a:latin typeface="+mj-lt"/>
                        </a:rPr>
                        <a:t>Problem</a:t>
                      </a:r>
                    </a:p>
                  </a:txBody>
                  <a:tcPr marT="91440" marB="91440" anchor="ctr">
                    <a:solidFill>
                      <a:schemeClr val="accent4"/>
                    </a:solidFill>
                  </a:tcPr>
                </a:tc>
                <a:tc rowSpan="2">
                  <a:txBody>
                    <a:bodyPr/>
                    <a:lstStyle/>
                    <a:p>
                      <a:pPr algn="ctr">
                        <a:lnSpc>
                          <a:spcPct val="100000"/>
                        </a:lnSpc>
                      </a:pPr>
                      <a:r>
                        <a:rPr lang="en-US" sz="12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2">
                  <a:txBody>
                    <a:bodyPr/>
                    <a:lstStyle/>
                    <a:p>
                      <a:pPr algn="ctr">
                        <a:lnSpc>
                          <a:spcPct val="100000"/>
                        </a:lnSpc>
                      </a:pPr>
                      <a:r>
                        <a:rPr lang="en-US" sz="1200" b="1" dirty="0">
                          <a:solidFill>
                            <a:schemeClr val="accent3"/>
                          </a:solidFill>
                          <a:latin typeface="+mj-lt"/>
                        </a:rPr>
                        <a:t>Mental Health Strain</a:t>
                      </a:r>
                    </a:p>
                  </a:txBody>
                  <a:tcPr marT="27432" marB="27432"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pPr algn="ctr">
                        <a:lnSpc>
                          <a:spcPct val="100000"/>
                        </a:lnSpc>
                      </a:pPr>
                      <a:endParaRPr lang="en-US" sz="1200" b="1" dirty="0">
                        <a:latin typeface="+mj-lt"/>
                      </a:endParaRPr>
                    </a:p>
                  </a:txBody>
                  <a:tcPr marT="27432" marB="27432"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106641113"/>
                  </a:ext>
                </a:extLst>
              </a:tr>
              <a:tr h="246468">
                <a:tc vMerge="1">
                  <a:txBody>
                    <a:bodyPr/>
                    <a:lstStyle/>
                    <a:p>
                      <a:endParaRPr dirty="0"/>
                    </a:p>
                  </a:txBody>
                  <a:tcPr marT="91440" marB="91440" anchor="ctr">
                    <a:solidFill>
                      <a:schemeClr val="accent4"/>
                    </a:solidFill>
                  </a:tcPr>
                </a:tc>
                <a:tc vMerge="1">
                  <a:txBody>
                    <a:bodyPr/>
                    <a:lstStyle/>
                    <a:p>
                      <a:endParaRPr dirty="0"/>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a:txBody>
                    <a:bodyPr/>
                    <a:lstStyle/>
                    <a:p>
                      <a:pPr algn="ctr">
                        <a:lnSpc>
                          <a:spcPct val="100000"/>
                        </a:lnSpc>
                      </a:pPr>
                      <a:r>
                        <a:rPr lang="en-US" sz="1200" b="1" dirty="0">
                          <a:solidFill>
                            <a:schemeClr val="accent3"/>
                          </a:solidFill>
                          <a:latin typeface="+mj-lt"/>
                        </a:rPr>
                        <a:t>Experienced</a:t>
                      </a:r>
                    </a:p>
                  </a:txBody>
                  <a:tcPr marT="27432" marB="27432"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a:lnSpc>
                          <a:spcPct val="100000"/>
                        </a:lnSpc>
                      </a:pPr>
                      <a:r>
                        <a:rPr lang="en-US" sz="1200" b="1" dirty="0">
                          <a:solidFill>
                            <a:schemeClr val="accent3"/>
                          </a:solidFill>
                          <a:latin typeface="+mj-lt"/>
                        </a:rPr>
                        <a:t>Has Not Experienced</a:t>
                      </a:r>
                    </a:p>
                  </a:txBody>
                  <a:tcPr marT="27432" marB="27432"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3115995647"/>
                  </a:ext>
                </a:extLst>
              </a:tr>
              <a:tr h="199466">
                <a:tc>
                  <a:txBody>
                    <a:bodyPr/>
                    <a:lstStyle/>
                    <a:p>
                      <a:pPr algn="ctr" fontAlgn="ctr"/>
                      <a:r>
                        <a:rPr lang="en-US" sz="1200" b="0" i="0" u="none" strike="noStrike" dirty="0">
                          <a:solidFill>
                            <a:srgbClr val="2D3342"/>
                          </a:solidFill>
                          <a:effectLst/>
                          <a:latin typeface="+mn-lt"/>
                        </a:rPr>
                        <a:t>The rising cost of living</a:t>
                      </a:r>
                    </a:p>
                  </a:txBody>
                  <a:tcPr marL="9525" marR="9525" marT="9525" marB="0" anchor="ctr"/>
                </a:tc>
                <a:tc>
                  <a:txBody>
                    <a:bodyPr/>
                    <a:lstStyle/>
                    <a:p>
                      <a:pPr algn="ctr" fontAlgn="ctr"/>
                      <a:r>
                        <a:rPr lang="en-US" sz="1200" b="0" i="0" u="none" strike="noStrike" dirty="0">
                          <a:solidFill>
                            <a:srgbClr val="2D3342"/>
                          </a:solidFill>
                          <a:effectLst/>
                          <a:latin typeface="+mj-lt"/>
                        </a:rPr>
                        <a:t>89%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95%</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dirty="0">
                          <a:solidFill>
                            <a:schemeClr val="tx1"/>
                          </a:solidFill>
                          <a:effectLst/>
                          <a:latin typeface="+mn-lt"/>
                        </a:rPr>
                        <a:t>83%</a:t>
                      </a:r>
                    </a:p>
                  </a:txBody>
                  <a:tcPr marL="9525" marR="9525" marT="9525" marB="0" anchor="ctr">
                    <a:lnL w="127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199466">
                <a:tc>
                  <a:txBody>
                    <a:bodyPr/>
                    <a:lstStyle/>
                    <a:p>
                      <a:pPr algn="ctr" fontAlgn="ctr"/>
                      <a:r>
                        <a:rPr lang="en-US" sz="1200" b="0" i="0" u="none" strike="noStrike" dirty="0">
                          <a:solidFill>
                            <a:srgbClr val="2D3342"/>
                          </a:solidFill>
                          <a:effectLst/>
                          <a:latin typeface="+mn-lt"/>
                        </a:rPr>
                        <a:t>The cost of housing</a:t>
                      </a:r>
                    </a:p>
                  </a:txBody>
                  <a:tcPr marL="9525" marR="9525" marT="9525" marB="0" anchor="ctr"/>
                </a:tc>
                <a:tc>
                  <a:txBody>
                    <a:bodyPr/>
                    <a:lstStyle/>
                    <a:p>
                      <a:pPr algn="ctr" fontAlgn="ctr"/>
                      <a:r>
                        <a:rPr lang="en-US" sz="1200" b="0" i="0" u="none" strike="noStrike">
                          <a:solidFill>
                            <a:srgbClr val="2D3342"/>
                          </a:solidFill>
                          <a:effectLst/>
                          <a:latin typeface="+mj-lt"/>
                        </a:rPr>
                        <a:t>84%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86%</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81%</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935473897"/>
                  </a:ext>
                </a:extLst>
              </a:tr>
              <a:tr h="199466">
                <a:tc>
                  <a:txBody>
                    <a:bodyPr/>
                    <a:lstStyle/>
                    <a:p>
                      <a:pPr algn="ctr" fontAlgn="ctr"/>
                      <a:r>
                        <a:rPr lang="en-US" sz="1200" b="0" i="0" u="none" strike="noStrike" dirty="0">
                          <a:solidFill>
                            <a:srgbClr val="2D3342"/>
                          </a:solidFill>
                          <a:effectLst/>
                          <a:latin typeface="+mn-lt"/>
                        </a:rPr>
                        <a:t>The cost of healthcare</a:t>
                      </a:r>
                    </a:p>
                  </a:txBody>
                  <a:tcPr marL="9525" marR="9525" marT="9525" marB="0" anchor="ctr"/>
                </a:tc>
                <a:tc>
                  <a:txBody>
                    <a:bodyPr/>
                    <a:lstStyle/>
                    <a:p>
                      <a:pPr algn="ctr" fontAlgn="ctr"/>
                      <a:r>
                        <a:rPr lang="en-US" sz="1200" b="0" i="0" u="none" strike="noStrike">
                          <a:solidFill>
                            <a:srgbClr val="2D3342"/>
                          </a:solidFill>
                          <a:effectLst/>
                          <a:latin typeface="+mj-lt"/>
                        </a:rPr>
                        <a:t>75%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79%</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68%</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45797655"/>
                  </a:ext>
                </a:extLst>
              </a:tr>
              <a:tr h="199466">
                <a:tc>
                  <a:txBody>
                    <a:bodyPr/>
                    <a:lstStyle/>
                    <a:p>
                      <a:pPr algn="ctr" fontAlgn="ctr"/>
                      <a:r>
                        <a:rPr lang="en-US" sz="1200" b="0" i="0" u="none" strike="noStrike" dirty="0">
                          <a:solidFill>
                            <a:srgbClr val="2D3342"/>
                          </a:solidFill>
                          <a:effectLst/>
                          <a:latin typeface="+mn-lt"/>
                        </a:rPr>
                        <a:t>Homelessness</a:t>
                      </a:r>
                    </a:p>
                  </a:txBody>
                  <a:tcPr marL="9525" marR="9525" marT="9525" marB="0" anchor="ctr"/>
                </a:tc>
                <a:tc>
                  <a:txBody>
                    <a:bodyPr/>
                    <a:lstStyle/>
                    <a:p>
                      <a:pPr algn="ctr" fontAlgn="ctr"/>
                      <a:r>
                        <a:rPr lang="en-US" sz="1200" b="0" i="0" u="none" strike="noStrike" dirty="0">
                          <a:solidFill>
                            <a:srgbClr val="2D3342"/>
                          </a:solidFill>
                          <a:effectLst/>
                          <a:latin typeface="+mj-lt"/>
                        </a:rPr>
                        <a:t>74%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74%</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74%</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48585081"/>
                  </a:ext>
                </a:extLst>
              </a:tr>
              <a:tr h="199466">
                <a:tc>
                  <a:txBody>
                    <a:bodyPr/>
                    <a:lstStyle/>
                    <a:p>
                      <a:pPr algn="ctr" fontAlgn="ctr"/>
                      <a:r>
                        <a:rPr lang="en-US" sz="1200" b="0" i="0" u="none" strike="noStrike" dirty="0">
                          <a:solidFill>
                            <a:srgbClr val="2D3342"/>
                          </a:solidFill>
                          <a:effectLst/>
                          <a:latin typeface="+mn-lt"/>
                        </a:rPr>
                        <a:t>Drug overdoses</a:t>
                      </a:r>
                    </a:p>
                  </a:txBody>
                  <a:tcPr marL="9525" marR="9525" marT="9525" marB="0" anchor="ctr"/>
                </a:tc>
                <a:tc>
                  <a:txBody>
                    <a:bodyPr/>
                    <a:lstStyle/>
                    <a:p>
                      <a:pPr algn="ctr" fontAlgn="ctr"/>
                      <a:r>
                        <a:rPr lang="en-US" sz="1200" b="0" i="0" u="none" strike="noStrike">
                          <a:solidFill>
                            <a:srgbClr val="2D3342"/>
                          </a:solidFill>
                          <a:effectLst/>
                          <a:latin typeface="+mj-lt"/>
                        </a:rPr>
                        <a:t>65%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65%</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66%</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382529085"/>
                  </a:ext>
                </a:extLst>
              </a:tr>
              <a:tr h="199466">
                <a:tc>
                  <a:txBody>
                    <a:bodyPr/>
                    <a:lstStyle/>
                    <a:p>
                      <a:pPr algn="ctr" fontAlgn="ctr"/>
                      <a:r>
                        <a:rPr lang="en-US" sz="1200" b="0" i="0" u="none" strike="noStrike">
                          <a:solidFill>
                            <a:srgbClr val="2D3342"/>
                          </a:solidFill>
                          <a:effectLst/>
                          <a:latin typeface="+mn-lt"/>
                        </a:rPr>
                        <a:t>Mental health</a:t>
                      </a:r>
                    </a:p>
                  </a:txBody>
                  <a:tcPr marL="9525" marR="9525" marT="9525" marB="0" anchor="ctr"/>
                </a:tc>
                <a:tc>
                  <a:txBody>
                    <a:bodyPr/>
                    <a:lstStyle/>
                    <a:p>
                      <a:pPr algn="ctr" fontAlgn="ctr"/>
                      <a:r>
                        <a:rPr lang="en-US" sz="1200" b="0" i="0" u="none" strike="noStrike">
                          <a:solidFill>
                            <a:srgbClr val="2D3342"/>
                          </a:solidFill>
                          <a:effectLst/>
                          <a:latin typeface="+mj-lt"/>
                        </a:rPr>
                        <a:t>59%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66%</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51%</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340272812"/>
                  </a:ext>
                </a:extLst>
              </a:tr>
              <a:tr h="199466">
                <a:tc>
                  <a:txBody>
                    <a:bodyPr/>
                    <a:lstStyle/>
                    <a:p>
                      <a:pPr algn="ctr" fontAlgn="ctr"/>
                      <a:r>
                        <a:rPr lang="en-US" sz="1200" b="0" i="0" u="none" strike="noStrike" dirty="0">
                          <a:solidFill>
                            <a:srgbClr val="2D3342"/>
                          </a:solidFill>
                          <a:effectLst/>
                          <a:latin typeface="+mn-lt"/>
                        </a:rPr>
                        <a:t>Jobs and the economy</a:t>
                      </a:r>
                    </a:p>
                  </a:txBody>
                  <a:tcPr marL="9525" marR="9525" marT="9525" marB="0" anchor="ctr"/>
                </a:tc>
                <a:tc>
                  <a:txBody>
                    <a:bodyPr/>
                    <a:lstStyle/>
                    <a:p>
                      <a:pPr algn="ctr" fontAlgn="ctr"/>
                      <a:r>
                        <a:rPr lang="en-US" sz="1200" b="0" i="0" u="none" strike="noStrike" dirty="0">
                          <a:solidFill>
                            <a:srgbClr val="2D3342"/>
                          </a:solidFill>
                          <a:effectLst/>
                          <a:latin typeface="+mj-lt"/>
                        </a:rPr>
                        <a:t>58%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62%</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53%</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512342943"/>
                  </a:ext>
                </a:extLst>
              </a:tr>
              <a:tr h="199466">
                <a:tc>
                  <a:txBody>
                    <a:bodyPr/>
                    <a:lstStyle/>
                    <a:p>
                      <a:pPr algn="ctr" fontAlgn="ctr"/>
                      <a:r>
                        <a:rPr lang="en-US" sz="1200" b="0" i="0" u="none" strike="noStrike">
                          <a:solidFill>
                            <a:srgbClr val="2D3342"/>
                          </a:solidFill>
                          <a:effectLst/>
                          <a:latin typeface="+mn-lt"/>
                        </a:rPr>
                        <a:t>Wildfires or other natural disasters</a:t>
                      </a:r>
                    </a:p>
                  </a:txBody>
                  <a:tcPr marL="9525" marR="9525" marT="9525" marB="0" anchor="ctr"/>
                </a:tc>
                <a:tc>
                  <a:txBody>
                    <a:bodyPr/>
                    <a:lstStyle/>
                    <a:p>
                      <a:pPr algn="ctr" fontAlgn="ctr"/>
                      <a:r>
                        <a:rPr lang="en-US" sz="1200" b="0" i="0" u="none" strike="noStrike">
                          <a:solidFill>
                            <a:srgbClr val="2D3342"/>
                          </a:solidFill>
                          <a:effectLst/>
                          <a:latin typeface="+mj-lt"/>
                        </a:rPr>
                        <a:t>56%</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63%</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50%</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743151143"/>
                  </a:ext>
                </a:extLst>
              </a:tr>
              <a:tr h="199466">
                <a:tc>
                  <a:txBody>
                    <a:bodyPr/>
                    <a:lstStyle/>
                    <a:p>
                      <a:pPr algn="ctr" fontAlgn="ctr"/>
                      <a:r>
                        <a:rPr lang="en-US" sz="1200" b="0" i="0" u="none" strike="noStrike">
                          <a:solidFill>
                            <a:srgbClr val="2D3342"/>
                          </a:solidFill>
                          <a:effectLst/>
                          <a:latin typeface="+mn-lt"/>
                        </a:rPr>
                        <a:t>Crime, in general</a:t>
                      </a:r>
                    </a:p>
                  </a:txBody>
                  <a:tcPr marL="9525" marR="9525" marT="9525" marB="0" anchor="ctr"/>
                </a:tc>
                <a:tc>
                  <a:txBody>
                    <a:bodyPr/>
                    <a:lstStyle/>
                    <a:p>
                      <a:pPr algn="ctr" fontAlgn="ctr"/>
                      <a:r>
                        <a:rPr lang="en-US" sz="1200" b="0" i="0" u="none" strike="noStrike">
                          <a:solidFill>
                            <a:srgbClr val="2D3342"/>
                          </a:solidFill>
                          <a:effectLst/>
                          <a:latin typeface="+mj-lt"/>
                        </a:rPr>
                        <a:t>55%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48%</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67%</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807781663"/>
                  </a:ext>
                </a:extLst>
              </a:tr>
              <a:tr h="199466">
                <a:tc>
                  <a:txBody>
                    <a:bodyPr/>
                    <a:lstStyle/>
                    <a:p>
                      <a:pPr algn="ctr" fontAlgn="ctr"/>
                      <a:r>
                        <a:rPr lang="en-US" sz="1200" b="0" i="0" u="none" strike="noStrike">
                          <a:solidFill>
                            <a:srgbClr val="2D3342"/>
                          </a:solidFill>
                          <a:effectLst/>
                          <a:latin typeface="+mn-lt"/>
                        </a:rPr>
                        <a:t>Drug and alcohol abuse</a:t>
                      </a:r>
                    </a:p>
                  </a:txBody>
                  <a:tcPr marL="9525" marR="9525" marT="9525" marB="0" anchor="ctr"/>
                </a:tc>
                <a:tc>
                  <a:txBody>
                    <a:bodyPr/>
                    <a:lstStyle/>
                    <a:p>
                      <a:pPr algn="ctr" fontAlgn="ctr"/>
                      <a:r>
                        <a:rPr lang="en-US" sz="1200" b="0" i="0" u="none" strike="noStrike">
                          <a:solidFill>
                            <a:srgbClr val="2D3342"/>
                          </a:solidFill>
                          <a:effectLst/>
                          <a:latin typeface="+mj-lt"/>
                        </a:rPr>
                        <a:t>52%</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51%</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56%</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38486962"/>
                  </a:ext>
                </a:extLst>
              </a:tr>
              <a:tr h="199466">
                <a:tc>
                  <a:txBody>
                    <a:bodyPr/>
                    <a:lstStyle/>
                    <a:p>
                      <a:pPr algn="ctr" fontAlgn="ctr"/>
                      <a:r>
                        <a:rPr lang="en-US" sz="1200" b="0" i="0" u="none" strike="noStrike" dirty="0">
                          <a:solidFill>
                            <a:srgbClr val="2D3342"/>
                          </a:solidFill>
                          <a:effectLst/>
                          <a:latin typeface="+mn-lt"/>
                        </a:rPr>
                        <a:t>Climate change</a:t>
                      </a:r>
                    </a:p>
                  </a:txBody>
                  <a:tcPr marL="9525" marR="9525" marT="9525" marB="0" anchor="ctr"/>
                </a:tc>
                <a:tc>
                  <a:txBody>
                    <a:bodyPr/>
                    <a:lstStyle/>
                    <a:p>
                      <a:pPr algn="ctr" fontAlgn="ctr"/>
                      <a:r>
                        <a:rPr lang="en-US" sz="1200" b="0" i="0" u="none" strike="noStrike" dirty="0">
                          <a:solidFill>
                            <a:srgbClr val="2D3342"/>
                          </a:solidFill>
                          <a:effectLst/>
                          <a:latin typeface="+mj-lt"/>
                        </a:rPr>
                        <a:t>51%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58%</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41%</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13213028"/>
                  </a:ext>
                </a:extLst>
              </a:tr>
              <a:tr h="199466">
                <a:tc>
                  <a:txBody>
                    <a:bodyPr/>
                    <a:lstStyle/>
                    <a:p>
                      <a:pPr algn="ctr" fontAlgn="ctr"/>
                      <a:r>
                        <a:rPr lang="en-US" sz="1200" b="0" i="0" u="none" strike="noStrike">
                          <a:solidFill>
                            <a:srgbClr val="2D3342"/>
                          </a:solidFill>
                          <a:effectLst/>
                          <a:latin typeface="+mn-lt"/>
                        </a:rPr>
                        <a:t>Illegal immigration</a:t>
                      </a:r>
                    </a:p>
                  </a:txBody>
                  <a:tcPr marL="9525" marR="9525" marT="9525" marB="0" anchor="ctr"/>
                </a:tc>
                <a:tc>
                  <a:txBody>
                    <a:bodyPr/>
                    <a:lstStyle/>
                    <a:p>
                      <a:pPr algn="ctr" fontAlgn="ctr"/>
                      <a:r>
                        <a:rPr lang="en-US" sz="1200" b="0" i="0" u="none" strike="noStrike">
                          <a:solidFill>
                            <a:srgbClr val="2D3342"/>
                          </a:solidFill>
                          <a:effectLst/>
                          <a:latin typeface="+mj-lt"/>
                        </a:rPr>
                        <a:t>49%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40%</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63%</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735883466"/>
                  </a:ext>
                </a:extLst>
              </a:tr>
              <a:tr h="199466">
                <a:tc>
                  <a:txBody>
                    <a:bodyPr/>
                    <a:lstStyle/>
                    <a:p>
                      <a:pPr algn="ctr" fontAlgn="ctr"/>
                      <a:r>
                        <a:rPr lang="en-US" sz="1200" b="0" i="0" u="none" strike="noStrike" dirty="0">
                          <a:solidFill>
                            <a:srgbClr val="2D3342"/>
                          </a:solidFill>
                          <a:effectLst/>
                          <a:latin typeface="+mn-lt"/>
                        </a:rPr>
                        <a:t>Restrictions on reproductive rights</a:t>
                      </a:r>
                    </a:p>
                  </a:txBody>
                  <a:tcPr marL="9525" marR="9525" marT="9525" marB="0" anchor="ctr"/>
                </a:tc>
                <a:tc>
                  <a:txBody>
                    <a:bodyPr/>
                    <a:lstStyle/>
                    <a:p>
                      <a:pPr algn="ctr" fontAlgn="ctr"/>
                      <a:r>
                        <a:rPr lang="en-US" sz="1200" b="0" i="0" u="none" strike="noStrike" dirty="0">
                          <a:solidFill>
                            <a:srgbClr val="2D3342"/>
                          </a:solidFill>
                          <a:effectLst/>
                          <a:latin typeface="+mj-lt"/>
                        </a:rPr>
                        <a:t>43%</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46%</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38%</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980163666"/>
                  </a:ext>
                </a:extLst>
              </a:tr>
              <a:tr h="199466">
                <a:tc>
                  <a:txBody>
                    <a:bodyPr/>
                    <a:lstStyle/>
                    <a:p>
                      <a:pPr algn="ctr" fontAlgn="ctr"/>
                      <a:r>
                        <a:rPr lang="en-US" sz="1200" b="0" i="0" u="none" strike="noStrike" dirty="0">
                          <a:solidFill>
                            <a:srgbClr val="2D3342"/>
                          </a:solidFill>
                          <a:effectLst/>
                          <a:latin typeface="+mn-lt"/>
                        </a:rPr>
                        <a:t>Hunger</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46%</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35%</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32174932"/>
                  </a:ext>
                </a:extLst>
              </a:tr>
              <a:tr h="199466">
                <a:tc>
                  <a:txBody>
                    <a:bodyPr/>
                    <a:lstStyle/>
                    <a:p>
                      <a:pPr algn="ctr" fontAlgn="ctr"/>
                      <a:r>
                        <a:rPr lang="en-US" sz="1200" b="0" i="0" u="none" strike="noStrike" dirty="0">
                          <a:solidFill>
                            <a:srgbClr val="2D3342"/>
                          </a:solidFill>
                          <a:effectLst/>
                          <a:latin typeface="+mn-lt"/>
                        </a:rPr>
                        <a:t>Gun violence</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47%</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34%</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29578015"/>
                  </a:ext>
                </a:extLst>
              </a:tr>
              <a:tr h="199466">
                <a:tc>
                  <a:txBody>
                    <a:bodyPr/>
                    <a:lstStyle/>
                    <a:p>
                      <a:pPr algn="ctr" fontAlgn="ctr"/>
                      <a:r>
                        <a:rPr lang="en-US" sz="1200" b="0" i="0" u="none" strike="noStrike">
                          <a:solidFill>
                            <a:srgbClr val="2D3342"/>
                          </a:solidFill>
                          <a:effectLst/>
                          <a:latin typeface="+mn-lt"/>
                        </a:rPr>
                        <a:t>Mistreatment of immigrants</a:t>
                      </a:r>
                    </a:p>
                  </a:txBody>
                  <a:tcPr marL="9525" marR="9525" marT="9525" marB="0" anchor="ctr"/>
                </a:tc>
                <a:tc>
                  <a:txBody>
                    <a:bodyPr/>
                    <a:lstStyle/>
                    <a:p>
                      <a:pPr algn="ctr" fontAlgn="ctr"/>
                      <a:r>
                        <a:rPr lang="en-US" sz="1200" b="0" i="0" u="none" strike="noStrike">
                          <a:solidFill>
                            <a:srgbClr val="2D3342"/>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44%</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29%</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42851522"/>
                  </a:ext>
                </a:extLst>
              </a:tr>
              <a:tr h="199466">
                <a:tc>
                  <a:txBody>
                    <a:bodyPr/>
                    <a:lstStyle/>
                    <a:p>
                      <a:pPr algn="ctr" fontAlgn="ctr"/>
                      <a:r>
                        <a:rPr lang="en-US" sz="1200" b="0" i="0" u="none" strike="noStrike">
                          <a:solidFill>
                            <a:srgbClr val="2D3342"/>
                          </a:solidFill>
                          <a:effectLst/>
                          <a:latin typeface="+mn-lt"/>
                        </a:rPr>
                        <a:t>Police violence and misconduct</a:t>
                      </a:r>
                    </a:p>
                  </a:txBody>
                  <a:tcPr marL="9525" marR="9525" marT="9525" marB="0" anchor="ctr"/>
                </a:tc>
                <a:tc>
                  <a:txBody>
                    <a:bodyPr/>
                    <a:lstStyle/>
                    <a:p>
                      <a:pPr algn="ctr" fontAlgn="ctr"/>
                      <a:r>
                        <a:rPr lang="en-US" sz="1200" b="0" i="0" u="none" strike="noStrike" dirty="0">
                          <a:solidFill>
                            <a:srgbClr val="2D3342"/>
                          </a:solidFill>
                          <a:effectLst/>
                          <a:latin typeface="+mj-lt"/>
                        </a:rPr>
                        <a:t>29%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34%</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21%</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23794283"/>
                  </a:ext>
                </a:extLst>
              </a:tr>
              <a:tr h="199466">
                <a:tc>
                  <a:txBody>
                    <a:bodyPr/>
                    <a:lstStyle/>
                    <a:p>
                      <a:pPr algn="ctr" fontAlgn="ctr"/>
                      <a:r>
                        <a:rPr lang="en-US" sz="1200" b="0" i="0" u="none" strike="noStrike" dirty="0">
                          <a:solidFill>
                            <a:srgbClr val="2D3342"/>
                          </a:solidFill>
                          <a:effectLst/>
                          <a:latin typeface="+mn-lt"/>
                        </a:rPr>
                        <a:t>Racial bias and discrimination</a:t>
                      </a:r>
                    </a:p>
                  </a:txBody>
                  <a:tcPr marL="9525" marR="9525" marT="9525" marB="0" anchor="ctr"/>
                </a:tc>
                <a:tc>
                  <a:txBody>
                    <a:bodyPr/>
                    <a:lstStyle/>
                    <a:p>
                      <a:pPr algn="ctr" fontAlgn="ctr"/>
                      <a:r>
                        <a:rPr lang="en-US" sz="1200" b="0" i="0" u="none" strike="noStrike" dirty="0">
                          <a:solidFill>
                            <a:srgbClr val="2D3342"/>
                          </a:solidFill>
                          <a:effectLst/>
                          <a:latin typeface="+mj-lt"/>
                        </a:rPr>
                        <a:t>27%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34%</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20%</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41056169"/>
                  </a:ext>
                </a:extLst>
              </a:tr>
              <a:tr h="199466">
                <a:tc>
                  <a:txBody>
                    <a:bodyPr/>
                    <a:lstStyle/>
                    <a:p>
                      <a:pPr algn="ctr" fontAlgn="ctr"/>
                      <a:r>
                        <a:rPr lang="en-US" sz="1200" b="0" i="0" u="none" strike="noStrike" dirty="0">
                          <a:solidFill>
                            <a:srgbClr val="2D3342"/>
                          </a:solidFill>
                          <a:effectLst/>
                          <a:latin typeface="+mn-lt"/>
                        </a:rPr>
                        <a:t>Crime, in your neighborhood</a:t>
                      </a:r>
                    </a:p>
                  </a:txBody>
                  <a:tcPr marL="9525" marR="9525" marT="9525" marB="0" anchor="ctr"/>
                </a:tc>
                <a:tc>
                  <a:txBody>
                    <a:bodyPr/>
                    <a:lstStyle/>
                    <a:p>
                      <a:pPr algn="ctr" fontAlgn="ctr"/>
                      <a:r>
                        <a:rPr lang="en-US" sz="1200" b="0" i="0" u="none" strike="noStrike" dirty="0">
                          <a:solidFill>
                            <a:srgbClr val="2D3342"/>
                          </a:solidFill>
                          <a:effectLst/>
                          <a:latin typeface="+mj-lt"/>
                        </a:rPr>
                        <a:t>24%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22%</a:t>
                      </a:r>
                    </a:p>
                  </a:txBody>
                  <a:tcPr marL="9525" marR="9525" marT="9525" marB="0" anchor="b">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28%</a:t>
                      </a:r>
                    </a:p>
                  </a:txBody>
                  <a:tcPr marL="9525" marR="9525" marT="9525"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862003163"/>
                  </a:ext>
                </a:extLst>
              </a:tr>
            </a:tbl>
          </a:graphicData>
        </a:graphic>
      </p:graphicFrame>
      <p:sp>
        <p:nvSpPr>
          <p:cNvPr id="8" name="Text Placeholder 7">
            <a:extLst>
              <a:ext uri="{FF2B5EF4-FFF2-40B4-BE49-F238E27FC236}">
                <a16:creationId xmlns:a16="http://schemas.microsoft.com/office/drawing/2014/main" id="{1B0E3227-03EE-E53A-0DF1-6AAB9362577C}"/>
              </a:ext>
            </a:extLst>
          </p:cNvPr>
          <p:cNvSpPr>
            <a:spLocks noGrp="1"/>
          </p:cNvSpPr>
          <p:nvPr>
            <p:ph type="body" sz="quarter" idx="11"/>
          </p:nvPr>
        </p:nvSpPr>
        <p:spPr/>
        <p:txBody>
          <a:bodyPr>
            <a:normAutofit fontScale="92500" lnSpcReduction="10000"/>
          </a:bodyPr>
          <a:lstStyle/>
          <a:p>
            <a:r>
              <a:rPr lang="en-US" dirty="0"/>
              <a:t>Coloradans who report experiencing mental health strain express more concern about a range of issues – notably mental health, climate change, and mistreatment of immigrants.</a:t>
            </a:r>
          </a:p>
        </p:txBody>
      </p:sp>
    </p:spTree>
    <p:extLst>
      <p:ext uri="{BB962C8B-B14F-4D97-AF65-F5344CB8AC3E}">
        <p14:creationId xmlns:p14="http://schemas.microsoft.com/office/powerpoint/2010/main" val="390463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0673-BEF3-B56B-ABF9-463B4E2F607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12EC1-962D-6689-F3D5-1AF855BB2194}"/>
              </a:ext>
            </a:extLst>
          </p:cNvPr>
          <p:cNvSpPr>
            <a:spLocks noGrp="1"/>
          </p:cNvSpPr>
          <p:nvPr>
            <p:ph type="sldNum" sz="quarter" idx="10"/>
          </p:nvPr>
        </p:nvSpPr>
        <p:spPr/>
        <p:txBody>
          <a:bodyPr/>
          <a:lstStyle/>
          <a:p>
            <a:fld id="{68963FF3-3082-0146-9045-A71664B0B906}" type="slidenum">
              <a:rPr lang="en-US" smtClean="0"/>
              <a:t>14</a:t>
            </a:fld>
            <a:endParaRPr lang="en-US" dirty="0"/>
          </a:p>
        </p:txBody>
      </p:sp>
      <p:sp>
        <p:nvSpPr>
          <p:cNvPr id="3" name="Text Placeholder 2">
            <a:extLst>
              <a:ext uri="{FF2B5EF4-FFF2-40B4-BE49-F238E27FC236}">
                <a16:creationId xmlns:a16="http://schemas.microsoft.com/office/drawing/2014/main" id="{EAAAC43A-2497-AB1E-A59B-261514CAA790}"/>
              </a:ext>
            </a:extLst>
          </p:cNvPr>
          <p:cNvSpPr>
            <a:spLocks noGrp="1"/>
          </p:cNvSpPr>
          <p:nvPr>
            <p:ph type="body" sz="quarter" idx="11"/>
          </p:nvPr>
        </p:nvSpPr>
        <p:spPr/>
        <p:txBody>
          <a:bodyPr/>
          <a:lstStyle/>
          <a:p>
            <a:r>
              <a:rPr lang="en-US" dirty="0"/>
              <a:t>One-in-five Coloradans have postponed mental health care in the last year.</a:t>
            </a:r>
          </a:p>
        </p:txBody>
      </p:sp>
      <p:sp>
        <p:nvSpPr>
          <p:cNvPr id="4" name="Text Placeholder 3">
            <a:extLst>
              <a:ext uri="{FF2B5EF4-FFF2-40B4-BE49-F238E27FC236}">
                <a16:creationId xmlns:a16="http://schemas.microsoft.com/office/drawing/2014/main" id="{79E9E2F4-C9FD-9D4B-349C-069206837802}"/>
              </a:ext>
            </a:extLst>
          </p:cNvPr>
          <p:cNvSpPr>
            <a:spLocks noGrp="1"/>
          </p:cNvSpPr>
          <p:nvPr>
            <p:ph type="body" sz="quarter" idx="12"/>
          </p:nvPr>
        </p:nvSpPr>
        <p:spPr/>
        <p:txBody>
          <a:bodyPr/>
          <a:lstStyle/>
          <a:p>
            <a:r>
              <a:rPr lang="en-US" dirty="0"/>
              <a:t>Q23d. In the last 12 months, have you experienced any of the following? Postponed mental health care</a:t>
            </a:r>
          </a:p>
          <a:p>
            <a:r>
              <a:rPr lang="en-US" dirty="0"/>
              <a:t>(% Yes)</a:t>
            </a:r>
          </a:p>
        </p:txBody>
      </p:sp>
      <p:graphicFrame>
        <p:nvGraphicFramePr>
          <p:cNvPr id="6" name="Table 5">
            <a:extLst>
              <a:ext uri="{FF2B5EF4-FFF2-40B4-BE49-F238E27FC236}">
                <a16:creationId xmlns:a16="http://schemas.microsoft.com/office/drawing/2014/main" id="{4955A70A-0824-33A5-4FEA-F4B1A27DED54}"/>
              </a:ext>
            </a:extLst>
          </p:cNvPr>
          <p:cNvGraphicFramePr>
            <a:graphicFrameLocks noGrp="1"/>
          </p:cNvGraphicFramePr>
          <p:nvPr/>
        </p:nvGraphicFramePr>
        <p:xfrm>
          <a:off x="6015399" y="2175046"/>
          <a:ext cx="5856329" cy="4182889"/>
        </p:xfrm>
        <a:graphic>
          <a:graphicData uri="http://schemas.openxmlformats.org/drawingml/2006/table">
            <a:tbl>
              <a:tblPr firstRow="1" bandRow="1">
                <a:tableStyleId>{073A0DAA-6AF3-43AB-8588-CEC1D06C72B9}</a:tableStyleId>
              </a:tblPr>
              <a:tblGrid>
                <a:gridCol w="4616087">
                  <a:extLst>
                    <a:ext uri="{9D8B030D-6E8A-4147-A177-3AD203B41FA5}">
                      <a16:colId xmlns:a16="http://schemas.microsoft.com/office/drawing/2014/main" val="3800592379"/>
                    </a:ext>
                  </a:extLst>
                </a:gridCol>
                <a:gridCol w="1240242">
                  <a:extLst>
                    <a:ext uri="{9D8B030D-6E8A-4147-A177-3AD203B41FA5}">
                      <a16:colId xmlns:a16="http://schemas.microsoft.com/office/drawing/2014/main" val="3728563584"/>
                    </a:ext>
                  </a:extLst>
                </a:gridCol>
              </a:tblGrid>
              <a:tr h="530665">
                <a:tc>
                  <a:txBody>
                    <a:bodyPr/>
                    <a:lstStyle/>
                    <a:p>
                      <a:pPr algn="ctr">
                        <a:lnSpc>
                          <a:spcPct val="100000"/>
                        </a:lnSpc>
                      </a:pPr>
                      <a:r>
                        <a:rPr lang="en-US" sz="1400" dirty="0">
                          <a:latin typeface="+mj-lt"/>
                        </a:rPr>
                        <a:t>Demographic Groups Most Likely to </a:t>
                      </a:r>
                      <a:br>
                        <a:rPr lang="en-US" sz="1400" dirty="0">
                          <a:latin typeface="+mj-lt"/>
                        </a:rPr>
                      </a:br>
                      <a:r>
                        <a:rPr lang="en-US" sz="1400" dirty="0">
                          <a:latin typeface="+mj-lt"/>
                        </a:rPr>
                        <a:t>Have Postponed Mental Health Care</a:t>
                      </a:r>
                      <a:endParaRPr lang="en-US" sz="1400" b="1" dirty="0">
                        <a:solidFill>
                          <a:schemeClr val="accent3"/>
                        </a:solidFill>
                        <a:latin typeface="+mj-lt"/>
                      </a:endParaRPr>
                    </a:p>
                  </a:txBody>
                  <a:tcPr anchor="ctr">
                    <a:solidFill>
                      <a:schemeClr val="accent4"/>
                    </a:solidFill>
                  </a:tcPr>
                </a:tc>
                <a:tc>
                  <a:txBody>
                    <a:bodyPr/>
                    <a:lstStyle/>
                    <a:p>
                      <a:pPr algn="ctr" fontAlgn="b"/>
                      <a:r>
                        <a:rPr lang="en-US" sz="1400" b="1" i="0" u="none" strike="noStrike" dirty="0">
                          <a:solidFill>
                            <a:schemeClr val="accent3"/>
                          </a:solidFill>
                          <a:effectLst/>
                          <a:latin typeface="+mj-lt"/>
                        </a:rPr>
                        <a:t>%</a:t>
                      </a:r>
                    </a:p>
                  </a:txBody>
                  <a:tcPr anchor="ctr">
                    <a:solidFill>
                      <a:schemeClr val="accent4"/>
                    </a:solidFill>
                  </a:tcPr>
                </a:tc>
                <a:extLst>
                  <a:ext uri="{0D108BD9-81ED-4DB2-BD59-A6C34878D82A}">
                    <a16:rowId xmlns:a16="http://schemas.microsoft.com/office/drawing/2014/main" val="3309465836"/>
                  </a:ext>
                </a:extLst>
              </a:tr>
              <a:tr h="228264">
                <a:tc>
                  <a:txBody>
                    <a:bodyPr/>
                    <a:lstStyle/>
                    <a:p>
                      <a:pPr algn="ctr" fontAlgn="b"/>
                      <a:r>
                        <a:rPr lang="en-US" sz="1400" b="0" i="0" u="none" strike="noStrike" dirty="0">
                          <a:solidFill>
                            <a:schemeClr val="tx1"/>
                          </a:solidFill>
                          <a:effectLst/>
                          <a:latin typeface="+mn-lt"/>
                        </a:rPr>
                        <a:t>Unemployed</a:t>
                      </a:r>
                    </a:p>
                  </a:txBody>
                  <a:tcPr marL="9525" marR="9525" marT="9525" marB="0" anchor="ctr"/>
                </a:tc>
                <a:tc>
                  <a:txBody>
                    <a:bodyPr/>
                    <a:lstStyle/>
                    <a:p>
                      <a:pPr algn="ctr" fontAlgn="b"/>
                      <a:r>
                        <a:rPr lang="en-US" sz="1400" b="0" i="0" u="none" strike="noStrike" dirty="0">
                          <a:solidFill>
                            <a:schemeClr val="tx1"/>
                          </a:solidFill>
                          <a:effectLst/>
                          <a:latin typeface="+mj-lt"/>
                        </a:rPr>
                        <a:t>50%</a:t>
                      </a:r>
                    </a:p>
                  </a:txBody>
                  <a:tcPr marL="9525" marR="9525" marT="9525" marB="0" anchor="ctr"/>
                </a:tc>
                <a:extLst>
                  <a:ext uri="{0D108BD9-81ED-4DB2-BD59-A6C34878D82A}">
                    <a16:rowId xmlns:a16="http://schemas.microsoft.com/office/drawing/2014/main" val="2118172237"/>
                  </a:ext>
                </a:extLst>
              </a:tr>
              <a:tr h="228264">
                <a:tc>
                  <a:txBody>
                    <a:bodyPr/>
                    <a:lstStyle/>
                    <a:p>
                      <a:pPr algn="ctr" fontAlgn="b"/>
                      <a:r>
                        <a:rPr lang="en-US" sz="1400" b="0" i="0" u="none" strike="noStrike" dirty="0">
                          <a:solidFill>
                            <a:schemeClr val="tx1"/>
                          </a:solidFill>
                          <a:effectLst/>
                          <a:latin typeface="+mn-lt"/>
                        </a:rPr>
                        <a:t>Rent from an Individual</a:t>
                      </a:r>
                    </a:p>
                  </a:txBody>
                  <a:tcPr marL="9525" marR="9525" marT="9525" marB="0" anchor="ctr"/>
                </a:tc>
                <a:tc>
                  <a:txBody>
                    <a:bodyPr/>
                    <a:lstStyle/>
                    <a:p>
                      <a:pPr algn="ctr" fontAlgn="b"/>
                      <a:r>
                        <a:rPr lang="en-US" sz="1400" b="0" i="0" u="none" strike="noStrike" dirty="0">
                          <a:solidFill>
                            <a:schemeClr val="tx1"/>
                          </a:solidFill>
                          <a:effectLst/>
                          <a:latin typeface="+mj-lt"/>
                        </a:rPr>
                        <a:t>48%</a:t>
                      </a:r>
                    </a:p>
                  </a:txBody>
                  <a:tcPr marL="9525" marR="9525" marT="9525" marB="0" anchor="ctr"/>
                </a:tc>
                <a:extLst>
                  <a:ext uri="{0D108BD9-81ED-4DB2-BD59-A6C34878D82A}">
                    <a16:rowId xmlns:a16="http://schemas.microsoft.com/office/drawing/2014/main" val="2416977462"/>
                  </a:ext>
                </a:extLst>
              </a:tr>
              <a:tr h="228264">
                <a:tc>
                  <a:txBody>
                    <a:bodyPr/>
                    <a:lstStyle/>
                    <a:p>
                      <a:pPr algn="ctr" fontAlgn="b"/>
                      <a:r>
                        <a:rPr lang="en-US" sz="1400" b="0" i="0" u="none" strike="noStrike" dirty="0">
                          <a:solidFill>
                            <a:schemeClr val="tx1"/>
                          </a:solidFill>
                          <a:effectLst/>
                          <a:latin typeface="+mn-lt"/>
                        </a:rPr>
                        <a:t>Rent from Friends/Family</a:t>
                      </a:r>
                    </a:p>
                  </a:txBody>
                  <a:tcPr marL="9525" marR="9525" marT="9525" marB="0" anchor="ctr"/>
                </a:tc>
                <a:tc>
                  <a:txBody>
                    <a:bodyPr/>
                    <a:lstStyle/>
                    <a:p>
                      <a:pPr algn="ctr" fontAlgn="b"/>
                      <a:r>
                        <a:rPr lang="en-US" sz="1400" b="0" i="0" u="none" strike="noStrike" dirty="0">
                          <a:solidFill>
                            <a:schemeClr val="tx1"/>
                          </a:solidFill>
                          <a:effectLst/>
                          <a:latin typeface="+mj-lt"/>
                        </a:rPr>
                        <a:t>42%</a:t>
                      </a:r>
                    </a:p>
                  </a:txBody>
                  <a:tcPr marL="9525" marR="9525" marT="9525" marB="0" anchor="ctr"/>
                </a:tc>
                <a:extLst>
                  <a:ext uri="{0D108BD9-81ED-4DB2-BD59-A6C34878D82A}">
                    <a16:rowId xmlns:a16="http://schemas.microsoft.com/office/drawing/2014/main" val="3581521818"/>
                  </a:ext>
                </a:extLst>
              </a:tr>
              <a:tr h="228264">
                <a:tc>
                  <a:txBody>
                    <a:bodyPr/>
                    <a:lstStyle/>
                    <a:p>
                      <a:pPr algn="ctr" fontAlgn="b"/>
                      <a:r>
                        <a:rPr lang="en-US" sz="1400" b="0" i="0" u="none" strike="noStrike" dirty="0">
                          <a:solidFill>
                            <a:schemeClr val="tx1"/>
                          </a:solidFill>
                          <a:effectLst/>
                          <a:latin typeface="+mn-lt"/>
                        </a:rPr>
                        <a:t>Renters</a:t>
                      </a:r>
                    </a:p>
                  </a:txBody>
                  <a:tcPr marL="9525" marR="9525" marT="9525" marB="0" anchor="ctr"/>
                </a:tc>
                <a:tc>
                  <a:txBody>
                    <a:bodyPr/>
                    <a:lstStyle/>
                    <a:p>
                      <a:pPr algn="ctr" fontAlgn="b"/>
                      <a:r>
                        <a:rPr lang="en-US" sz="1400" b="0" i="0" u="none" strike="noStrike" dirty="0">
                          <a:solidFill>
                            <a:schemeClr val="tx1"/>
                          </a:solidFill>
                          <a:effectLst/>
                          <a:latin typeface="+mj-lt"/>
                        </a:rPr>
                        <a:t>41%</a:t>
                      </a:r>
                    </a:p>
                  </a:txBody>
                  <a:tcPr marL="9525" marR="9525" marT="9525" marB="0" anchor="ctr"/>
                </a:tc>
                <a:extLst>
                  <a:ext uri="{0D108BD9-81ED-4DB2-BD59-A6C34878D82A}">
                    <a16:rowId xmlns:a16="http://schemas.microsoft.com/office/drawing/2014/main" val="917389567"/>
                  </a:ext>
                </a:extLst>
              </a:tr>
              <a:tr h="228264">
                <a:tc>
                  <a:txBody>
                    <a:bodyPr/>
                    <a:lstStyle/>
                    <a:p>
                      <a:pPr algn="ctr" fontAlgn="b"/>
                      <a:r>
                        <a:rPr lang="en-US" sz="1400" b="0" i="0" u="none" strike="noStrike" dirty="0">
                          <a:solidFill>
                            <a:schemeClr val="tx1"/>
                          </a:solidFill>
                          <a:effectLst/>
                          <a:latin typeface="+mn-lt"/>
                        </a:rPr>
                        <a:t>HH Income &lt;$30,000</a:t>
                      </a:r>
                    </a:p>
                  </a:txBody>
                  <a:tcPr marL="9525" marR="9525" marT="9525" marB="0" anchor="ctr"/>
                </a:tc>
                <a:tc>
                  <a:txBody>
                    <a:bodyPr/>
                    <a:lstStyle/>
                    <a:p>
                      <a:pPr algn="ctr" fontAlgn="b"/>
                      <a:r>
                        <a:rPr lang="en-US" sz="1400" b="0" i="0" u="none" strike="noStrike" dirty="0">
                          <a:solidFill>
                            <a:schemeClr val="tx1"/>
                          </a:solidFill>
                          <a:effectLst/>
                          <a:latin typeface="+mj-lt"/>
                        </a:rPr>
                        <a:t>39%</a:t>
                      </a:r>
                    </a:p>
                  </a:txBody>
                  <a:tcPr marL="9525" marR="9525" marT="9525" marB="0" anchor="ctr"/>
                </a:tc>
                <a:extLst>
                  <a:ext uri="{0D108BD9-81ED-4DB2-BD59-A6C34878D82A}">
                    <a16:rowId xmlns:a16="http://schemas.microsoft.com/office/drawing/2014/main" val="2164075703"/>
                  </a:ext>
                </a:extLst>
              </a:tr>
              <a:tr h="228264">
                <a:tc>
                  <a:txBody>
                    <a:bodyPr/>
                    <a:lstStyle/>
                    <a:p>
                      <a:pPr algn="ctr" fontAlgn="b"/>
                      <a:r>
                        <a:rPr lang="en-US" sz="1400" b="0" i="0" u="none" strike="noStrike" dirty="0">
                          <a:solidFill>
                            <a:schemeClr val="tx1"/>
                          </a:solidFill>
                          <a:effectLst/>
                          <a:latin typeface="+mn-lt"/>
                        </a:rPr>
                        <a:t>Rent from Company</a:t>
                      </a:r>
                    </a:p>
                  </a:txBody>
                  <a:tcPr marL="9525" marR="9525" marT="9525" marB="0" anchor="ctr"/>
                </a:tc>
                <a:tc>
                  <a:txBody>
                    <a:bodyPr/>
                    <a:lstStyle/>
                    <a:p>
                      <a:pPr algn="ctr" fontAlgn="b"/>
                      <a:r>
                        <a:rPr lang="en-US" sz="1400" b="0" i="0" u="none" strike="noStrike" dirty="0">
                          <a:solidFill>
                            <a:schemeClr val="tx1"/>
                          </a:solidFill>
                          <a:effectLst/>
                          <a:latin typeface="+mj-lt"/>
                        </a:rPr>
                        <a:t>37%</a:t>
                      </a:r>
                    </a:p>
                  </a:txBody>
                  <a:tcPr marL="9525" marR="9525" marT="9525" marB="0" anchor="ctr"/>
                </a:tc>
                <a:extLst>
                  <a:ext uri="{0D108BD9-81ED-4DB2-BD59-A6C34878D82A}">
                    <a16:rowId xmlns:a16="http://schemas.microsoft.com/office/drawing/2014/main" val="1930621166"/>
                  </a:ext>
                </a:extLst>
              </a:tr>
              <a:tr h="228264">
                <a:tc>
                  <a:txBody>
                    <a:bodyPr/>
                    <a:lstStyle/>
                    <a:p>
                      <a:pPr algn="ctr" fontAlgn="b"/>
                      <a:r>
                        <a:rPr lang="en-US" sz="1400" b="0" i="0" u="none" strike="noStrike" dirty="0">
                          <a:solidFill>
                            <a:schemeClr val="tx1"/>
                          </a:solidFill>
                          <a:effectLst/>
                          <a:latin typeface="+mn-lt"/>
                        </a:rPr>
                        <a:t>Ages 18-29</a:t>
                      </a:r>
                    </a:p>
                  </a:txBody>
                  <a:tcPr marL="9525" marR="9525" marT="9525" marB="0" anchor="ctr"/>
                </a:tc>
                <a:tc>
                  <a:txBody>
                    <a:bodyPr/>
                    <a:lstStyle/>
                    <a:p>
                      <a:pPr algn="ctr" fontAlgn="b"/>
                      <a:r>
                        <a:rPr lang="en-US" sz="1400" b="0" i="0" u="none" strike="noStrike" dirty="0">
                          <a:solidFill>
                            <a:schemeClr val="tx1"/>
                          </a:solidFill>
                          <a:effectLst/>
                          <a:latin typeface="+mj-lt"/>
                        </a:rPr>
                        <a:t>36%</a:t>
                      </a:r>
                    </a:p>
                  </a:txBody>
                  <a:tcPr marL="9525" marR="9525" marT="9525" marB="0" anchor="ctr"/>
                </a:tc>
                <a:extLst>
                  <a:ext uri="{0D108BD9-81ED-4DB2-BD59-A6C34878D82A}">
                    <a16:rowId xmlns:a16="http://schemas.microsoft.com/office/drawing/2014/main" val="1044633599"/>
                  </a:ext>
                </a:extLst>
              </a:tr>
              <a:tr h="228264">
                <a:tc>
                  <a:txBody>
                    <a:bodyPr/>
                    <a:lstStyle/>
                    <a:p>
                      <a:pPr algn="ctr" fontAlgn="b"/>
                      <a:r>
                        <a:rPr lang="en-US" sz="1400" b="0" i="0" u="none" strike="noStrike" dirty="0">
                          <a:solidFill>
                            <a:schemeClr val="tx1"/>
                          </a:solidFill>
                          <a:effectLst/>
                          <a:latin typeface="+mn-lt"/>
                        </a:rPr>
                        <a:t>LGBTQ+</a:t>
                      </a:r>
                    </a:p>
                  </a:txBody>
                  <a:tcPr marL="9525" marR="9525" marT="9525" marB="0" anchor="ctr"/>
                </a:tc>
                <a:tc>
                  <a:txBody>
                    <a:bodyPr/>
                    <a:lstStyle/>
                    <a:p>
                      <a:pPr algn="ctr" fontAlgn="b"/>
                      <a:r>
                        <a:rPr lang="en-US" sz="1400" b="0" i="0" u="none" strike="noStrike" dirty="0">
                          <a:solidFill>
                            <a:schemeClr val="tx1"/>
                          </a:solidFill>
                          <a:effectLst/>
                          <a:latin typeface="+mj-lt"/>
                        </a:rPr>
                        <a:t>36%</a:t>
                      </a:r>
                    </a:p>
                  </a:txBody>
                  <a:tcPr marL="9525" marR="9525" marT="9525" marB="0" anchor="ctr"/>
                </a:tc>
                <a:extLst>
                  <a:ext uri="{0D108BD9-81ED-4DB2-BD59-A6C34878D82A}">
                    <a16:rowId xmlns:a16="http://schemas.microsoft.com/office/drawing/2014/main" val="489830051"/>
                  </a:ext>
                </a:extLst>
              </a:tr>
              <a:tr h="228264">
                <a:tc>
                  <a:txBody>
                    <a:bodyPr/>
                    <a:lstStyle/>
                    <a:p>
                      <a:pPr algn="ctr" fontAlgn="b"/>
                      <a:r>
                        <a:rPr lang="en-US" sz="1400" b="0" i="0" u="none" strike="noStrike" dirty="0">
                          <a:solidFill>
                            <a:schemeClr val="tx1"/>
                          </a:solidFill>
                          <a:effectLst/>
                          <a:latin typeface="+mn-lt"/>
                        </a:rPr>
                        <a:t>American Indian/Alaska Native </a:t>
                      </a:r>
                    </a:p>
                  </a:txBody>
                  <a:tcPr marL="9525" marR="9525" marT="9525" marB="0" anchor="ctr"/>
                </a:tc>
                <a:tc>
                  <a:txBody>
                    <a:bodyPr/>
                    <a:lstStyle/>
                    <a:p>
                      <a:pPr algn="ctr" fontAlgn="b"/>
                      <a:r>
                        <a:rPr lang="en-US" sz="1400" b="0" i="0" u="none" strike="noStrike" dirty="0">
                          <a:solidFill>
                            <a:schemeClr val="tx1"/>
                          </a:solidFill>
                          <a:effectLst/>
                          <a:latin typeface="+mj-lt"/>
                        </a:rPr>
                        <a:t>36%</a:t>
                      </a:r>
                    </a:p>
                  </a:txBody>
                  <a:tcPr marL="9525" marR="9525" marT="9525" marB="0" anchor="ctr"/>
                </a:tc>
                <a:extLst>
                  <a:ext uri="{0D108BD9-81ED-4DB2-BD59-A6C34878D82A}">
                    <a16:rowId xmlns:a16="http://schemas.microsoft.com/office/drawing/2014/main" val="494786388"/>
                  </a:ext>
                </a:extLst>
              </a:tr>
              <a:tr h="228264">
                <a:tc>
                  <a:txBody>
                    <a:bodyPr/>
                    <a:lstStyle/>
                    <a:p>
                      <a:pPr algn="ctr" fontAlgn="b"/>
                      <a:r>
                        <a:rPr lang="en-US" sz="1400" b="0" i="0" u="none" strike="noStrike" dirty="0">
                          <a:solidFill>
                            <a:schemeClr val="tx1"/>
                          </a:solidFill>
                          <a:effectLst/>
                          <a:latin typeface="+mn-lt"/>
                        </a:rPr>
                        <a:t>Women Ages 18-49</a:t>
                      </a:r>
                    </a:p>
                  </a:txBody>
                  <a:tcPr marL="9525" marR="9525" marT="9525" marB="0" anchor="ctr"/>
                </a:tc>
                <a:tc>
                  <a:txBody>
                    <a:bodyPr/>
                    <a:lstStyle/>
                    <a:p>
                      <a:pPr algn="ctr" fontAlgn="b"/>
                      <a:r>
                        <a:rPr lang="en-US" sz="1400" b="0" i="0" u="none" strike="noStrike" dirty="0">
                          <a:solidFill>
                            <a:schemeClr val="tx1"/>
                          </a:solidFill>
                          <a:effectLst/>
                          <a:latin typeface="+mj-lt"/>
                        </a:rPr>
                        <a:t>35%</a:t>
                      </a:r>
                    </a:p>
                  </a:txBody>
                  <a:tcPr marL="9525" marR="9525" marT="9525" marB="0" anchor="ctr"/>
                </a:tc>
                <a:extLst>
                  <a:ext uri="{0D108BD9-81ED-4DB2-BD59-A6C34878D82A}">
                    <a16:rowId xmlns:a16="http://schemas.microsoft.com/office/drawing/2014/main" val="3050338997"/>
                  </a:ext>
                </a:extLst>
              </a:tr>
              <a:tr h="228264">
                <a:tc>
                  <a:txBody>
                    <a:bodyPr/>
                    <a:lstStyle/>
                    <a:p>
                      <a:pPr algn="ctr" fontAlgn="b"/>
                      <a:r>
                        <a:rPr lang="en-US" sz="1400" b="0" i="0" u="none" strike="noStrike" dirty="0">
                          <a:solidFill>
                            <a:schemeClr val="tx1"/>
                          </a:solidFill>
                          <a:effectLst/>
                          <a:latin typeface="+mn-lt"/>
                        </a:rPr>
                        <a:t>Democrats Ages 18-49</a:t>
                      </a:r>
                    </a:p>
                  </a:txBody>
                  <a:tcPr marL="9525" marR="9525" marT="9525" marB="0" anchor="ctr"/>
                </a:tc>
                <a:tc>
                  <a:txBody>
                    <a:bodyPr/>
                    <a:lstStyle/>
                    <a:p>
                      <a:pPr algn="ctr" fontAlgn="b"/>
                      <a:r>
                        <a:rPr lang="en-US" sz="1400" b="0" i="0" u="none" strike="noStrike" dirty="0">
                          <a:solidFill>
                            <a:schemeClr val="tx1"/>
                          </a:solidFill>
                          <a:effectLst/>
                          <a:latin typeface="+mj-lt"/>
                        </a:rPr>
                        <a:t>35%</a:t>
                      </a:r>
                    </a:p>
                  </a:txBody>
                  <a:tcPr marL="9525" marR="9525" marT="9525" marB="0" anchor="ctr"/>
                </a:tc>
                <a:extLst>
                  <a:ext uri="{0D108BD9-81ED-4DB2-BD59-A6C34878D82A}">
                    <a16:rowId xmlns:a16="http://schemas.microsoft.com/office/drawing/2014/main" val="2823775359"/>
                  </a:ext>
                </a:extLst>
              </a:tr>
              <a:tr h="228264">
                <a:tc>
                  <a:txBody>
                    <a:bodyPr/>
                    <a:lstStyle/>
                    <a:p>
                      <a:pPr algn="ctr" fontAlgn="b"/>
                      <a:r>
                        <a:rPr lang="en-US" sz="1400" b="0" i="0" u="none" strike="noStrike" dirty="0">
                          <a:solidFill>
                            <a:schemeClr val="tx1"/>
                          </a:solidFill>
                          <a:effectLst/>
                          <a:latin typeface="+mn-lt"/>
                        </a:rPr>
                        <a:t>Have Other/No Insurance</a:t>
                      </a:r>
                    </a:p>
                  </a:txBody>
                  <a:tcPr marL="9525" marR="9525" marT="9525" marB="0" anchor="ctr"/>
                </a:tc>
                <a:tc>
                  <a:txBody>
                    <a:bodyPr/>
                    <a:lstStyle/>
                    <a:p>
                      <a:pPr algn="ctr" fontAlgn="b"/>
                      <a:r>
                        <a:rPr lang="en-US" sz="1400" b="0" i="0" u="none" strike="noStrike" dirty="0">
                          <a:solidFill>
                            <a:schemeClr val="tx1"/>
                          </a:solidFill>
                          <a:effectLst/>
                          <a:latin typeface="+mj-lt"/>
                        </a:rPr>
                        <a:t>35%</a:t>
                      </a:r>
                    </a:p>
                  </a:txBody>
                  <a:tcPr marL="9525" marR="9525" marT="9525" marB="0" anchor="ctr"/>
                </a:tc>
                <a:extLst>
                  <a:ext uri="{0D108BD9-81ED-4DB2-BD59-A6C34878D82A}">
                    <a16:rowId xmlns:a16="http://schemas.microsoft.com/office/drawing/2014/main" val="189189524"/>
                  </a:ext>
                </a:extLst>
              </a:tr>
              <a:tr h="228264">
                <a:tc>
                  <a:txBody>
                    <a:bodyPr/>
                    <a:lstStyle/>
                    <a:p>
                      <a:pPr algn="ctr" fontAlgn="b"/>
                      <a:r>
                        <a:rPr lang="en-US" sz="1400" b="0" i="0" u="none" strike="noStrike" dirty="0">
                          <a:solidFill>
                            <a:schemeClr val="tx1"/>
                          </a:solidFill>
                          <a:effectLst/>
                          <a:latin typeface="+mn-lt"/>
                        </a:rPr>
                        <a:t>Pueblo County</a:t>
                      </a:r>
                    </a:p>
                  </a:txBody>
                  <a:tcPr marL="9525" marR="9525" marT="9525" marB="0" anchor="ctr"/>
                </a:tc>
                <a:tc>
                  <a:txBody>
                    <a:bodyPr/>
                    <a:lstStyle/>
                    <a:p>
                      <a:pPr algn="ctr" fontAlgn="b"/>
                      <a:r>
                        <a:rPr lang="en-US" sz="1400" b="0" i="0" u="none" strike="noStrike" dirty="0">
                          <a:solidFill>
                            <a:schemeClr val="tx1"/>
                          </a:solidFill>
                          <a:effectLst/>
                          <a:latin typeface="+mj-lt"/>
                        </a:rPr>
                        <a:t>35%</a:t>
                      </a:r>
                    </a:p>
                  </a:txBody>
                  <a:tcPr marL="9525" marR="9525" marT="9525" marB="0" anchor="ctr"/>
                </a:tc>
                <a:extLst>
                  <a:ext uri="{0D108BD9-81ED-4DB2-BD59-A6C34878D82A}">
                    <a16:rowId xmlns:a16="http://schemas.microsoft.com/office/drawing/2014/main" val="2287106878"/>
                  </a:ext>
                </a:extLst>
              </a:tr>
              <a:tr h="228264">
                <a:tc>
                  <a:txBody>
                    <a:bodyPr/>
                    <a:lstStyle/>
                    <a:p>
                      <a:pPr algn="ctr" fontAlgn="b"/>
                      <a:r>
                        <a:rPr lang="en-US" sz="1400" b="0" i="0" u="none" strike="noStrike" dirty="0">
                          <a:solidFill>
                            <a:schemeClr val="tx1"/>
                          </a:solidFill>
                          <a:effectLst/>
                          <a:latin typeface="+mn-lt"/>
                        </a:rPr>
                        <a:t>Ages 18-39</a:t>
                      </a:r>
                    </a:p>
                  </a:txBody>
                  <a:tcPr marL="9525" marR="9525" marT="9525" marB="0" anchor="ctr"/>
                </a:tc>
                <a:tc>
                  <a:txBody>
                    <a:bodyPr/>
                    <a:lstStyle/>
                    <a:p>
                      <a:pPr algn="ctr" fontAlgn="b"/>
                      <a:r>
                        <a:rPr lang="en-US" sz="1400" b="0" i="0" u="none" strike="noStrike" dirty="0">
                          <a:solidFill>
                            <a:schemeClr val="tx1"/>
                          </a:solidFill>
                          <a:effectLst/>
                          <a:latin typeface="+mj-lt"/>
                        </a:rPr>
                        <a:t>33%</a:t>
                      </a:r>
                    </a:p>
                  </a:txBody>
                  <a:tcPr marL="9525" marR="9525" marT="9525" marB="0" anchor="ctr"/>
                </a:tc>
                <a:extLst>
                  <a:ext uri="{0D108BD9-81ED-4DB2-BD59-A6C34878D82A}">
                    <a16:rowId xmlns:a16="http://schemas.microsoft.com/office/drawing/2014/main" val="3198211413"/>
                  </a:ext>
                </a:extLst>
              </a:tr>
              <a:tr h="228264">
                <a:tc>
                  <a:txBody>
                    <a:bodyPr/>
                    <a:lstStyle/>
                    <a:p>
                      <a:pPr algn="ctr" fontAlgn="b"/>
                      <a:r>
                        <a:rPr lang="en-US" sz="1400" b="0" i="0" u="none" strike="noStrike" dirty="0">
                          <a:solidFill>
                            <a:schemeClr val="tx1"/>
                          </a:solidFill>
                          <a:effectLst/>
                          <a:latin typeface="+mn-lt"/>
                        </a:rPr>
                        <a:t>Liberal Democrats</a:t>
                      </a:r>
                    </a:p>
                  </a:txBody>
                  <a:tcPr marL="9525" marR="9525" marT="9525" marB="0" anchor="ctr"/>
                </a:tc>
                <a:tc>
                  <a:txBody>
                    <a:bodyPr/>
                    <a:lstStyle/>
                    <a:p>
                      <a:pPr algn="ctr" fontAlgn="b"/>
                      <a:r>
                        <a:rPr lang="en-US" sz="1400" b="0" i="0" u="none" strike="noStrike" dirty="0">
                          <a:solidFill>
                            <a:schemeClr val="tx1"/>
                          </a:solidFill>
                          <a:effectLst/>
                          <a:latin typeface="+mj-lt"/>
                        </a:rPr>
                        <a:t>32%</a:t>
                      </a:r>
                    </a:p>
                  </a:txBody>
                  <a:tcPr marL="9525" marR="9525" marT="9525" marB="0" anchor="ctr"/>
                </a:tc>
                <a:extLst>
                  <a:ext uri="{0D108BD9-81ED-4DB2-BD59-A6C34878D82A}">
                    <a16:rowId xmlns:a16="http://schemas.microsoft.com/office/drawing/2014/main" val="1551619912"/>
                  </a:ext>
                </a:extLst>
              </a:tr>
              <a:tr h="228264">
                <a:tc>
                  <a:txBody>
                    <a:bodyPr/>
                    <a:lstStyle/>
                    <a:p>
                      <a:pPr algn="ctr" fontAlgn="b"/>
                      <a:r>
                        <a:rPr lang="en-US" sz="1400" b="0" i="0" u="none" strike="noStrike" dirty="0">
                          <a:solidFill>
                            <a:schemeClr val="tx1"/>
                          </a:solidFill>
                          <a:effectLst/>
                          <a:latin typeface="+mn-lt"/>
                        </a:rPr>
                        <a:t>Other Living Situations</a:t>
                      </a:r>
                    </a:p>
                  </a:txBody>
                  <a:tcPr marL="9525" marR="9525" marT="9525" marB="0" anchor="ctr"/>
                </a:tc>
                <a:tc>
                  <a:txBody>
                    <a:bodyPr/>
                    <a:lstStyle/>
                    <a:p>
                      <a:pPr algn="ctr" fontAlgn="b"/>
                      <a:r>
                        <a:rPr lang="en-US" sz="1400" b="0" i="0" u="none" strike="noStrike" dirty="0">
                          <a:solidFill>
                            <a:schemeClr val="tx1"/>
                          </a:solidFill>
                          <a:effectLst/>
                          <a:latin typeface="+mj-lt"/>
                        </a:rPr>
                        <a:t>32%</a:t>
                      </a:r>
                    </a:p>
                  </a:txBody>
                  <a:tcPr marL="9525" marR="9525" marT="9525" marB="0" anchor="ctr"/>
                </a:tc>
                <a:extLst>
                  <a:ext uri="{0D108BD9-81ED-4DB2-BD59-A6C34878D82A}">
                    <a16:rowId xmlns:a16="http://schemas.microsoft.com/office/drawing/2014/main" val="138301188"/>
                  </a:ext>
                </a:extLst>
              </a:tr>
            </a:tbl>
          </a:graphicData>
        </a:graphic>
      </p:graphicFrame>
      <p:graphicFrame>
        <p:nvGraphicFramePr>
          <p:cNvPr id="8" name="Chart 7">
            <a:extLst>
              <a:ext uri="{FF2B5EF4-FFF2-40B4-BE49-F238E27FC236}">
                <a16:creationId xmlns:a16="http://schemas.microsoft.com/office/drawing/2014/main" id="{07DB6240-3B7A-55F7-17FC-BFEB1BC21798}"/>
              </a:ext>
            </a:extLst>
          </p:cNvPr>
          <p:cNvGraphicFramePr/>
          <p:nvPr/>
        </p:nvGraphicFramePr>
        <p:xfrm>
          <a:off x="1" y="2325188"/>
          <a:ext cx="5397622"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BFA1D01C-3602-1CE2-026A-4148A9BCF10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1566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5656-4138-D68F-74DF-0EB9047BC7B4}"/>
            </a:ext>
          </a:extLst>
        </p:cNvPr>
        <p:cNvGrpSpPr/>
        <p:nvPr/>
      </p:nvGrpSpPr>
      <p:grpSpPr>
        <a:xfrm>
          <a:off x="0" y="0"/>
          <a:ext cx="0" cy="0"/>
          <a:chOff x="0" y="0"/>
          <a:chExt cx="0" cy="0"/>
        </a:xfrm>
      </p:grpSpPr>
    </p:spTree>
    <p:extLst>
      <p:ext uri="{BB962C8B-B14F-4D97-AF65-F5344CB8AC3E}">
        <p14:creationId xmlns:p14="http://schemas.microsoft.com/office/powerpoint/2010/main" val="156551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DF7F-E50D-F54F-12EC-186D9BBBAF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03583F-BD1F-54A9-B395-299509CB0BF8}"/>
              </a:ext>
            </a:extLst>
          </p:cNvPr>
          <p:cNvSpPr>
            <a:spLocks noGrp="1"/>
          </p:cNvSpPr>
          <p:nvPr>
            <p:ph type="sldNum" sz="quarter" idx="10"/>
          </p:nvPr>
        </p:nvSpPr>
        <p:spPr/>
        <p:txBody>
          <a:bodyPr/>
          <a:lstStyle/>
          <a:p>
            <a:fld id="{68963FF3-3082-0146-9045-A71664B0B906}" type="slidenum">
              <a:rPr lang="en-US" smtClean="0"/>
              <a:t>16</a:t>
            </a:fld>
            <a:endParaRPr lang="en-US" dirty="0"/>
          </a:p>
        </p:txBody>
      </p:sp>
      <p:sp>
        <p:nvSpPr>
          <p:cNvPr id="3" name="Text Placeholder 2">
            <a:extLst>
              <a:ext uri="{FF2B5EF4-FFF2-40B4-BE49-F238E27FC236}">
                <a16:creationId xmlns:a16="http://schemas.microsoft.com/office/drawing/2014/main" id="{D2BD99F1-370E-342E-F65E-F743FF3BB294}"/>
              </a:ext>
            </a:extLst>
          </p:cNvPr>
          <p:cNvSpPr>
            <a:spLocks noGrp="1"/>
          </p:cNvSpPr>
          <p:nvPr>
            <p:ph type="body" sz="quarter" idx="11"/>
          </p:nvPr>
        </p:nvSpPr>
        <p:spPr/>
        <p:txBody>
          <a:bodyPr/>
          <a:lstStyle/>
          <a:p>
            <a:r>
              <a:rPr lang="en-US" dirty="0"/>
              <a:t>A significant proportion of Coloradans have experienced financial challenges in the last year.</a:t>
            </a:r>
          </a:p>
        </p:txBody>
      </p:sp>
      <p:sp>
        <p:nvSpPr>
          <p:cNvPr id="4" name="Text Placeholder 3">
            <a:extLst>
              <a:ext uri="{FF2B5EF4-FFF2-40B4-BE49-F238E27FC236}">
                <a16:creationId xmlns:a16="http://schemas.microsoft.com/office/drawing/2014/main" id="{FECB366F-A662-B2DB-E621-B891BBB5567E}"/>
              </a:ext>
            </a:extLst>
          </p:cNvPr>
          <p:cNvSpPr>
            <a:spLocks noGrp="1"/>
          </p:cNvSpPr>
          <p:nvPr>
            <p:ph type="body" sz="quarter" idx="12"/>
          </p:nvPr>
        </p:nvSpPr>
        <p:spPr/>
        <p:txBody>
          <a:bodyPr/>
          <a:lstStyle/>
          <a:p>
            <a:r>
              <a:rPr lang="en-US" dirty="0"/>
              <a:t>Q23b. In the last 12 months, have you experienced any of the following?</a:t>
            </a:r>
          </a:p>
          <a:p>
            <a:r>
              <a:rPr lang="en-US" dirty="0"/>
              <a:t>(% Yes)</a:t>
            </a:r>
          </a:p>
        </p:txBody>
      </p:sp>
      <p:graphicFrame>
        <p:nvGraphicFramePr>
          <p:cNvPr id="18" name="Table 17">
            <a:extLst>
              <a:ext uri="{FF2B5EF4-FFF2-40B4-BE49-F238E27FC236}">
                <a16:creationId xmlns:a16="http://schemas.microsoft.com/office/drawing/2014/main" id="{EC2BDCFC-95B7-2397-E1BB-4289B8E5D586}"/>
              </a:ext>
            </a:extLst>
          </p:cNvPr>
          <p:cNvGraphicFramePr>
            <a:graphicFrameLocks noGrp="1"/>
          </p:cNvGraphicFramePr>
          <p:nvPr>
            <p:extLst>
              <p:ext uri="{D42A27DB-BD31-4B8C-83A1-F6EECF244321}">
                <p14:modId xmlns:p14="http://schemas.microsoft.com/office/powerpoint/2010/main" val="3341681821"/>
              </p:ext>
            </p:extLst>
          </p:nvPr>
        </p:nvGraphicFramePr>
        <p:xfrm>
          <a:off x="309966" y="3791246"/>
          <a:ext cx="11468190" cy="2230120"/>
        </p:xfrm>
        <a:graphic>
          <a:graphicData uri="http://schemas.openxmlformats.org/drawingml/2006/table">
            <a:tbl>
              <a:tblPr firstRow="1" bandRow="1">
                <a:tableStyleId>{073A0DAA-6AF3-43AB-8588-CEC1D06C72B9}</a:tableStyleId>
              </a:tblPr>
              <a:tblGrid>
                <a:gridCol w="2293638">
                  <a:extLst>
                    <a:ext uri="{9D8B030D-6E8A-4147-A177-3AD203B41FA5}">
                      <a16:colId xmlns:a16="http://schemas.microsoft.com/office/drawing/2014/main" val="1319729705"/>
                    </a:ext>
                  </a:extLst>
                </a:gridCol>
                <a:gridCol w="2293638">
                  <a:extLst>
                    <a:ext uri="{9D8B030D-6E8A-4147-A177-3AD203B41FA5}">
                      <a16:colId xmlns:a16="http://schemas.microsoft.com/office/drawing/2014/main" val="2604930267"/>
                    </a:ext>
                  </a:extLst>
                </a:gridCol>
                <a:gridCol w="2293638">
                  <a:extLst>
                    <a:ext uri="{9D8B030D-6E8A-4147-A177-3AD203B41FA5}">
                      <a16:colId xmlns:a16="http://schemas.microsoft.com/office/drawing/2014/main" val="1941214653"/>
                    </a:ext>
                  </a:extLst>
                </a:gridCol>
                <a:gridCol w="2293638">
                  <a:extLst>
                    <a:ext uri="{9D8B030D-6E8A-4147-A177-3AD203B41FA5}">
                      <a16:colId xmlns:a16="http://schemas.microsoft.com/office/drawing/2014/main" val="2834416716"/>
                    </a:ext>
                  </a:extLst>
                </a:gridCol>
                <a:gridCol w="2293638">
                  <a:extLst>
                    <a:ext uri="{9D8B030D-6E8A-4147-A177-3AD203B41FA5}">
                      <a16:colId xmlns:a16="http://schemas.microsoft.com/office/drawing/2014/main" val="2541816106"/>
                    </a:ext>
                  </a:extLst>
                </a:gridCol>
              </a:tblGrid>
              <a:tr h="370840">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4149573168"/>
                  </a:ext>
                </a:extLst>
              </a:tr>
              <a:tr h="370840">
                <a:tc>
                  <a:txBody>
                    <a:bodyPr/>
                    <a:lstStyle/>
                    <a:p>
                      <a:pPr algn="ctr"/>
                      <a:r>
                        <a:rPr lang="en-US" sz="4400" b="1" kern="1200" dirty="0">
                          <a:solidFill>
                            <a:schemeClr val="dk1"/>
                          </a:solidFill>
                          <a:latin typeface="+mj-lt"/>
                          <a:ea typeface="+mn-ea"/>
                          <a:cs typeface="+mn-cs"/>
                        </a:rPr>
                        <a:t>30%</a:t>
                      </a:r>
                    </a:p>
                    <a:p>
                      <a:pPr algn="ctr"/>
                      <a:r>
                        <a:rPr lang="en-US" sz="1800" b="1" kern="1200" dirty="0">
                          <a:solidFill>
                            <a:schemeClr val="dk1"/>
                          </a:solidFill>
                          <a:latin typeface="+mj-lt"/>
                          <a:ea typeface="+mn-ea"/>
                          <a:cs typeface="+mn-cs"/>
                        </a:rPr>
                        <a:t>Postponed medical care</a:t>
                      </a:r>
                    </a:p>
                    <a:p>
                      <a:endParaRPr lang="en-US" dirty="0">
                        <a:latin typeface="+mj-lt"/>
                      </a:endParaRPr>
                    </a:p>
                  </a:txBody>
                  <a:tcPr>
                    <a:noFill/>
                  </a:tcPr>
                </a:tc>
                <a:tc>
                  <a:txBody>
                    <a:bodyPr/>
                    <a:lstStyle/>
                    <a:p>
                      <a:pPr algn="ctr"/>
                      <a:r>
                        <a:rPr lang="en-US" sz="4400" b="1" kern="1200" dirty="0">
                          <a:solidFill>
                            <a:schemeClr val="dk1"/>
                          </a:solidFill>
                          <a:latin typeface="+mj-lt"/>
                          <a:ea typeface="+mn-ea"/>
                          <a:cs typeface="+mn-cs"/>
                        </a:rPr>
                        <a:t>33%</a:t>
                      </a:r>
                    </a:p>
                    <a:p>
                      <a:pPr algn="ctr"/>
                      <a:r>
                        <a:rPr lang="en-US" sz="1800" b="1" kern="1200" dirty="0">
                          <a:solidFill>
                            <a:schemeClr val="dk1"/>
                          </a:solidFill>
                          <a:latin typeface="+mj-lt"/>
                          <a:ea typeface="+mn-ea"/>
                          <a:cs typeface="+mn-cs"/>
                        </a:rPr>
                        <a:t>Postponed dental care</a:t>
                      </a:r>
                    </a:p>
                  </a:txBody>
                  <a:tcPr>
                    <a:noFill/>
                  </a:tcPr>
                </a:tc>
                <a:tc>
                  <a:txBody>
                    <a:bodyPr/>
                    <a:lstStyle/>
                    <a:p>
                      <a:pPr algn="ctr"/>
                      <a:r>
                        <a:rPr lang="en-US" sz="4400" b="1" kern="1200" dirty="0">
                          <a:solidFill>
                            <a:schemeClr val="dk1"/>
                          </a:solidFill>
                          <a:latin typeface="+mj-lt"/>
                          <a:ea typeface="+mn-ea"/>
                          <a:cs typeface="+mn-cs"/>
                        </a:rPr>
                        <a:t>19%</a:t>
                      </a:r>
                    </a:p>
                    <a:p>
                      <a:pPr algn="ctr"/>
                      <a:r>
                        <a:rPr lang="en-US" sz="1800" b="1" kern="1200" dirty="0">
                          <a:solidFill>
                            <a:schemeClr val="dk1"/>
                          </a:solidFill>
                          <a:latin typeface="+mj-lt"/>
                          <a:ea typeface="+mn-ea"/>
                          <a:cs typeface="+mn-cs"/>
                        </a:rPr>
                        <a:t>Had work hours cut back or wages reduced</a:t>
                      </a:r>
                    </a:p>
                  </a:txBody>
                  <a:tcPr>
                    <a:noFill/>
                  </a:tcPr>
                </a:tc>
                <a:tc>
                  <a:txBody>
                    <a:bodyPr/>
                    <a:lstStyle/>
                    <a:p>
                      <a:pPr algn="ctr"/>
                      <a:r>
                        <a:rPr lang="en-US" sz="4400" b="1" kern="1200" dirty="0">
                          <a:solidFill>
                            <a:schemeClr val="dk1"/>
                          </a:solidFill>
                          <a:latin typeface="+mj-lt"/>
                          <a:ea typeface="+mn-ea"/>
                          <a:cs typeface="+mn-cs"/>
                        </a:rPr>
                        <a:t>8%</a:t>
                      </a:r>
                    </a:p>
                    <a:p>
                      <a:pPr algn="ctr"/>
                      <a:r>
                        <a:rPr lang="en-US" sz="1800" b="1" kern="1200" dirty="0">
                          <a:solidFill>
                            <a:schemeClr val="dk1"/>
                          </a:solidFill>
                          <a:latin typeface="+mj-lt"/>
                          <a:ea typeface="+mn-ea"/>
                          <a:cs typeface="+mn-cs"/>
                        </a:rPr>
                        <a:t>Been laid off</a:t>
                      </a:r>
                    </a:p>
                  </a:txBody>
                  <a:tcPr>
                    <a:noFill/>
                  </a:tcPr>
                </a:tc>
                <a:tc>
                  <a:txBody>
                    <a:bodyPr/>
                    <a:lstStyle/>
                    <a:p>
                      <a:pPr algn="ctr"/>
                      <a:r>
                        <a:rPr lang="en-US" sz="4400" b="1" kern="1200" dirty="0">
                          <a:solidFill>
                            <a:schemeClr val="dk1"/>
                          </a:solidFill>
                          <a:latin typeface="+mj-lt"/>
                          <a:ea typeface="+mn-ea"/>
                          <a:cs typeface="+mn-cs"/>
                        </a:rPr>
                        <a:t>12%</a:t>
                      </a:r>
                    </a:p>
                    <a:p>
                      <a:pPr algn="ctr"/>
                      <a:r>
                        <a:rPr lang="en-US" sz="1800" b="1" kern="1200" dirty="0">
                          <a:solidFill>
                            <a:schemeClr val="dk1"/>
                          </a:solidFill>
                          <a:latin typeface="+mj-lt"/>
                          <a:ea typeface="+mn-ea"/>
                          <a:cs typeface="+mn-cs"/>
                        </a:rPr>
                        <a:t>Skipped meals because you couldn’t afford food</a:t>
                      </a:r>
                    </a:p>
                  </a:txBody>
                  <a:tcPr>
                    <a:noFill/>
                  </a:tcPr>
                </a:tc>
                <a:extLst>
                  <a:ext uri="{0D108BD9-81ED-4DB2-BD59-A6C34878D82A}">
                    <a16:rowId xmlns:a16="http://schemas.microsoft.com/office/drawing/2014/main" val="1541250781"/>
                  </a:ext>
                </a:extLst>
              </a:tr>
            </a:tbl>
          </a:graphicData>
        </a:graphic>
      </p:graphicFrame>
      <p:pic>
        <p:nvPicPr>
          <p:cNvPr id="21" name="Picture 20" descr="A red line drawing of a hand holding a circle with a cross&#10;&#10;AI-generated content may be incorrect.">
            <a:extLst>
              <a:ext uri="{FF2B5EF4-FFF2-40B4-BE49-F238E27FC236}">
                <a16:creationId xmlns:a16="http://schemas.microsoft.com/office/drawing/2014/main" id="{BC8F60B5-5988-46FE-ECF0-B2F64E5D7C19}"/>
              </a:ext>
            </a:extLst>
          </p:cNvPr>
          <p:cNvPicPr>
            <a:picLocks noChangeAspect="1"/>
          </p:cNvPicPr>
          <p:nvPr/>
        </p:nvPicPr>
        <p:blipFill>
          <a:blip r:embed="rId2"/>
          <a:stretch>
            <a:fillRect/>
          </a:stretch>
        </p:blipFill>
        <p:spPr>
          <a:xfrm>
            <a:off x="695459" y="2301229"/>
            <a:ext cx="1815067" cy="1815067"/>
          </a:xfrm>
          <a:prstGeom prst="rect">
            <a:avLst/>
          </a:prstGeom>
        </p:spPr>
      </p:pic>
      <p:pic>
        <p:nvPicPr>
          <p:cNvPr id="27" name="Picture 26" descr="A red line drawing of a briefcase and a clock&#10;&#10;AI-generated content may be incorrect.">
            <a:extLst>
              <a:ext uri="{FF2B5EF4-FFF2-40B4-BE49-F238E27FC236}">
                <a16:creationId xmlns:a16="http://schemas.microsoft.com/office/drawing/2014/main" id="{F261F3EC-444E-952F-5814-B24722594883}"/>
              </a:ext>
            </a:extLst>
          </p:cNvPr>
          <p:cNvPicPr>
            <a:picLocks noChangeAspect="1"/>
          </p:cNvPicPr>
          <p:nvPr/>
        </p:nvPicPr>
        <p:blipFill>
          <a:blip r:embed="rId3"/>
          <a:stretch>
            <a:fillRect/>
          </a:stretch>
        </p:blipFill>
        <p:spPr>
          <a:xfrm>
            <a:off x="5182910" y="2301229"/>
            <a:ext cx="1815067" cy="1815067"/>
          </a:xfrm>
          <a:prstGeom prst="rect">
            <a:avLst/>
          </a:prstGeom>
        </p:spPr>
      </p:pic>
      <p:pic>
        <p:nvPicPr>
          <p:cNvPr id="29" name="Picture 28" descr="A red line drawing of a person pointing at a person&#10;&#10;AI-generated content may be incorrect.">
            <a:extLst>
              <a:ext uri="{FF2B5EF4-FFF2-40B4-BE49-F238E27FC236}">
                <a16:creationId xmlns:a16="http://schemas.microsoft.com/office/drawing/2014/main" id="{89887C7B-E6B0-7A9F-100C-4429319E5F8B}"/>
              </a:ext>
            </a:extLst>
          </p:cNvPr>
          <p:cNvPicPr>
            <a:picLocks noChangeAspect="1"/>
          </p:cNvPicPr>
          <p:nvPr/>
        </p:nvPicPr>
        <p:blipFill>
          <a:blip r:embed="rId4"/>
          <a:stretch>
            <a:fillRect/>
          </a:stretch>
        </p:blipFill>
        <p:spPr>
          <a:xfrm>
            <a:off x="7421087" y="2301229"/>
            <a:ext cx="1815067" cy="1815067"/>
          </a:xfrm>
          <a:prstGeom prst="rect">
            <a:avLst/>
          </a:prstGeom>
        </p:spPr>
      </p:pic>
      <p:pic>
        <p:nvPicPr>
          <p:cNvPr id="31" name="Picture 30" descr="A red line art of a plate spoon fork and knife&#10;&#10;AI-generated content may be incorrect.">
            <a:extLst>
              <a:ext uri="{FF2B5EF4-FFF2-40B4-BE49-F238E27FC236}">
                <a16:creationId xmlns:a16="http://schemas.microsoft.com/office/drawing/2014/main" id="{64F418E9-AFA1-6C9F-5F32-A728667F5192}"/>
              </a:ext>
            </a:extLst>
          </p:cNvPr>
          <p:cNvPicPr>
            <a:picLocks noChangeAspect="1"/>
          </p:cNvPicPr>
          <p:nvPr/>
        </p:nvPicPr>
        <p:blipFill>
          <a:blip r:embed="rId5"/>
          <a:stretch>
            <a:fillRect/>
          </a:stretch>
        </p:blipFill>
        <p:spPr>
          <a:xfrm>
            <a:off x="9784770" y="2301229"/>
            <a:ext cx="1815067" cy="1815067"/>
          </a:xfrm>
          <a:prstGeom prst="rect">
            <a:avLst/>
          </a:prstGeom>
        </p:spPr>
      </p:pic>
      <p:pic>
        <p:nvPicPr>
          <p:cNvPr id="33" name="Picture 32" descr="A red line art of a tooth with a cross&#10;&#10;AI-generated content may be incorrect.">
            <a:extLst>
              <a:ext uri="{FF2B5EF4-FFF2-40B4-BE49-F238E27FC236}">
                <a16:creationId xmlns:a16="http://schemas.microsoft.com/office/drawing/2014/main" id="{A92DAA84-1C10-679C-DAFC-6EA36518DA5F}"/>
              </a:ext>
            </a:extLst>
          </p:cNvPr>
          <p:cNvPicPr>
            <a:picLocks noChangeAspect="1"/>
          </p:cNvPicPr>
          <p:nvPr/>
        </p:nvPicPr>
        <p:blipFill>
          <a:blip r:embed="rId6"/>
          <a:stretch>
            <a:fillRect/>
          </a:stretch>
        </p:blipFill>
        <p:spPr>
          <a:xfrm>
            <a:off x="2896019" y="2301228"/>
            <a:ext cx="1815067" cy="1815067"/>
          </a:xfrm>
          <a:prstGeom prst="rect">
            <a:avLst/>
          </a:prstGeom>
        </p:spPr>
      </p:pic>
    </p:spTree>
    <p:extLst>
      <p:ext uri="{BB962C8B-B14F-4D97-AF65-F5344CB8AC3E}">
        <p14:creationId xmlns:p14="http://schemas.microsoft.com/office/powerpoint/2010/main" val="126792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4903-A1A2-FB0D-7503-61023F45B49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8B7E4-22C4-E301-C4A2-E8D063075A16}"/>
              </a:ext>
            </a:extLst>
          </p:cNvPr>
          <p:cNvSpPr>
            <a:spLocks noGrp="1"/>
          </p:cNvSpPr>
          <p:nvPr>
            <p:ph type="sldNum" sz="quarter" idx="10"/>
          </p:nvPr>
        </p:nvSpPr>
        <p:spPr/>
        <p:txBody>
          <a:bodyPr/>
          <a:lstStyle/>
          <a:p>
            <a:fld id="{68963FF3-3082-0146-9045-A71664B0B906}" type="slidenum">
              <a:rPr lang="en-US" smtClean="0"/>
              <a:t>17</a:t>
            </a:fld>
            <a:endParaRPr lang="en-US" dirty="0"/>
          </a:p>
        </p:txBody>
      </p:sp>
      <p:sp>
        <p:nvSpPr>
          <p:cNvPr id="3" name="Text Placeholder 2">
            <a:extLst>
              <a:ext uri="{FF2B5EF4-FFF2-40B4-BE49-F238E27FC236}">
                <a16:creationId xmlns:a16="http://schemas.microsoft.com/office/drawing/2014/main" id="{027445D5-0219-038E-4C90-ED3D0EBAFF01}"/>
              </a:ext>
            </a:extLst>
          </p:cNvPr>
          <p:cNvSpPr>
            <a:spLocks noGrp="1"/>
          </p:cNvSpPr>
          <p:nvPr>
            <p:ph type="body" sz="quarter" idx="11"/>
          </p:nvPr>
        </p:nvSpPr>
        <p:spPr/>
        <p:txBody>
          <a:bodyPr/>
          <a:lstStyle/>
          <a:p>
            <a:r>
              <a:rPr lang="en-US" dirty="0"/>
              <a:t>The proportion reporting postponing medical care in the last year has declined.</a:t>
            </a:r>
          </a:p>
        </p:txBody>
      </p:sp>
      <p:sp>
        <p:nvSpPr>
          <p:cNvPr id="4" name="Text Placeholder 3">
            <a:extLst>
              <a:ext uri="{FF2B5EF4-FFF2-40B4-BE49-F238E27FC236}">
                <a16:creationId xmlns:a16="http://schemas.microsoft.com/office/drawing/2014/main" id="{C5D7B68C-DC79-F8E8-40FB-5E66F30878C7}"/>
              </a:ext>
            </a:extLst>
          </p:cNvPr>
          <p:cNvSpPr>
            <a:spLocks noGrp="1"/>
          </p:cNvSpPr>
          <p:nvPr>
            <p:ph type="body" sz="quarter" idx="12"/>
          </p:nvPr>
        </p:nvSpPr>
        <p:spPr/>
        <p:txBody>
          <a:bodyPr/>
          <a:lstStyle/>
          <a:p>
            <a:r>
              <a:rPr lang="en-US" dirty="0"/>
              <a:t>Q23b. In the last 12 months, have you experienced any of the following? Postponed medical care</a:t>
            </a:r>
          </a:p>
          <a:p>
            <a:r>
              <a:rPr lang="en-US" dirty="0"/>
              <a:t>(% Yes)</a:t>
            </a:r>
          </a:p>
        </p:txBody>
      </p:sp>
      <p:sp>
        <p:nvSpPr>
          <p:cNvPr id="5" name="Text Placeholder 4">
            <a:extLst>
              <a:ext uri="{FF2B5EF4-FFF2-40B4-BE49-F238E27FC236}">
                <a16:creationId xmlns:a16="http://schemas.microsoft.com/office/drawing/2014/main" id="{84D17607-E9B8-6BAD-A290-992E429A13DA}"/>
              </a:ext>
            </a:extLst>
          </p:cNvPr>
          <p:cNvSpPr>
            <a:spLocks noGrp="1"/>
          </p:cNvSpPr>
          <p:nvPr>
            <p:ph type="body" sz="quarter" idx="13"/>
          </p:nvPr>
        </p:nvSpPr>
        <p:spPr/>
        <p:txBody>
          <a:bodyPr/>
          <a:lstStyle/>
          <a:p>
            <a:r>
              <a:rPr lang="en-US" sz="900" i="1" dirty="0"/>
              <a:t>*Combined with Dental Care Before 2025</a:t>
            </a:r>
          </a:p>
        </p:txBody>
      </p:sp>
      <p:graphicFrame>
        <p:nvGraphicFramePr>
          <p:cNvPr id="7" name="Chart 6">
            <a:extLst>
              <a:ext uri="{FF2B5EF4-FFF2-40B4-BE49-F238E27FC236}">
                <a16:creationId xmlns:a16="http://schemas.microsoft.com/office/drawing/2014/main" id="{EB2BDCC8-4BA7-0FDB-5575-69C31E31F648}"/>
              </a:ext>
            </a:extLst>
          </p:cNvPr>
          <p:cNvGraphicFramePr/>
          <p:nvPr/>
        </p:nvGraphicFramePr>
        <p:xfrm>
          <a:off x="0" y="2325188"/>
          <a:ext cx="5648326" cy="40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02AD695B-2E6D-1343-F865-B3399D4D974E}"/>
              </a:ext>
            </a:extLst>
          </p:cNvPr>
          <p:cNvGraphicFramePr>
            <a:graphicFrameLocks noGrp="1"/>
          </p:cNvGraphicFramePr>
          <p:nvPr/>
        </p:nvGraphicFramePr>
        <p:xfrm>
          <a:off x="6050422" y="2196662"/>
          <a:ext cx="5856329" cy="3992508"/>
        </p:xfrm>
        <a:graphic>
          <a:graphicData uri="http://schemas.openxmlformats.org/drawingml/2006/table">
            <a:tbl>
              <a:tblPr firstRow="1" bandRow="1">
                <a:tableStyleId>{073A0DAA-6AF3-43AB-8588-CEC1D06C72B9}</a:tableStyleId>
              </a:tblPr>
              <a:tblGrid>
                <a:gridCol w="4616087">
                  <a:extLst>
                    <a:ext uri="{9D8B030D-6E8A-4147-A177-3AD203B41FA5}">
                      <a16:colId xmlns:a16="http://schemas.microsoft.com/office/drawing/2014/main" val="3800592379"/>
                    </a:ext>
                  </a:extLst>
                </a:gridCol>
                <a:gridCol w="1240242">
                  <a:extLst>
                    <a:ext uri="{9D8B030D-6E8A-4147-A177-3AD203B41FA5}">
                      <a16:colId xmlns:a16="http://schemas.microsoft.com/office/drawing/2014/main" val="3728563584"/>
                    </a:ext>
                  </a:extLst>
                </a:gridCol>
              </a:tblGrid>
              <a:tr h="691412">
                <a:tc>
                  <a:txBody>
                    <a:bodyPr/>
                    <a:lstStyle/>
                    <a:p>
                      <a:pPr algn="ctr">
                        <a:lnSpc>
                          <a:spcPct val="100000"/>
                        </a:lnSpc>
                      </a:pPr>
                      <a:r>
                        <a:rPr lang="en-US" sz="1400" dirty="0">
                          <a:latin typeface="+mj-lt"/>
                        </a:rPr>
                        <a:t>Demographic Groups Most Likely to </a:t>
                      </a:r>
                      <a:br>
                        <a:rPr lang="en-US" sz="1400" dirty="0">
                          <a:latin typeface="+mj-lt"/>
                        </a:rPr>
                      </a:br>
                      <a:r>
                        <a:rPr lang="en-US" sz="1400" dirty="0">
                          <a:latin typeface="+mj-lt"/>
                        </a:rPr>
                        <a:t>Have Postponed Medical Care</a:t>
                      </a:r>
                      <a:endParaRPr lang="en-US" sz="1400" b="1" dirty="0">
                        <a:solidFill>
                          <a:schemeClr val="accent3"/>
                        </a:solidFill>
                        <a:latin typeface="+mj-lt"/>
                      </a:endParaRPr>
                    </a:p>
                  </a:txBody>
                  <a:tcPr anchor="ctr">
                    <a:solidFill>
                      <a:schemeClr val="accent4"/>
                    </a:solidFill>
                  </a:tcPr>
                </a:tc>
                <a:tc>
                  <a:txBody>
                    <a:bodyPr/>
                    <a:lstStyle/>
                    <a:p>
                      <a:pPr algn="ctr" fontAlgn="b"/>
                      <a:r>
                        <a:rPr lang="en-US" sz="1400" b="1" i="0" u="none" strike="noStrike" dirty="0">
                          <a:solidFill>
                            <a:schemeClr val="accent3"/>
                          </a:solidFill>
                          <a:effectLst/>
                          <a:latin typeface="+mj-lt"/>
                        </a:rPr>
                        <a:t>%</a:t>
                      </a:r>
                    </a:p>
                  </a:txBody>
                  <a:tcPr anchor="ctr">
                    <a:solidFill>
                      <a:schemeClr val="accent4"/>
                    </a:solidFill>
                  </a:tcPr>
                </a:tc>
                <a:extLst>
                  <a:ext uri="{0D108BD9-81ED-4DB2-BD59-A6C34878D82A}">
                    <a16:rowId xmlns:a16="http://schemas.microsoft.com/office/drawing/2014/main" val="3309465836"/>
                  </a:ext>
                </a:extLst>
              </a:tr>
              <a:tr h="327016">
                <a:tc>
                  <a:txBody>
                    <a:bodyPr/>
                    <a:lstStyle/>
                    <a:p>
                      <a:pPr algn="ctr" fontAlgn="b"/>
                      <a:r>
                        <a:rPr lang="en-US" sz="1400" b="0" i="0" u="none" strike="noStrike" dirty="0">
                          <a:solidFill>
                            <a:schemeClr val="tx1"/>
                          </a:solidFill>
                          <a:effectLst/>
                          <a:latin typeface="+mn-lt"/>
                        </a:rPr>
                        <a:t>Have Other/No Insurance</a:t>
                      </a:r>
                    </a:p>
                  </a:txBody>
                  <a:tcPr marL="9525" marR="9525" marT="9525" marB="0" anchor="ctr"/>
                </a:tc>
                <a:tc>
                  <a:txBody>
                    <a:bodyPr/>
                    <a:lstStyle/>
                    <a:p>
                      <a:pPr algn="ctr" fontAlgn="b"/>
                      <a:r>
                        <a:rPr lang="en-US" sz="1400" b="0" i="0" u="none" strike="noStrike" dirty="0">
                          <a:solidFill>
                            <a:schemeClr val="tx1"/>
                          </a:solidFill>
                          <a:effectLst/>
                          <a:latin typeface="+mj-lt"/>
                        </a:rPr>
                        <a:t>55%</a:t>
                      </a:r>
                    </a:p>
                  </a:txBody>
                  <a:tcPr marL="9525" marR="9525" marT="9525" marB="0" anchor="ctr"/>
                </a:tc>
                <a:extLst>
                  <a:ext uri="{0D108BD9-81ED-4DB2-BD59-A6C34878D82A}">
                    <a16:rowId xmlns:a16="http://schemas.microsoft.com/office/drawing/2014/main" val="2118172237"/>
                  </a:ext>
                </a:extLst>
              </a:tr>
              <a:tr h="297408">
                <a:tc>
                  <a:txBody>
                    <a:bodyPr/>
                    <a:lstStyle/>
                    <a:p>
                      <a:pPr algn="ctr" fontAlgn="b"/>
                      <a:r>
                        <a:rPr lang="en-US" sz="1400" b="0" i="0" u="none" strike="noStrike" dirty="0">
                          <a:solidFill>
                            <a:schemeClr val="tx1"/>
                          </a:solidFill>
                          <a:effectLst/>
                          <a:latin typeface="+mn-lt"/>
                        </a:rPr>
                        <a:t>Unemployed</a:t>
                      </a:r>
                    </a:p>
                  </a:txBody>
                  <a:tcPr marL="9525" marR="9525" marT="9525" marB="0" anchor="ctr"/>
                </a:tc>
                <a:tc>
                  <a:txBody>
                    <a:bodyPr/>
                    <a:lstStyle/>
                    <a:p>
                      <a:pPr algn="ctr" fontAlgn="b"/>
                      <a:r>
                        <a:rPr lang="en-US" sz="1400" b="0" i="0" u="none" strike="noStrike" dirty="0">
                          <a:solidFill>
                            <a:schemeClr val="tx1"/>
                          </a:solidFill>
                          <a:effectLst/>
                          <a:latin typeface="+mj-lt"/>
                        </a:rPr>
                        <a:t>55%</a:t>
                      </a:r>
                    </a:p>
                  </a:txBody>
                  <a:tcPr marL="9525" marR="9525" marT="9525" marB="0" anchor="ctr"/>
                </a:tc>
                <a:extLst>
                  <a:ext uri="{0D108BD9-81ED-4DB2-BD59-A6C34878D82A}">
                    <a16:rowId xmlns:a16="http://schemas.microsoft.com/office/drawing/2014/main" val="1930621166"/>
                  </a:ext>
                </a:extLst>
              </a:tr>
              <a:tr h="297408">
                <a:tc>
                  <a:txBody>
                    <a:bodyPr/>
                    <a:lstStyle/>
                    <a:p>
                      <a:pPr algn="ctr" fontAlgn="b"/>
                      <a:r>
                        <a:rPr lang="en-US" sz="1400" b="0" i="0" u="none" strike="noStrike" dirty="0">
                          <a:solidFill>
                            <a:schemeClr val="tx1"/>
                          </a:solidFill>
                          <a:effectLst/>
                          <a:latin typeface="+mn-lt"/>
                        </a:rPr>
                        <a:t>HH Income &lt;$30,000</a:t>
                      </a:r>
                    </a:p>
                  </a:txBody>
                  <a:tcPr marL="9525" marR="9525" marT="9525" marB="0" anchor="ctr"/>
                </a:tc>
                <a:tc>
                  <a:txBody>
                    <a:bodyPr/>
                    <a:lstStyle/>
                    <a:p>
                      <a:pPr algn="ctr" fontAlgn="b"/>
                      <a:r>
                        <a:rPr lang="en-US" sz="1400" b="0" i="0" u="none" strike="noStrike" dirty="0">
                          <a:solidFill>
                            <a:schemeClr val="tx1"/>
                          </a:solidFill>
                          <a:effectLst/>
                          <a:latin typeface="+mj-lt"/>
                        </a:rPr>
                        <a:t>51%</a:t>
                      </a:r>
                    </a:p>
                  </a:txBody>
                  <a:tcPr marL="9525" marR="9525" marT="9525" marB="0" anchor="ctr"/>
                </a:tc>
                <a:extLst>
                  <a:ext uri="{0D108BD9-81ED-4DB2-BD59-A6C34878D82A}">
                    <a16:rowId xmlns:a16="http://schemas.microsoft.com/office/drawing/2014/main" val="1044633599"/>
                  </a:ext>
                </a:extLst>
              </a:tr>
              <a:tr h="297408">
                <a:tc>
                  <a:txBody>
                    <a:bodyPr/>
                    <a:lstStyle/>
                    <a:p>
                      <a:pPr algn="ctr" fontAlgn="b"/>
                      <a:r>
                        <a:rPr lang="en-US" sz="1400" b="0" i="0" u="none" strike="noStrike" dirty="0">
                          <a:solidFill>
                            <a:schemeClr val="tx1"/>
                          </a:solidFill>
                          <a:effectLst/>
                          <a:latin typeface="+mn-lt"/>
                        </a:rPr>
                        <a:t>American Indian/Alaska Native </a:t>
                      </a:r>
                    </a:p>
                  </a:txBody>
                  <a:tcPr marL="9525" marR="9525" marT="9525" marB="0" anchor="ctr"/>
                </a:tc>
                <a:tc>
                  <a:txBody>
                    <a:bodyPr/>
                    <a:lstStyle/>
                    <a:p>
                      <a:pPr algn="ctr" fontAlgn="b"/>
                      <a:r>
                        <a:rPr lang="en-US" sz="1400" b="0" i="0" u="none" strike="noStrike" dirty="0">
                          <a:solidFill>
                            <a:schemeClr val="tx1"/>
                          </a:solidFill>
                          <a:effectLst/>
                          <a:latin typeface="+mj-lt"/>
                        </a:rPr>
                        <a:t>51%</a:t>
                      </a:r>
                    </a:p>
                  </a:txBody>
                  <a:tcPr marL="9525" marR="9525" marT="9525" marB="0" anchor="ctr"/>
                </a:tc>
                <a:extLst>
                  <a:ext uri="{0D108BD9-81ED-4DB2-BD59-A6C34878D82A}">
                    <a16:rowId xmlns:a16="http://schemas.microsoft.com/office/drawing/2014/main" val="489830051"/>
                  </a:ext>
                </a:extLst>
              </a:tr>
              <a:tr h="297408">
                <a:tc>
                  <a:txBody>
                    <a:bodyPr/>
                    <a:lstStyle/>
                    <a:p>
                      <a:pPr algn="ctr" fontAlgn="b"/>
                      <a:r>
                        <a:rPr lang="en-US" sz="1400" b="0" i="0" u="none" strike="noStrike" dirty="0">
                          <a:solidFill>
                            <a:schemeClr val="tx1"/>
                          </a:solidFill>
                          <a:effectLst/>
                          <a:latin typeface="+mn-lt"/>
                        </a:rPr>
                        <a:t>Other Living Situations</a:t>
                      </a:r>
                    </a:p>
                  </a:txBody>
                  <a:tcPr marL="9525" marR="9525" marT="9525" marB="0" anchor="ctr"/>
                </a:tc>
                <a:tc>
                  <a:txBody>
                    <a:bodyPr/>
                    <a:lstStyle/>
                    <a:p>
                      <a:pPr algn="ctr" fontAlgn="b"/>
                      <a:r>
                        <a:rPr lang="en-US" sz="1400" b="0" i="0" u="none" strike="noStrike" dirty="0">
                          <a:solidFill>
                            <a:schemeClr val="tx1"/>
                          </a:solidFill>
                          <a:effectLst/>
                          <a:latin typeface="+mj-lt"/>
                        </a:rPr>
                        <a:t>50%</a:t>
                      </a:r>
                    </a:p>
                  </a:txBody>
                  <a:tcPr marL="9525" marR="9525" marT="9525" marB="0" anchor="ctr"/>
                </a:tc>
                <a:extLst>
                  <a:ext uri="{0D108BD9-81ED-4DB2-BD59-A6C34878D82A}">
                    <a16:rowId xmlns:a16="http://schemas.microsoft.com/office/drawing/2014/main" val="494786388"/>
                  </a:ext>
                </a:extLst>
              </a:tr>
              <a:tr h="297408">
                <a:tc>
                  <a:txBody>
                    <a:bodyPr/>
                    <a:lstStyle/>
                    <a:p>
                      <a:pPr algn="ctr" fontAlgn="b"/>
                      <a:r>
                        <a:rPr lang="en-US" sz="1400" b="0" i="0" u="none" strike="noStrike" dirty="0">
                          <a:solidFill>
                            <a:schemeClr val="tx1"/>
                          </a:solidFill>
                          <a:effectLst/>
                          <a:latin typeface="+mn-lt"/>
                        </a:rPr>
                        <a:t>Rent from Friends/Family</a:t>
                      </a:r>
                    </a:p>
                  </a:txBody>
                  <a:tcPr marL="9525" marR="9525" marT="9525" marB="0" anchor="ctr"/>
                </a:tc>
                <a:tc>
                  <a:txBody>
                    <a:bodyPr/>
                    <a:lstStyle/>
                    <a:p>
                      <a:pPr algn="ctr" fontAlgn="b"/>
                      <a:r>
                        <a:rPr lang="en-US" sz="1400" b="0" i="0" u="none" strike="noStrike" dirty="0">
                          <a:solidFill>
                            <a:schemeClr val="tx1"/>
                          </a:solidFill>
                          <a:effectLst/>
                          <a:latin typeface="+mj-lt"/>
                        </a:rPr>
                        <a:t>50%</a:t>
                      </a:r>
                    </a:p>
                  </a:txBody>
                  <a:tcPr marL="9525" marR="9525" marT="9525" marB="0" anchor="ctr"/>
                </a:tc>
                <a:extLst>
                  <a:ext uri="{0D108BD9-81ED-4DB2-BD59-A6C34878D82A}">
                    <a16:rowId xmlns:a16="http://schemas.microsoft.com/office/drawing/2014/main" val="3050338997"/>
                  </a:ext>
                </a:extLst>
              </a:tr>
              <a:tr h="297408">
                <a:tc>
                  <a:txBody>
                    <a:bodyPr/>
                    <a:lstStyle/>
                    <a:p>
                      <a:pPr algn="ctr" fontAlgn="b"/>
                      <a:r>
                        <a:rPr lang="en-US" sz="1400" b="0" i="0" u="none" strike="noStrike" dirty="0">
                          <a:solidFill>
                            <a:schemeClr val="tx1"/>
                          </a:solidFill>
                          <a:effectLst/>
                          <a:latin typeface="+mn-lt"/>
                        </a:rPr>
                        <a:t>Rent from an Individual</a:t>
                      </a:r>
                    </a:p>
                  </a:txBody>
                  <a:tcPr marL="9525" marR="9525" marT="9525" marB="0" anchor="ctr"/>
                </a:tc>
                <a:tc>
                  <a:txBody>
                    <a:bodyPr/>
                    <a:lstStyle/>
                    <a:p>
                      <a:pPr algn="ctr" fontAlgn="b"/>
                      <a:r>
                        <a:rPr lang="en-US" sz="1400" b="0" i="0" u="none" strike="noStrike" dirty="0">
                          <a:solidFill>
                            <a:schemeClr val="tx1"/>
                          </a:solidFill>
                          <a:effectLst/>
                          <a:latin typeface="+mj-lt"/>
                        </a:rPr>
                        <a:t>49%</a:t>
                      </a:r>
                    </a:p>
                  </a:txBody>
                  <a:tcPr marL="9525" marR="9525" marT="9525" marB="0" anchor="ctr"/>
                </a:tc>
                <a:extLst>
                  <a:ext uri="{0D108BD9-81ED-4DB2-BD59-A6C34878D82A}">
                    <a16:rowId xmlns:a16="http://schemas.microsoft.com/office/drawing/2014/main" val="2823775359"/>
                  </a:ext>
                </a:extLst>
              </a:tr>
              <a:tr h="297408">
                <a:tc>
                  <a:txBody>
                    <a:bodyPr/>
                    <a:lstStyle/>
                    <a:p>
                      <a:pPr algn="ctr" fontAlgn="b"/>
                      <a:r>
                        <a:rPr lang="en-US" sz="1400" b="0" i="0" u="none" strike="noStrike" dirty="0">
                          <a:solidFill>
                            <a:schemeClr val="tx1"/>
                          </a:solidFill>
                          <a:effectLst/>
                          <a:latin typeface="+mn-lt"/>
                        </a:rPr>
                        <a:t>Renters</a:t>
                      </a:r>
                    </a:p>
                  </a:txBody>
                  <a:tcPr marL="9525" marR="9525" marT="9525" marB="0" anchor="ctr"/>
                </a:tc>
                <a:tc>
                  <a:txBody>
                    <a:bodyPr/>
                    <a:lstStyle/>
                    <a:p>
                      <a:pPr algn="ctr" fontAlgn="b"/>
                      <a:r>
                        <a:rPr lang="en-US" sz="1400" b="0" i="0" u="none" strike="noStrike" dirty="0">
                          <a:solidFill>
                            <a:schemeClr val="tx1"/>
                          </a:solidFill>
                          <a:effectLst/>
                          <a:latin typeface="+mj-lt"/>
                        </a:rPr>
                        <a:t>48%</a:t>
                      </a:r>
                    </a:p>
                  </a:txBody>
                  <a:tcPr marL="9525" marR="9525" marT="9525" marB="0" anchor="ctr"/>
                </a:tc>
                <a:extLst>
                  <a:ext uri="{0D108BD9-81ED-4DB2-BD59-A6C34878D82A}">
                    <a16:rowId xmlns:a16="http://schemas.microsoft.com/office/drawing/2014/main" val="189189524"/>
                  </a:ext>
                </a:extLst>
              </a:tr>
              <a:tr h="297408">
                <a:tc>
                  <a:txBody>
                    <a:bodyPr/>
                    <a:lstStyle/>
                    <a:p>
                      <a:pPr algn="ctr" fontAlgn="b"/>
                      <a:r>
                        <a:rPr lang="en-US" sz="1400" b="0" i="0" u="none" strike="noStrike" dirty="0">
                          <a:solidFill>
                            <a:schemeClr val="tx1"/>
                          </a:solidFill>
                          <a:effectLst/>
                          <a:latin typeface="+mn-lt"/>
                        </a:rPr>
                        <a:t>Rent from Company</a:t>
                      </a:r>
                    </a:p>
                  </a:txBody>
                  <a:tcPr marL="9525" marR="9525" marT="9525" marB="0" anchor="ctr"/>
                </a:tc>
                <a:tc>
                  <a:txBody>
                    <a:bodyPr/>
                    <a:lstStyle/>
                    <a:p>
                      <a:pPr algn="ctr" fontAlgn="b"/>
                      <a:r>
                        <a:rPr lang="en-US" sz="1400" b="0" i="0" u="none" strike="noStrike" dirty="0">
                          <a:solidFill>
                            <a:schemeClr val="tx1"/>
                          </a:solidFill>
                          <a:effectLst/>
                          <a:latin typeface="+mj-lt"/>
                        </a:rPr>
                        <a:t>48%</a:t>
                      </a:r>
                    </a:p>
                  </a:txBody>
                  <a:tcPr marL="9525" marR="9525" marT="9525" marB="0" anchor="ctr"/>
                </a:tc>
                <a:extLst>
                  <a:ext uri="{0D108BD9-81ED-4DB2-BD59-A6C34878D82A}">
                    <a16:rowId xmlns:a16="http://schemas.microsoft.com/office/drawing/2014/main" val="2287106878"/>
                  </a:ext>
                </a:extLst>
              </a:tr>
              <a:tr h="297408">
                <a:tc>
                  <a:txBody>
                    <a:bodyPr/>
                    <a:lstStyle/>
                    <a:p>
                      <a:pPr algn="ctr" fontAlgn="b"/>
                      <a:r>
                        <a:rPr lang="en-US" sz="1400" b="0" i="0" u="none" strike="noStrike" dirty="0">
                          <a:solidFill>
                            <a:schemeClr val="tx1"/>
                          </a:solidFill>
                          <a:effectLst/>
                          <a:latin typeface="+mn-lt"/>
                        </a:rPr>
                        <a:t>Caregivers</a:t>
                      </a:r>
                    </a:p>
                  </a:txBody>
                  <a:tcPr marL="9525" marR="9525" marT="9525" marB="0" anchor="ctr"/>
                </a:tc>
                <a:tc>
                  <a:txBody>
                    <a:bodyPr/>
                    <a:lstStyle/>
                    <a:p>
                      <a:pPr algn="ctr" fontAlgn="b"/>
                      <a:r>
                        <a:rPr lang="en-US" sz="1400" b="0" i="0" u="none" strike="noStrike" dirty="0">
                          <a:solidFill>
                            <a:schemeClr val="tx1"/>
                          </a:solidFill>
                          <a:effectLst/>
                          <a:latin typeface="+mj-lt"/>
                        </a:rPr>
                        <a:t>45%</a:t>
                      </a:r>
                    </a:p>
                  </a:txBody>
                  <a:tcPr marL="9525" marR="9525" marT="9525" marB="0" anchor="ctr"/>
                </a:tc>
                <a:extLst>
                  <a:ext uri="{0D108BD9-81ED-4DB2-BD59-A6C34878D82A}">
                    <a16:rowId xmlns:a16="http://schemas.microsoft.com/office/drawing/2014/main" val="3198211413"/>
                  </a:ext>
                </a:extLst>
              </a:tr>
              <a:tr h="297408">
                <a:tc>
                  <a:txBody>
                    <a:bodyPr/>
                    <a:lstStyle/>
                    <a:p>
                      <a:pPr algn="ctr" fontAlgn="b"/>
                      <a:r>
                        <a:rPr lang="en-US" sz="1400" b="0" i="0" u="none" strike="noStrike" dirty="0">
                          <a:solidFill>
                            <a:schemeClr val="tx1"/>
                          </a:solidFill>
                          <a:effectLst/>
                          <a:latin typeface="+mn-lt"/>
                        </a:rPr>
                        <a:t>Pueblo County</a:t>
                      </a:r>
                    </a:p>
                  </a:txBody>
                  <a:tcPr marL="9525" marR="9525" marT="9525" marB="0" anchor="ctr"/>
                </a:tc>
                <a:tc>
                  <a:txBody>
                    <a:bodyPr/>
                    <a:lstStyle/>
                    <a:p>
                      <a:pPr algn="ctr" fontAlgn="b"/>
                      <a:r>
                        <a:rPr lang="en-US" sz="1400" b="0" i="0" u="none" strike="noStrike" dirty="0">
                          <a:solidFill>
                            <a:schemeClr val="tx1"/>
                          </a:solidFill>
                          <a:effectLst/>
                          <a:latin typeface="+mj-lt"/>
                        </a:rPr>
                        <a:t>45%</a:t>
                      </a:r>
                    </a:p>
                  </a:txBody>
                  <a:tcPr marL="9525" marR="9525" marT="9525" marB="0" anchor="ctr"/>
                </a:tc>
                <a:extLst>
                  <a:ext uri="{0D108BD9-81ED-4DB2-BD59-A6C34878D82A}">
                    <a16:rowId xmlns:a16="http://schemas.microsoft.com/office/drawing/2014/main" val="1551619912"/>
                  </a:ext>
                </a:extLst>
              </a:tr>
            </a:tbl>
          </a:graphicData>
        </a:graphic>
      </p:graphicFrame>
    </p:spTree>
    <p:extLst>
      <p:ext uri="{BB962C8B-B14F-4D97-AF65-F5344CB8AC3E}">
        <p14:creationId xmlns:p14="http://schemas.microsoft.com/office/powerpoint/2010/main" val="2182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EE241-72FF-B296-9077-F7DBEA349F7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52554-B413-24EA-DB7F-E9F969658D5B}"/>
              </a:ext>
            </a:extLst>
          </p:cNvPr>
          <p:cNvSpPr>
            <a:spLocks noGrp="1"/>
          </p:cNvSpPr>
          <p:nvPr>
            <p:ph type="sldNum" sz="quarter" idx="10"/>
          </p:nvPr>
        </p:nvSpPr>
        <p:spPr/>
        <p:txBody>
          <a:bodyPr/>
          <a:lstStyle/>
          <a:p>
            <a:fld id="{68963FF3-3082-0146-9045-A71664B0B906}" type="slidenum">
              <a:rPr lang="en-US" smtClean="0"/>
              <a:t>18</a:t>
            </a:fld>
            <a:endParaRPr lang="en-US" dirty="0"/>
          </a:p>
        </p:txBody>
      </p:sp>
      <p:sp>
        <p:nvSpPr>
          <p:cNvPr id="3" name="Text Placeholder 2">
            <a:extLst>
              <a:ext uri="{FF2B5EF4-FFF2-40B4-BE49-F238E27FC236}">
                <a16:creationId xmlns:a16="http://schemas.microsoft.com/office/drawing/2014/main" id="{74CF63A6-DAFF-F3AE-06C4-DC8A6F53C87B}"/>
              </a:ext>
            </a:extLst>
          </p:cNvPr>
          <p:cNvSpPr>
            <a:spLocks noGrp="1"/>
          </p:cNvSpPr>
          <p:nvPr>
            <p:ph type="body" sz="quarter" idx="11"/>
          </p:nvPr>
        </p:nvSpPr>
        <p:spPr/>
        <p:txBody>
          <a:bodyPr/>
          <a:lstStyle/>
          <a:p>
            <a:r>
              <a:rPr lang="en-US" dirty="0"/>
              <a:t>The same is true for postponing dental care.</a:t>
            </a:r>
          </a:p>
        </p:txBody>
      </p:sp>
      <p:sp>
        <p:nvSpPr>
          <p:cNvPr id="4" name="Text Placeholder 3">
            <a:extLst>
              <a:ext uri="{FF2B5EF4-FFF2-40B4-BE49-F238E27FC236}">
                <a16:creationId xmlns:a16="http://schemas.microsoft.com/office/drawing/2014/main" id="{F0E3491E-AB97-A0C7-2606-763E2B58525D}"/>
              </a:ext>
            </a:extLst>
          </p:cNvPr>
          <p:cNvSpPr>
            <a:spLocks noGrp="1"/>
          </p:cNvSpPr>
          <p:nvPr>
            <p:ph type="body" sz="quarter" idx="12"/>
          </p:nvPr>
        </p:nvSpPr>
        <p:spPr/>
        <p:txBody>
          <a:bodyPr/>
          <a:lstStyle/>
          <a:p>
            <a:r>
              <a:rPr lang="en-US" dirty="0"/>
              <a:t>Q23c. In the last 12 months, have you experienced any of the following? Postponed dental care</a:t>
            </a:r>
          </a:p>
          <a:p>
            <a:r>
              <a:rPr lang="en-US" dirty="0"/>
              <a:t>(% Yes)</a:t>
            </a:r>
          </a:p>
        </p:txBody>
      </p:sp>
      <p:sp>
        <p:nvSpPr>
          <p:cNvPr id="5" name="Text Placeholder 4">
            <a:extLst>
              <a:ext uri="{FF2B5EF4-FFF2-40B4-BE49-F238E27FC236}">
                <a16:creationId xmlns:a16="http://schemas.microsoft.com/office/drawing/2014/main" id="{D60D072C-6864-97EE-801E-6F77B03EBB90}"/>
              </a:ext>
            </a:extLst>
          </p:cNvPr>
          <p:cNvSpPr>
            <a:spLocks noGrp="1"/>
          </p:cNvSpPr>
          <p:nvPr>
            <p:ph type="body" sz="quarter" idx="13"/>
          </p:nvPr>
        </p:nvSpPr>
        <p:spPr/>
        <p:txBody>
          <a:bodyPr/>
          <a:lstStyle/>
          <a:p>
            <a:r>
              <a:rPr lang="en-US" sz="900" i="1" dirty="0"/>
              <a:t>*Combined with Medical Care Before 2025 </a:t>
            </a:r>
          </a:p>
        </p:txBody>
      </p:sp>
      <p:graphicFrame>
        <p:nvGraphicFramePr>
          <p:cNvPr id="6" name="Table 5">
            <a:extLst>
              <a:ext uri="{FF2B5EF4-FFF2-40B4-BE49-F238E27FC236}">
                <a16:creationId xmlns:a16="http://schemas.microsoft.com/office/drawing/2014/main" id="{8F0CAA5B-CB7E-B38E-F1B2-6A1746C99DF3}"/>
              </a:ext>
            </a:extLst>
          </p:cNvPr>
          <p:cNvGraphicFramePr>
            <a:graphicFrameLocks noGrp="1"/>
          </p:cNvGraphicFramePr>
          <p:nvPr/>
        </p:nvGraphicFramePr>
        <p:xfrm>
          <a:off x="6050422" y="2123090"/>
          <a:ext cx="5856329" cy="4029883"/>
        </p:xfrm>
        <a:graphic>
          <a:graphicData uri="http://schemas.openxmlformats.org/drawingml/2006/table">
            <a:tbl>
              <a:tblPr firstRow="1" bandRow="1">
                <a:tableStyleId>{073A0DAA-6AF3-43AB-8588-CEC1D06C72B9}</a:tableStyleId>
              </a:tblPr>
              <a:tblGrid>
                <a:gridCol w="4616087">
                  <a:extLst>
                    <a:ext uri="{9D8B030D-6E8A-4147-A177-3AD203B41FA5}">
                      <a16:colId xmlns:a16="http://schemas.microsoft.com/office/drawing/2014/main" val="3800592379"/>
                    </a:ext>
                  </a:extLst>
                </a:gridCol>
                <a:gridCol w="1240242">
                  <a:extLst>
                    <a:ext uri="{9D8B030D-6E8A-4147-A177-3AD203B41FA5}">
                      <a16:colId xmlns:a16="http://schemas.microsoft.com/office/drawing/2014/main" val="3728563584"/>
                    </a:ext>
                  </a:extLst>
                </a:gridCol>
              </a:tblGrid>
              <a:tr h="611338">
                <a:tc>
                  <a:txBody>
                    <a:bodyPr/>
                    <a:lstStyle/>
                    <a:p>
                      <a:pPr algn="ctr">
                        <a:lnSpc>
                          <a:spcPct val="100000"/>
                        </a:lnSpc>
                      </a:pPr>
                      <a:r>
                        <a:rPr lang="en-US" sz="1400" dirty="0">
                          <a:latin typeface="+mj-lt"/>
                        </a:rPr>
                        <a:t>Demographic Groups Most Likely to </a:t>
                      </a:r>
                      <a:br>
                        <a:rPr lang="en-US" sz="1400" dirty="0">
                          <a:latin typeface="+mj-lt"/>
                        </a:rPr>
                      </a:br>
                      <a:r>
                        <a:rPr lang="en-US" sz="1400" dirty="0">
                          <a:latin typeface="+mj-lt"/>
                        </a:rPr>
                        <a:t>Have Postponed Dental Care</a:t>
                      </a:r>
                      <a:endParaRPr lang="en-US" sz="1400" b="1" dirty="0">
                        <a:solidFill>
                          <a:schemeClr val="accent3"/>
                        </a:solidFill>
                        <a:latin typeface="+mj-lt"/>
                      </a:endParaRPr>
                    </a:p>
                  </a:txBody>
                  <a:tcPr anchor="ctr">
                    <a:solidFill>
                      <a:schemeClr val="accent4"/>
                    </a:solidFill>
                  </a:tcPr>
                </a:tc>
                <a:tc>
                  <a:txBody>
                    <a:bodyPr/>
                    <a:lstStyle/>
                    <a:p>
                      <a:pPr algn="ctr" fontAlgn="b"/>
                      <a:r>
                        <a:rPr lang="en-US" sz="1400" b="1" i="0" u="none" strike="noStrike" dirty="0">
                          <a:solidFill>
                            <a:schemeClr val="accent3"/>
                          </a:solidFill>
                          <a:effectLst/>
                          <a:latin typeface="+mj-lt"/>
                        </a:rPr>
                        <a:t>%</a:t>
                      </a:r>
                    </a:p>
                  </a:txBody>
                  <a:tcPr anchor="ctr">
                    <a:solidFill>
                      <a:schemeClr val="accent4"/>
                    </a:solidFill>
                  </a:tcPr>
                </a:tc>
                <a:extLst>
                  <a:ext uri="{0D108BD9-81ED-4DB2-BD59-A6C34878D82A}">
                    <a16:rowId xmlns:a16="http://schemas.microsoft.com/office/drawing/2014/main" val="3309465836"/>
                  </a:ext>
                </a:extLst>
              </a:tr>
              <a:tr h="262965">
                <a:tc>
                  <a:txBody>
                    <a:bodyPr/>
                    <a:lstStyle/>
                    <a:p>
                      <a:pPr algn="ctr" fontAlgn="b"/>
                      <a:r>
                        <a:rPr lang="en-US" sz="1400" b="0" i="0" u="none" strike="noStrike" dirty="0">
                          <a:solidFill>
                            <a:schemeClr val="tx1"/>
                          </a:solidFill>
                          <a:effectLst/>
                          <a:latin typeface="+mn-lt"/>
                        </a:rPr>
                        <a:t>HH Income &lt;$30,000</a:t>
                      </a:r>
                    </a:p>
                  </a:txBody>
                  <a:tcPr marL="9525" marR="9525" marT="9525" marB="0" anchor="ctr"/>
                </a:tc>
                <a:tc>
                  <a:txBody>
                    <a:bodyPr/>
                    <a:lstStyle/>
                    <a:p>
                      <a:pPr algn="ctr" fontAlgn="b"/>
                      <a:r>
                        <a:rPr lang="en-US" sz="1400" b="0" i="0" u="none" strike="noStrike" dirty="0">
                          <a:solidFill>
                            <a:schemeClr val="tx1"/>
                          </a:solidFill>
                          <a:effectLst/>
                          <a:latin typeface="+mj-lt"/>
                        </a:rPr>
                        <a:t>61%</a:t>
                      </a:r>
                    </a:p>
                  </a:txBody>
                  <a:tcPr marL="9525" marR="9525" marT="9525" marB="0" anchor="ctr"/>
                </a:tc>
                <a:extLst>
                  <a:ext uri="{0D108BD9-81ED-4DB2-BD59-A6C34878D82A}">
                    <a16:rowId xmlns:a16="http://schemas.microsoft.com/office/drawing/2014/main" val="2118172237"/>
                  </a:ext>
                </a:extLst>
              </a:tr>
              <a:tr h="262965">
                <a:tc>
                  <a:txBody>
                    <a:bodyPr/>
                    <a:lstStyle/>
                    <a:p>
                      <a:pPr algn="ctr" fontAlgn="b"/>
                      <a:r>
                        <a:rPr lang="en-US" sz="1400" b="0" i="0" u="none" strike="noStrike" dirty="0">
                          <a:solidFill>
                            <a:schemeClr val="tx1"/>
                          </a:solidFill>
                          <a:effectLst/>
                          <a:latin typeface="+mn-lt"/>
                        </a:rPr>
                        <a:t>Unemployed</a:t>
                      </a:r>
                    </a:p>
                  </a:txBody>
                  <a:tcPr marL="9525" marR="9525" marT="9525" marB="0" anchor="ctr"/>
                </a:tc>
                <a:tc>
                  <a:txBody>
                    <a:bodyPr/>
                    <a:lstStyle/>
                    <a:p>
                      <a:pPr algn="ctr" fontAlgn="b"/>
                      <a:r>
                        <a:rPr lang="en-US" sz="1400" b="0" i="0" u="none" strike="noStrike" dirty="0">
                          <a:solidFill>
                            <a:schemeClr val="tx1"/>
                          </a:solidFill>
                          <a:effectLst/>
                          <a:latin typeface="+mj-lt"/>
                        </a:rPr>
                        <a:t>59%</a:t>
                      </a:r>
                    </a:p>
                  </a:txBody>
                  <a:tcPr marL="9525" marR="9525" marT="9525" marB="0" anchor="ctr"/>
                </a:tc>
                <a:extLst>
                  <a:ext uri="{0D108BD9-81ED-4DB2-BD59-A6C34878D82A}">
                    <a16:rowId xmlns:a16="http://schemas.microsoft.com/office/drawing/2014/main" val="3692956566"/>
                  </a:ext>
                </a:extLst>
              </a:tr>
              <a:tr h="262965">
                <a:tc>
                  <a:txBody>
                    <a:bodyPr/>
                    <a:lstStyle/>
                    <a:p>
                      <a:pPr algn="ctr" fontAlgn="b"/>
                      <a:r>
                        <a:rPr lang="en-US" sz="1400" b="0" i="0" u="none" strike="noStrike" dirty="0">
                          <a:solidFill>
                            <a:schemeClr val="tx1"/>
                          </a:solidFill>
                          <a:effectLst/>
                          <a:latin typeface="+mn-lt"/>
                        </a:rPr>
                        <a:t>Rent from an Individual</a:t>
                      </a:r>
                    </a:p>
                  </a:txBody>
                  <a:tcPr marL="9525" marR="9525" marT="9525" marB="0" anchor="ctr"/>
                </a:tc>
                <a:tc>
                  <a:txBody>
                    <a:bodyPr/>
                    <a:lstStyle/>
                    <a:p>
                      <a:pPr algn="ctr" fontAlgn="b"/>
                      <a:r>
                        <a:rPr lang="en-US" sz="1400" b="0" i="0" u="none" strike="noStrike" dirty="0">
                          <a:solidFill>
                            <a:schemeClr val="tx1"/>
                          </a:solidFill>
                          <a:effectLst/>
                          <a:latin typeface="+mj-lt"/>
                        </a:rPr>
                        <a:t>53%</a:t>
                      </a:r>
                    </a:p>
                  </a:txBody>
                  <a:tcPr marL="9525" marR="9525" marT="9525" marB="0" anchor="ctr"/>
                </a:tc>
                <a:extLst>
                  <a:ext uri="{0D108BD9-81ED-4DB2-BD59-A6C34878D82A}">
                    <a16:rowId xmlns:a16="http://schemas.microsoft.com/office/drawing/2014/main" val="1930621166"/>
                  </a:ext>
                </a:extLst>
              </a:tr>
              <a:tr h="262965">
                <a:tc>
                  <a:txBody>
                    <a:bodyPr/>
                    <a:lstStyle/>
                    <a:p>
                      <a:pPr algn="ctr" fontAlgn="b"/>
                      <a:r>
                        <a:rPr lang="en-US" sz="1400" b="0" i="0" u="none" strike="noStrike" dirty="0">
                          <a:solidFill>
                            <a:schemeClr val="tx1"/>
                          </a:solidFill>
                          <a:effectLst/>
                          <a:latin typeface="+mn-lt"/>
                        </a:rPr>
                        <a:t>Have Other/No Insurance</a:t>
                      </a:r>
                    </a:p>
                  </a:txBody>
                  <a:tcPr marL="9525" marR="9525" marT="9525" marB="0" anchor="ctr"/>
                </a:tc>
                <a:tc>
                  <a:txBody>
                    <a:bodyPr/>
                    <a:lstStyle/>
                    <a:p>
                      <a:pPr algn="ctr" fontAlgn="b"/>
                      <a:r>
                        <a:rPr lang="en-US" sz="1400" b="0" i="0" u="none" strike="noStrike" dirty="0">
                          <a:solidFill>
                            <a:schemeClr val="tx1"/>
                          </a:solidFill>
                          <a:effectLst/>
                          <a:latin typeface="+mj-lt"/>
                        </a:rPr>
                        <a:t>52%</a:t>
                      </a:r>
                    </a:p>
                  </a:txBody>
                  <a:tcPr marL="9525" marR="9525" marT="9525" marB="0" anchor="ctr"/>
                </a:tc>
                <a:extLst>
                  <a:ext uri="{0D108BD9-81ED-4DB2-BD59-A6C34878D82A}">
                    <a16:rowId xmlns:a16="http://schemas.microsoft.com/office/drawing/2014/main" val="1044633599"/>
                  </a:ext>
                </a:extLst>
              </a:tr>
              <a:tr h="262965">
                <a:tc>
                  <a:txBody>
                    <a:bodyPr/>
                    <a:lstStyle/>
                    <a:p>
                      <a:pPr algn="ctr" fontAlgn="b"/>
                      <a:r>
                        <a:rPr lang="en-US" sz="1400" b="0" i="0" u="none" strike="noStrike" dirty="0">
                          <a:solidFill>
                            <a:schemeClr val="tx1"/>
                          </a:solidFill>
                          <a:effectLst/>
                          <a:latin typeface="+mn-lt"/>
                        </a:rPr>
                        <a:t>Rent from Company</a:t>
                      </a:r>
                    </a:p>
                  </a:txBody>
                  <a:tcPr marL="9525" marR="9525" marT="9525" marB="0" anchor="ctr"/>
                </a:tc>
                <a:tc>
                  <a:txBody>
                    <a:bodyPr/>
                    <a:lstStyle/>
                    <a:p>
                      <a:pPr algn="ctr" fontAlgn="b"/>
                      <a:r>
                        <a:rPr lang="en-US" sz="1400" b="0" i="0" u="none" strike="noStrike" dirty="0">
                          <a:solidFill>
                            <a:schemeClr val="tx1"/>
                          </a:solidFill>
                          <a:effectLst/>
                          <a:latin typeface="+mj-lt"/>
                        </a:rPr>
                        <a:t>51%</a:t>
                      </a:r>
                    </a:p>
                  </a:txBody>
                  <a:tcPr marL="9525" marR="9525" marT="9525" marB="0" anchor="ctr"/>
                </a:tc>
                <a:extLst>
                  <a:ext uri="{0D108BD9-81ED-4DB2-BD59-A6C34878D82A}">
                    <a16:rowId xmlns:a16="http://schemas.microsoft.com/office/drawing/2014/main" val="489830051"/>
                  </a:ext>
                </a:extLst>
              </a:tr>
              <a:tr h="262965">
                <a:tc>
                  <a:txBody>
                    <a:bodyPr/>
                    <a:lstStyle/>
                    <a:p>
                      <a:pPr algn="ctr" fontAlgn="b"/>
                      <a:r>
                        <a:rPr lang="en-US" sz="1400" b="0" i="0" u="none" strike="noStrike" dirty="0">
                          <a:solidFill>
                            <a:schemeClr val="tx1"/>
                          </a:solidFill>
                          <a:effectLst/>
                          <a:latin typeface="+mn-lt"/>
                        </a:rPr>
                        <a:t>Renters</a:t>
                      </a:r>
                    </a:p>
                  </a:txBody>
                  <a:tcPr marL="9525" marR="9525" marT="9525" marB="0" anchor="ctr"/>
                </a:tc>
                <a:tc>
                  <a:txBody>
                    <a:bodyPr/>
                    <a:lstStyle/>
                    <a:p>
                      <a:pPr algn="ctr" fontAlgn="b"/>
                      <a:r>
                        <a:rPr lang="en-US" sz="1400" b="0" i="0" u="none" strike="noStrike" dirty="0">
                          <a:solidFill>
                            <a:schemeClr val="tx1"/>
                          </a:solidFill>
                          <a:effectLst/>
                          <a:latin typeface="+mj-lt"/>
                        </a:rPr>
                        <a:t>50%</a:t>
                      </a:r>
                    </a:p>
                  </a:txBody>
                  <a:tcPr marL="9525" marR="9525" marT="9525" marB="0" anchor="ctr"/>
                </a:tc>
                <a:extLst>
                  <a:ext uri="{0D108BD9-81ED-4DB2-BD59-A6C34878D82A}">
                    <a16:rowId xmlns:a16="http://schemas.microsoft.com/office/drawing/2014/main" val="494786388"/>
                  </a:ext>
                </a:extLst>
              </a:tr>
              <a:tr h="262965">
                <a:tc>
                  <a:txBody>
                    <a:bodyPr/>
                    <a:lstStyle/>
                    <a:p>
                      <a:pPr algn="ctr" fontAlgn="b"/>
                      <a:r>
                        <a:rPr lang="en-US" sz="1400" b="0" i="0" u="none" strike="noStrike" dirty="0">
                          <a:solidFill>
                            <a:schemeClr val="tx1"/>
                          </a:solidFill>
                          <a:effectLst/>
                          <a:latin typeface="+mn-lt"/>
                        </a:rPr>
                        <a:t>Other Living Situations</a:t>
                      </a:r>
                    </a:p>
                  </a:txBody>
                  <a:tcPr marL="9525" marR="9525" marT="9525" marB="0" anchor="ctr"/>
                </a:tc>
                <a:tc>
                  <a:txBody>
                    <a:bodyPr/>
                    <a:lstStyle/>
                    <a:p>
                      <a:pPr algn="ctr" fontAlgn="b"/>
                      <a:r>
                        <a:rPr lang="en-US" sz="1400" b="0" i="0" u="none" strike="noStrike" dirty="0">
                          <a:solidFill>
                            <a:schemeClr val="tx1"/>
                          </a:solidFill>
                          <a:effectLst/>
                          <a:latin typeface="+mj-lt"/>
                        </a:rPr>
                        <a:t>49%</a:t>
                      </a:r>
                    </a:p>
                  </a:txBody>
                  <a:tcPr marL="9525" marR="9525" marT="9525" marB="0" anchor="ctr"/>
                </a:tc>
                <a:extLst>
                  <a:ext uri="{0D108BD9-81ED-4DB2-BD59-A6C34878D82A}">
                    <a16:rowId xmlns:a16="http://schemas.microsoft.com/office/drawing/2014/main" val="3050338997"/>
                  </a:ext>
                </a:extLst>
              </a:tr>
              <a:tr h="262965">
                <a:tc>
                  <a:txBody>
                    <a:bodyPr/>
                    <a:lstStyle/>
                    <a:p>
                      <a:pPr algn="ctr" fontAlgn="b"/>
                      <a:r>
                        <a:rPr lang="en-US" sz="1400" b="0" i="0" u="none" strike="noStrike" dirty="0">
                          <a:solidFill>
                            <a:schemeClr val="tx1"/>
                          </a:solidFill>
                          <a:effectLst/>
                          <a:latin typeface="+mn-lt"/>
                        </a:rPr>
                        <a:t>LGBTQ+</a:t>
                      </a:r>
                    </a:p>
                  </a:txBody>
                  <a:tcPr marL="9525" marR="9525" marT="9525" marB="0" anchor="ctr"/>
                </a:tc>
                <a:tc>
                  <a:txBody>
                    <a:bodyPr/>
                    <a:lstStyle/>
                    <a:p>
                      <a:pPr algn="ctr" fontAlgn="b"/>
                      <a:r>
                        <a:rPr lang="en-US" sz="1400" b="0" i="0" u="none" strike="noStrike" dirty="0">
                          <a:solidFill>
                            <a:schemeClr val="tx1"/>
                          </a:solidFill>
                          <a:effectLst/>
                          <a:latin typeface="+mj-lt"/>
                        </a:rPr>
                        <a:t>47%</a:t>
                      </a:r>
                    </a:p>
                  </a:txBody>
                  <a:tcPr marL="9525" marR="9525" marT="9525" marB="0" anchor="ctr"/>
                </a:tc>
                <a:extLst>
                  <a:ext uri="{0D108BD9-81ED-4DB2-BD59-A6C34878D82A}">
                    <a16:rowId xmlns:a16="http://schemas.microsoft.com/office/drawing/2014/main" val="2823775359"/>
                  </a:ext>
                </a:extLst>
              </a:tr>
              <a:tr h="262965">
                <a:tc>
                  <a:txBody>
                    <a:bodyPr/>
                    <a:lstStyle/>
                    <a:p>
                      <a:pPr algn="ctr" fontAlgn="b"/>
                      <a:r>
                        <a:rPr lang="en-US" sz="1400" b="0" i="0" u="none" strike="noStrike" dirty="0">
                          <a:solidFill>
                            <a:schemeClr val="tx1"/>
                          </a:solidFill>
                          <a:effectLst/>
                          <a:latin typeface="+mn-lt"/>
                        </a:rPr>
                        <a:t>Caregivers</a:t>
                      </a:r>
                    </a:p>
                  </a:txBody>
                  <a:tcPr marL="9525" marR="9525" marT="9525" marB="0" anchor="ctr"/>
                </a:tc>
                <a:tc>
                  <a:txBody>
                    <a:bodyPr/>
                    <a:lstStyle/>
                    <a:p>
                      <a:pPr algn="ctr" fontAlgn="b"/>
                      <a:r>
                        <a:rPr lang="en-US" sz="1400" b="0" i="0" u="none" strike="noStrike" dirty="0">
                          <a:solidFill>
                            <a:schemeClr val="tx1"/>
                          </a:solidFill>
                          <a:effectLst/>
                          <a:latin typeface="+mj-lt"/>
                        </a:rPr>
                        <a:t>47%</a:t>
                      </a:r>
                    </a:p>
                  </a:txBody>
                  <a:tcPr marL="9525" marR="9525" marT="9525" marB="0" anchor="ctr"/>
                </a:tc>
                <a:extLst>
                  <a:ext uri="{0D108BD9-81ED-4DB2-BD59-A6C34878D82A}">
                    <a16:rowId xmlns:a16="http://schemas.microsoft.com/office/drawing/2014/main" val="189189524"/>
                  </a:ext>
                </a:extLst>
              </a:tr>
              <a:tr h="262965">
                <a:tc>
                  <a:txBody>
                    <a:bodyPr/>
                    <a:lstStyle/>
                    <a:p>
                      <a:pPr algn="ctr" fontAlgn="b"/>
                      <a:r>
                        <a:rPr lang="en-US" sz="1400" b="0" i="0" u="none" strike="noStrike" dirty="0">
                          <a:solidFill>
                            <a:schemeClr val="tx1"/>
                          </a:solidFill>
                          <a:effectLst/>
                          <a:latin typeface="+mn-lt"/>
                        </a:rPr>
                        <a:t>Larimer County</a:t>
                      </a:r>
                    </a:p>
                  </a:txBody>
                  <a:tcPr marL="9525" marR="9525" marT="9525" marB="0" anchor="ctr"/>
                </a:tc>
                <a:tc>
                  <a:txBody>
                    <a:bodyPr/>
                    <a:lstStyle/>
                    <a:p>
                      <a:pPr algn="ctr" fontAlgn="b"/>
                      <a:r>
                        <a:rPr lang="en-US" sz="1400" b="0" i="0" u="none" strike="noStrike" dirty="0">
                          <a:solidFill>
                            <a:schemeClr val="tx1"/>
                          </a:solidFill>
                          <a:effectLst/>
                          <a:latin typeface="+mj-lt"/>
                        </a:rPr>
                        <a:t>46%</a:t>
                      </a:r>
                    </a:p>
                  </a:txBody>
                  <a:tcPr marL="9525" marR="9525" marT="9525" marB="0" anchor="ctr"/>
                </a:tc>
                <a:extLst>
                  <a:ext uri="{0D108BD9-81ED-4DB2-BD59-A6C34878D82A}">
                    <a16:rowId xmlns:a16="http://schemas.microsoft.com/office/drawing/2014/main" val="2287106878"/>
                  </a:ext>
                </a:extLst>
              </a:tr>
              <a:tr h="262965">
                <a:tc>
                  <a:txBody>
                    <a:bodyPr/>
                    <a:lstStyle/>
                    <a:p>
                      <a:pPr algn="ctr" fontAlgn="b"/>
                      <a:r>
                        <a:rPr lang="en-US" sz="1400" b="0" i="0" u="none" strike="noStrike" dirty="0">
                          <a:solidFill>
                            <a:schemeClr val="tx1"/>
                          </a:solidFill>
                          <a:effectLst/>
                          <a:latin typeface="+mn-lt"/>
                        </a:rPr>
                        <a:t>Non-College Educated Women</a:t>
                      </a:r>
                    </a:p>
                  </a:txBody>
                  <a:tcPr marL="9525" marR="9525" marT="9525" marB="0" anchor="ctr"/>
                </a:tc>
                <a:tc>
                  <a:txBody>
                    <a:bodyPr/>
                    <a:lstStyle/>
                    <a:p>
                      <a:pPr algn="ctr" fontAlgn="b"/>
                      <a:r>
                        <a:rPr lang="en-US" sz="1400" b="0" i="0" u="none" strike="noStrike" dirty="0">
                          <a:solidFill>
                            <a:schemeClr val="tx1"/>
                          </a:solidFill>
                          <a:effectLst/>
                          <a:latin typeface="+mj-lt"/>
                        </a:rPr>
                        <a:t>45%</a:t>
                      </a:r>
                    </a:p>
                  </a:txBody>
                  <a:tcPr marL="9525" marR="9525" marT="9525" marB="0" anchor="ctr"/>
                </a:tc>
                <a:extLst>
                  <a:ext uri="{0D108BD9-81ED-4DB2-BD59-A6C34878D82A}">
                    <a16:rowId xmlns:a16="http://schemas.microsoft.com/office/drawing/2014/main" val="3198211413"/>
                  </a:ext>
                </a:extLst>
              </a:tr>
              <a:tr h="262965">
                <a:tc>
                  <a:txBody>
                    <a:bodyPr/>
                    <a:lstStyle/>
                    <a:p>
                      <a:pPr algn="ctr" fontAlgn="b"/>
                      <a:r>
                        <a:rPr lang="en-US" sz="1400" b="0" i="0" u="none" strike="noStrike" dirty="0">
                          <a:solidFill>
                            <a:schemeClr val="tx1"/>
                          </a:solidFill>
                          <a:effectLst/>
                          <a:latin typeface="+mn-lt"/>
                        </a:rPr>
                        <a:t>Morgan County</a:t>
                      </a:r>
                    </a:p>
                  </a:txBody>
                  <a:tcPr marL="9525" marR="9525" marT="9525" marB="0" anchor="ctr"/>
                </a:tc>
                <a:tc>
                  <a:txBody>
                    <a:bodyPr/>
                    <a:lstStyle/>
                    <a:p>
                      <a:pPr algn="ctr" fontAlgn="b"/>
                      <a:r>
                        <a:rPr lang="en-US" sz="1400" b="0" i="0" u="none" strike="noStrike" dirty="0">
                          <a:solidFill>
                            <a:schemeClr val="tx1"/>
                          </a:solidFill>
                          <a:effectLst/>
                          <a:latin typeface="+mj-lt"/>
                        </a:rPr>
                        <a:t>45%</a:t>
                      </a:r>
                    </a:p>
                  </a:txBody>
                  <a:tcPr marL="9525" marR="9525" marT="9525" marB="0" anchor="ctr"/>
                </a:tc>
                <a:extLst>
                  <a:ext uri="{0D108BD9-81ED-4DB2-BD59-A6C34878D82A}">
                    <a16:rowId xmlns:a16="http://schemas.microsoft.com/office/drawing/2014/main" val="1551619912"/>
                  </a:ext>
                </a:extLst>
              </a:tr>
              <a:tr h="262965">
                <a:tc>
                  <a:txBody>
                    <a:bodyPr/>
                    <a:lstStyle/>
                    <a:p>
                      <a:pPr algn="ctr" fontAlgn="b"/>
                      <a:r>
                        <a:rPr lang="en-US" sz="1400" b="0" i="0" u="none" strike="noStrike" dirty="0">
                          <a:solidFill>
                            <a:schemeClr val="tx1"/>
                          </a:solidFill>
                          <a:effectLst/>
                          <a:latin typeface="+mn-lt"/>
                        </a:rPr>
                        <a:t>American Indian/Alaska Native </a:t>
                      </a:r>
                    </a:p>
                  </a:txBody>
                  <a:tcPr marL="9525" marR="9525" marT="9525" marB="0" anchor="ctr"/>
                </a:tc>
                <a:tc>
                  <a:txBody>
                    <a:bodyPr/>
                    <a:lstStyle/>
                    <a:p>
                      <a:pPr algn="ctr" fontAlgn="b"/>
                      <a:r>
                        <a:rPr lang="en-US" sz="1400" b="0" i="0" u="none" strike="noStrike" dirty="0">
                          <a:solidFill>
                            <a:schemeClr val="tx1"/>
                          </a:solidFill>
                          <a:effectLst/>
                          <a:latin typeface="+mj-lt"/>
                        </a:rPr>
                        <a:t>45%</a:t>
                      </a:r>
                    </a:p>
                  </a:txBody>
                  <a:tcPr marL="9525" marR="9525" marT="9525" marB="0" anchor="ctr"/>
                </a:tc>
                <a:extLst>
                  <a:ext uri="{0D108BD9-81ED-4DB2-BD59-A6C34878D82A}">
                    <a16:rowId xmlns:a16="http://schemas.microsoft.com/office/drawing/2014/main" val="138301188"/>
                  </a:ext>
                </a:extLst>
              </a:tr>
            </a:tbl>
          </a:graphicData>
        </a:graphic>
      </p:graphicFrame>
      <p:graphicFrame>
        <p:nvGraphicFramePr>
          <p:cNvPr id="9" name="Chart 8">
            <a:extLst>
              <a:ext uri="{FF2B5EF4-FFF2-40B4-BE49-F238E27FC236}">
                <a16:creationId xmlns:a16="http://schemas.microsoft.com/office/drawing/2014/main" id="{10568462-A03D-E3C5-5338-5855C2218471}"/>
              </a:ext>
            </a:extLst>
          </p:cNvPr>
          <p:cNvGraphicFramePr/>
          <p:nvPr/>
        </p:nvGraphicFramePr>
        <p:xfrm>
          <a:off x="0" y="2325188"/>
          <a:ext cx="5648326" cy="4032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59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B525-DC63-F087-43D1-806204ED74DF}"/>
              </a:ext>
            </a:extLst>
          </p:cNvPr>
          <p:cNvSpPr>
            <a:spLocks noGrp="1"/>
          </p:cNvSpPr>
          <p:nvPr>
            <p:ph type="sldNum" sz="quarter" idx="10"/>
          </p:nvPr>
        </p:nvSpPr>
        <p:spPr/>
        <p:txBody>
          <a:bodyPr/>
          <a:lstStyle/>
          <a:p>
            <a:fld id="{68963FF3-3082-0146-9045-A71664B0B906}" type="slidenum">
              <a:rPr lang="en-US" smtClean="0"/>
              <a:t>19</a:t>
            </a:fld>
            <a:endParaRPr lang="en-US" dirty="0"/>
          </a:p>
        </p:txBody>
      </p:sp>
      <p:sp>
        <p:nvSpPr>
          <p:cNvPr id="3" name="Text Placeholder 2">
            <a:extLst>
              <a:ext uri="{FF2B5EF4-FFF2-40B4-BE49-F238E27FC236}">
                <a16:creationId xmlns:a16="http://schemas.microsoft.com/office/drawing/2014/main" id="{5A31519E-FFB5-475D-2208-DFBAF34FA475}"/>
              </a:ext>
            </a:extLst>
          </p:cNvPr>
          <p:cNvSpPr>
            <a:spLocks noGrp="1"/>
          </p:cNvSpPr>
          <p:nvPr>
            <p:ph type="body" sz="quarter" idx="11"/>
          </p:nvPr>
        </p:nvSpPr>
        <p:spPr/>
        <p:txBody>
          <a:bodyPr/>
          <a:lstStyle/>
          <a:p>
            <a:r>
              <a:rPr lang="en-US" dirty="0"/>
              <a:t>Nearly one-in-five Coloradans have had their work hours or wages reduced </a:t>
            </a:r>
            <a:br>
              <a:rPr lang="en-US" dirty="0"/>
            </a:br>
            <a:r>
              <a:rPr lang="en-US" dirty="0"/>
              <a:t>in the past year, down only slightly.</a:t>
            </a:r>
          </a:p>
        </p:txBody>
      </p:sp>
      <p:sp>
        <p:nvSpPr>
          <p:cNvPr id="4" name="Text Placeholder 3">
            <a:extLst>
              <a:ext uri="{FF2B5EF4-FFF2-40B4-BE49-F238E27FC236}">
                <a16:creationId xmlns:a16="http://schemas.microsoft.com/office/drawing/2014/main" id="{09A5FE15-5A10-19F2-E795-7AE293B94900}"/>
              </a:ext>
            </a:extLst>
          </p:cNvPr>
          <p:cNvSpPr>
            <a:spLocks noGrp="1"/>
          </p:cNvSpPr>
          <p:nvPr>
            <p:ph type="body" sz="quarter" idx="12"/>
          </p:nvPr>
        </p:nvSpPr>
        <p:spPr/>
        <p:txBody>
          <a:bodyPr/>
          <a:lstStyle/>
          <a:p>
            <a:r>
              <a:rPr lang="en-US" dirty="0"/>
              <a:t>Q23e. In the last 12 months, have you experienced any of the following? Had work hours cut back or wages reduced</a:t>
            </a:r>
          </a:p>
          <a:p>
            <a:r>
              <a:rPr lang="en-US" dirty="0"/>
              <a:t>(% Yes) </a:t>
            </a:r>
          </a:p>
        </p:txBody>
      </p:sp>
      <p:sp>
        <p:nvSpPr>
          <p:cNvPr id="5" name="Text Placeholder 4">
            <a:extLst>
              <a:ext uri="{FF2B5EF4-FFF2-40B4-BE49-F238E27FC236}">
                <a16:creationId xmlns:a16="http://schemas.microsoft.com/office/drawing/2014/main" id="{3699AE2A-7D27-5D57-D88E-8F5C4B128A8C}"/>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0B0F6857-70C3-98A0-5484-01D7D00E8020}"/>
              </a:ext>
            </a:extLst>
          </p:cNvPr>
          <p:cNvGraphicFramePr/>
          <p:nvPr/>
        </p:nvGraphicFramePr>
        <p:xfrm>
          <a:off x="257176"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3F08A0D8-DB29-76D4-1A76-371F5587D465}"/>
              </a:ext>
            </a:extLst>
          </p:cNvPr>
          <p:cNvGraphicFramePr>
            <a:graphicFrameLocks noGrp="1"/>
          </p:cNvGraphicFramePr>
          <p:nvPr/>
        </p:nvGraphicFramePr>
        <p:xfrm>
          <a:off x="6103877" y="2105934"/>
          <a:ext cx="5767851" cy="4251999"/>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351170">
                <a:tc>
                  <a:txBody>
                    <a:bodyPr/>
                    <a:lstStyle/>
                    <a:p>
                      <a:pPr algn="ctr">
                        <a:lnSpc>
                          <a:spcPct val="100000"/>
                        </a:lnSpc>
                      </a:pPr>
                      <a:r>
                        <a:rPr lang="en-US" sz="1500" b="1" dirty="0">
                          <a:solidFill>
                            <a:schemeClr val="accent3"/>
                          </a:solidFill>
                          <a:latin typeface="+mj-lt"/>
                        </a:rPr>
                        <a:t>Demographic Group</a:t>
                      </a:r>
                    </a:p>
                  </a:txBody>
                  <a:tcPr marT="54864" marB="54864" anchor="ctr">
                    <a:solidFill>
                      <a:schemeClr val="accent4"/>
                    </a:solidFill>
                  </a:tcPr>
                </a:tc>
                <a:tc>
                  <a:txBody>
                    <a:bodyPr/>
                    <a:lstStyle/>
                    <a:p>
                      <a:pPr algn="ctr" fontAlgn="b"/>
                      <a:r>
                        <a:rPr lang="en-US" sz="1500" b="1" i="0" u="none" strike="noStrike" dirty="0">
                          <a:solidFill>
                            <a:schemeClr val="accent3"/>
                          </a:solidFill>
                          <a:effectLst/>
                          <a:latin typeface="+mj-lt"/>
                        </a:rPr>
                        <a:t>% Yes</a:t>
                      </a:r>
                    </a:p>
                  </a:txBody>
                  <a:tcPr marT="54864" marB="54864" anchor="ctr">
                    <a:solidFill>
                      <a:schemeClr val="accent4"/>
                    </a:solidFill>
                  </a:tcPr>
                </a:tc>
                <a:extLst>
                  <a:ext uri="{0D108BD9-81ED-4DB2-BD59-A6C34878D82A}">
                    <a16:rowId xmlns:a16="http://schemas.microsoft.com/office/drawing/2014/main" val="3167500865"/>
                  </a:ext>
                </a:extLst>
              </a:tr>
              <a:tr h="332188">
                <a:tc>
                  <a:txBody>
                    <a:bodyPr/>
                    <a:lstStyle/>
                    <a:p>
                      <a:pPr algn="l" fontAlgn="b"/>
                      <a:r>
                        <a:rPr lang="en-US" sz="1500" b="1" i="0" u="none" strike="noStrike" dirty="0">
                          <a:solidFill>
                            <a:schemeClr val="accent3"/>
                          </a:solidFill>
                          <a:effectLst/>
                          <a:latin typeface="+mj-lt"/>
                        </a:rPr>
                        <a:t>Race/Ethnicity</a:t>
                      </a:r>
                    </a:p>
                  </a:txBody>
                  <a:tcPr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j-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8378630"/>
                  </a:ext>
                </a:extLst>
              </a:tr>
              <a:tr h="294223">
                <a:tc>
                  <a:txBody>
                    <a:bodyPr/>
                    <a:lstStyle/>
                    <a:p>
                      <a:pPr algn="l" rtl="0" fontAlgn="b"/>
                      <a:r>
                        <a:rPr lang="en-US" sz="1500" b="0" i="0" u="none" strike="noStrike" dirty="0">
                          <a:solidFill>
                            <a:schemeClr val="tx1"/>
                          </a:solidFill>
                          <a:effectLst/>
                          <a:latin typeface="+mn-lt"/>
                        </a:rPr>
                        <a:t>Asian/Pacific Islander</a:t>
                      </a:r>
                    </a:p>
                  </a:txBody>
                  <a:tcPr marT="27432" marB="27432" anchor="ctr"/>
                </a:tc>
                <a:tc>
                  <a:txBody>
                    <a:bodyPr/>
                    <a:lstStyle/>
                    <a:p>
                      <a:pPr algn="ctr" fontAlgn="b"/>
                      <a:r>
                        <a:rPr lang="en-US" sz="1500" b="0" i="0" u="none" strike="noStrike" dirty="0">
                          <a:solidFill>
                            <a:schemeClr val="tx1"/>
                          </a:solidFill>
                          <a:effectLst/>
                          <a:latin typeface="+mn-lt"/>
                        </a:rPr>
                        <a:t>25%</a:t>
                      </a:r>
                    </a:p>
                  </a:txBody>
                  <a:tcPr marL="9525" marR="9525" marT="9525" marB="0" anchor="ctr"/>
                </a:tc>
                <a:extLst>
                  <a:ext uri="{0D108BD9-81ED-4DB2-BD59-A6C34878D82A}">
                    <a16:rowId xmlns:a16="http://schemas.microsoft.com/office/drawing/2014/main" val="2127855658"/>
                  </a:ext>
                </a:extLst>
              </a:tr>
              <a:tr h="294223">
                <a:tc>
                  <a:txBody>
                    <a:bodyPr/>
                    <a:lstStyle/>
                    <a:p>
                      <a:pPr algn="l" rtl="0" fontAlgn="b"/>
                      <a:r>
                        <a:rPr lang="en-US" sz="1500" b="0" i="0" u="none" strike="noStrike" dirty="0">
                          <a:solidFill>
                            <a:schemeClr val="tx1"/>
                          </a:solidFill>
                          <a:effectLst/>
                          <a:latin typeface="+mn-lt"/>
                        </a:rPr>
                        <a:t>Black/African American</a:t>
                      </a:r>
                    </a:p>
                  </a:txBody>
                  <a:tcPr marT="27432" marB="27432" anchor="ctr"/>
                </a:tc>
                <a:tc>
                  <a:txBody>
                    <a:bodyPr/>
                    <a:lstStyle/>
                    <a:p>
                      <a:pPr algn="ctr" fontAlgn="b"/>
                      <a:r>
                        <a:rPr lang="en-US" sz="1500" b="0" i="0" u="none" strike="noStrike">
                          <a:solidFill>
                            <a:schemeClr val="tx1"/>
                          </a:solidFill>
                          <a:effectLst/>
                          <a:latin typeface="+mn-lt"/>
                        </a:rPr>
                        <a:t>22%</a:t>
                      </a:r>
                    </a:p>
                  </a:txBody>
                  <a:tcPr marL="9525" marR="9525" marT="9525" marB="0" anchor="ctr"/>
                </a:tc>
                <a:extLst>
                  <a:ext uri="{0D108BD9-81ED-4DB2-BD59-A6C34878D82A}">
                    <a16:rowId xmlns:a16="http://schemas.microsoft.com/office/drawing/2014/main" val="4123524739"/>
                  </a:ext>
                </a:extLst>
              </a:tr>
              <a:tr h="294223">
                <a:tc>
                  <a:txBody>
                    <a:bodyPr/>
                    <a:lstStyle/>
                    <a:p>
                      <a:pPr algn="l" rtl="0" fontAlgn="b"/>
                      <a:r>
                        <a:rPr lang="en-US" sz="1500" b="0" i="0" u="none" strike="noStrike" dirty="0">
                          <a:solidFill>
                            <a:schemeClr val="tx1"/>
                          </a:solidFill>
                          <a:effectLst/>
                          <a:latin typeface="+mn-lt"/>
                        </a:rPr>
                        <a:t>Hispanic/Latino</a:t>
                      </a:r>
                    </a:p>
                  </a:txBody>
                  <a:tcPr marT="27432" marB="27432" anchor="ctr"/>
                </a:tc>
                <a:tc>
                  <a:txBody>
                    <a:bodyPr/>
                    <a:lstStyle/>
                    <a:p>
                      <a:pPr algn="ctr" fontAlgn="b"/>
                      <a:r>
                        <a:rPr lang="en-US" sz="1500" b="0" i="0" u="none" strike="noStrike">
                          <a:solidFill>
                            <a:schemeClr val="tx1"/>
                          </a:solidFill>
                          <a:effectLst/>
                          <a:latin typeface="+mn-lt"/>
                        </a:rPr>
                        <a:t>25%</a:t>
                      </a:r>
                    </a:p>
                  </a:txBody>
                  <a:tcPr marL="9525" marR="9525" marT="9525" marB="0" anchor="ctr"/>
                </a:tc>
                <a:extLst>
                  <a:ext uri="{0D108BD9-81ED-4DB2-BD59-A6C34878D82A}">
                    <a16:rowId xmlns:a16="http://schemas.microsoft.com/office/drawing/2014/main" val="4272866524"/>
                  </a:ext>
                </a:extLst>
              </a:tr>
              <a:tr h="294223">
                <a:tc>
                  <a:txBody>
                    <a:bodyPr/>
                    <a:lstStyle/>
                    <a:p>
                      <a:pPr algn="l" rtl="0" fontAlgn="b"/>
                      <a:r>
                        <a:rPr lang="en-US" sz="1500" b="0" i="0" u="none" strike="noStrike" dirty="0">
                          <a:solidFill>
                            <a:schemeClr val="tx1"/>
                          </a:solidFill>
                          <a:effectLst/>
                          <a:latin typeface="+mn-lt"/>
                        </a:rPr>
                        <a:t>American Indian/Alaska Native </a:t>
                      </a:r>
                    </a:p>
                  </a:txBody>
                  <a:tcPr marT="27432" marB="27432" anchor="ctr"/>
                </a:tc>
                <a:tc>
                  <a:txBody>
                    <a:bodyPr/>
                    <a:lstStyle/>
                    <a:p>
                      <a:pPr algn="ctr" fontAlgn="b"/>
                      <a:r>
                        <a:rPr lang="en-US" sz="1500" b="0" i="0" u="none" strike="noStrike" dirty="0">
                          <a:solidFill>
                            <a:schemeClr val="tx1"/>
                          </a:solidFill>
                          <a:effectLst/>
                          <a:latin typeface="+mn-lt"/>
                        </a:rPr>
                        <a:t>26%</a:t>
                      </a:r>
                    </a:p>
                  </a:txBody>
                  <a:tcPr marL="9525" marR="9525" marT="9525" marB="0" anchor="ctr"/>
                </a:tc>
                <a:extLst>
                  <a:ext uri="{0D108BD9-81ED-4DB2-BD59-A6C34878D82A}">
                    <a16:rowId xmlns:a16="http://schemas.microsoft.com/office/drawing/2014/main" val="1928140138"/>
                  </a:ext>
                </a:extLst>
              </a:tr>
              <a:tr h="294223">
                <a:tc>
                  <a:txBody>
                    <a:bodyPr/>
                    <a:lstStyle/>
                    <a:p>
                      <a:pPr algn="l" rtl="0" fontAlgn="b"/>
                      <a:r>
                        <a:rPr lang="en-US" sz="1500" b="0" i="0" u="none" strike="noStrike" dirty="0">
                          <a:solidFill>
                            <a:schemeClr val="tx1"/>
                          </a:solidFill>
                          <a:effectLst/>
                          <a:latin typeface="+mn-lt"/>
                        </a:rPr>
                        <a:t>White</a:t>
                      </a:r>
                    </a:p>
                  </a:txBody>
                  <a:tcPr marT="27432" marB="27432" anchor="ctr"/>
                </a:tc>
                <a:tc>
                  <a:txBody>
                    <a:bodyPr/>
                    <a:lstStyle/>
                    <a:p>
                      <a:pPr algn="ctr" fontAlgn="b"/>
                      <a:r>
                        <a:rPr lang="en-US" sz="1500" b="0" i="0" u="none" strike="noStrike">
                          <a:solidFill>
                            <a:schemeClr val="tx1"/>
                          </a:solidFill>
                          <a:effectLst/>
                          <a:latin typeface="+mn-lt"/>
                        </a:rPr>
                        <a:t>16%</a:t>
                      </a:r>
                    </a:p>
                  </a:txBody>
                  <a:tcPr marL="9525" marR="9525" marT="9525" marB="0" anchor="ctr"/>
                </a:tc>
                <a:extLst>
                  <a:ext uri="{0D108BD9-81ED-4DB2-BD59-A6C34878D82A}">
                    <a16:rowId xmlns:a16="http://schemas.microsoft.com/office/drawing/2014/main" val="2457072881"/>
                  </a:ext>
                </a:extLst>
              </a:tr>
              <a:tr h="332188">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294223">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a:solidFill>
                            <a:schemeClr val="tx1"/>
                          </a:solidFill>
                          <a:effectLst/>
                          <a:latin typeface="+mn-lt"/>
                        </a:rPr>
                        <a:t>34%</a:t>
                      </a:r>
                    </a:p>
                  </a:txBody>
                  <a:tcPr marL="9525" marR="9525" marT="9525" marB="0" anchor="ctr"/>
                </a:tc>
                <a:extLst>
                  <a:ext uri="{0D108BD9-81ED-4DB2-BD59-A6C34878D82A}">
                    <a16:rowId xmlns:a16="http://schemas.microsoft.com/office/drawing/2014/main" val="1631792875"/>
                  </a:ext>
                </a:extLst>
              </a:tr>
              <a:tr h="294223">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a:solidFill>
                            <a:schemeClr val="tx1"/>
                          </a:solidFill>
                          <a:effectLst/>
                          <a:latin typeface="+mn-lt"/>
                        </a:rPr>
                        <a:t>23%</a:t>
                      </a:r>
                    </a:p>
                  </a:txBody>
                  <a:tcPr marL="9525" marR="9525" marT="9525" marB="0" anchor="ctr"/>
                </a:tc>
                <a:extLst>
                  <a:ext uri="{0D108BD9-81ED-4DB2-BD59-A6C34878D82A}">
                    <a16:rowId xmlns:a16="http://schemas.microsoft.com/office/drawing/2014/main" val="2892010692"/>
                  </a:ext>
                </a:extLst>
              </a:tr>
              <a:tr h="294223">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a:solidFill>
                            <a:schemeClr val="tx1"/>
                          </a:solidFill>
                          <a:effectLst/>
                          <a:latin typeface="+mn-lt"/>
                        </a:rPr>
                        <a:t>25%</a:t>
                      </a:r>
                    </a:p>
                  </a:txBody>
                  <a:tcPr marL="9525" marR="9525" marT="9525" marB="0" anchor="ctr"/>
                </a:tc>
                <a:extLst>
                  <a:ext uri="{0D108BD9-81ED-4DB2-BD59-A6C34878D82A}">
                    <a16:rowId xmlns:a16="http://schemas.microsoft.com/office/drawing/2014/main" val="555245227"/>
                  </a:ext>
                </a:extLst>
              </a:tr>
              <a:tr h="294223">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r>
                        <a:rPr lang="en-US" sz="1500" b="0" i="0" u="none" strike="noStrike">
                          <a:solidFill>
                            <a:schemeClr val="tx1"/>
                          </a:solidFill>
                          <a:effectLst/>
                          <a:latin typeface="+mn-lt"/>
                        </a:rPr>
                        <a:t>14%</a:t>
                      </a:r>
                    </a:p>
                  </a:txBody>
                  <a:tcPr marL="9525" marR="9525" marT="9525" marB="0" anchor="ctr"/>
                </a:tc>
                <a:extLst>
                  <a:ext uri="{0D108BD9-81ED-4DB2-BD59-A6C34878D82A}">
                    <a16:rowId xmlns:a16="http://schemas.microsoft.com/office/drawing/2014/main" val="3650906240"/>
                  </a:ext>
                </a:extLst>
              </a:tr>
              <a:tr h="294223">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r>
                        <a:rPr lang="en-US" sz="1500" b="0" i="0" u="none" strike="noStrike">
                          <a:solidFill>
                            <a:schemeClr val="tx1"/>
                          </a:solidFill>
                          <a:effectLst/>
                          <a:latin typeface="+mn-lt"/>
                        </a:rPr>
                        <a:t>18%</a:t>
                      </a:r>
                    </a:p>
                  </a:txBody>
                  <a:tcPr marL="9525" marR="9525" marT="9525" marB="0" anchor="ctr"/>
                </a:tc>
                <a:extLst>
                  <a:ext uri="{0D108BD9-81ED-4DB2-BD59-A6C34878D82A}">
                    <a16:rowId xmlns:a16="http://schemas.microsoft.com/office/drawing/2014/main" val="2028752189"/>
                  </a:ext>
                </a:extLst>
              </a:tr>
              <a:tr h="294223">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chemeClr val="tx1"/>
                          </a:solidFill>
                          <a:effectLst/>
                          <a:latin typeface="+mn-lt"/>
                        </a:rPr>
                        <a:t>13%</a:t>
                      </a:r>
                    </a:p>
                  </a:txBody>
                  <a:tcPr marL="9525" marR="9525" marT="9525" marB="0" anchor="ctr"/>
                </a:tc>
                <a:extLst>
                  <a:ext uri="{0D108BD9-81ED-4DB2-BD59-A6C34878D82A}">
                    <a16:rowId xmlns:a16="http://schemas.microsoft.com/office/drawing/2014/main" val="918027627"/>
                  </a:ext>
                </a:extLst>
              </a:tr>
            </a:tbl>
          </a:graphicData>
        </a:graphic>
      </p:graphicFrame>
    </p:spTree>
    <p:extLst>
      <p:ext uri="{BB962C8B-B14F-4D97-AF65-F5344CB8AC3E}">
        <p14:creationId xmlns:p14="http://schemas.microsoft.com/office/powerpoint/2010/main" val="20919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631B23-D2CB-12A0-1055-7FE1ECED63B1}"/>
              </a:ext>
            </a:extLst>
          </p:cNvPr>
          <p:cNvSpPr>
            <a:spLocks noGrp="1"/>
          </p:cNvSpPr>
          <p:nvPr>
            <p:ph type="title"/>
          </p:nvPr>
        </p:nvSpPr>
        <p:spPr/>
        <p:txBody>
          <a:bodyPr/>
          <a:lstStyle/>
          <a:p>
            <a:r>
              <a:rPr lang="en-US" dirty="0"/>
              <a:t>Housekeeping notes</a:t>
            </a:r>
          </a:p>
        </p:txBody>
      </p:sp>
      <p:sp>
        <p:nvSpPr>
          <p:cNvPr id="10" name="Content Placeholder 9">
            <a:extLst>
              <a:ext uri="{FF2B5EF4-FFF2-40B4-BE49-F238E27FC236}">
                <a16:creationId xmlns:a16="http://schemas.microsoft.com/office/drawing/2014/main" id="{A9F8CC76-F7CA-8AE4-7170-2D76E10BC72A}"/>
              </a:ext>
            </a:extLst>
          </p:cNvPr>
          <p:cNvSpPr>
            <a:spLocks noGrp="1"/>
          </p:cNvSpPr>
          <p:nvPr>
            <p:ph idx="1"/>
          </p:nvPr>
        </p:nvSpPr>
        <p:spPr>
          <a:xfrm>
            <a:off x="838200" y="1583578"/>
            <a:ext cx="9704294" cy="3042210"/>
          </a:xfrm>
        </p:spPr>
        <p:txBody>
          <a:bodyPr>
            <a:normAutofit/>
          </a:bodyPr>
          <a:lstStyle/>
          <a:p>
            <a:pPr>
              <a:spcAft>
                <a:spcPts val="1000"/>
              </a:spcAft>
            </a:pPr>
            <a:r>
              <a:rPr lang="en-US" sz="1800" dirty="0"/>
              <a:t>Please use the chat to share your comments and questions—we’ll have time for Q&amp;A at the end of the presentation</a:t>
            </a:r>
          </a:p>
          <a:p>
            <a:pPr>
              <a:spcAft>
                <a:spcPts val="1000"/>
              </a:spcAft>
            </a:pPr>
            <a:r>
              <a:rPr lang="en-US" sz="1800" dirty="0"/>
              <a:t>Closed captioning is available. To activate it, click the CC icon in your Zoom toolbar and select “Show Captions”</a:t>
            </a:r>
          </a:p>
          <a:p>
            <a:pPr>
              <a:spcAft>
                <a:spcPts val="1000"/>
              </a:spcAft>
            </a:pPr>
            <a:r>
              <a:rPr lang="en-US" sz="1800" dirty="0"/>
              <a:t>We’re recording today’s briefing, and we’ll share both the recording and the slides after the session</a:t>
            </a:r>
          </a:p>
          <a:p>
            <a:pPr>
              <a:spcAft>
                <a:spcPts val="1000"/>
              </a:spcAft>
            </a:pPr>
            <a:r>
              <a:rPr lang="en-US" sz="1800" dirty="0"/>
              <a:t>For more information about Pulse, visit </a:t>
            </a:r>
            <a:r>
              <a:rPr lang="en-US" sz="1800" b="1" dirty="0"/>
              <a:t>copulsepoll.org</a:t>
            </a:r>
          </a:p>
        </p:txBody>
      </p:sp>
      <p:sp>
        <p:nvSpPr>
          <p:cNvPr id="2" name="Slide Number Placeholder 1">
            <a:extLst>
              <a:ext uri="{FF2B5EF4-FFF2-40B4-BE49-F238E27FC236}">
                <a16:creationId xmlns:a16="http://schemas.microsoft.com/office/drawing/2014/main" id="{5A6F8A9D-1080-FF6E-7A99-48F96B415EB5}"/>
              </a:ext>
            </a:extLst>
          </p:cNvPr>
          <p:cNvSpPr>
            <a:spLocks noGrp="1"/>
          </p:cNvSpPr>
          <p:nvPr>
            <p:ph type="sldNum" sz="quarter" idx="4"/>
          </p:nvPr>
        </p:nvSpPr>
        <p:spPr/>
        <p:txBody>
          <a:bodyPr/>
          <a:lstStyle/>
          <a:p>
            <a:fld id="{68963FF3-3082-0146-9045-A71664B0B906}" type="slidenum">
              <a:rPr lang="en-US" smtClean="0"/>
              <a:t>2</a:t>
            </a:fld>
            <a:endParaRPr lang="en-US" dirty="0"/>
          </a:p>
        </p:txBody>
      </p:sp>
    </p:spTree>
    <p:extLst>
      <p:ext uri="{BB962C8B-B14F-4D97-AF65-F5344CB8AC3E}">
        <p14:creationId xmlns:p14="http://schemas.microsoft.com/office/powerpoint/2010/main" val="109572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6442-A02F-C667-C172-D0188D3C11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BC9F2-383D-DA0F-B1E6-90894950C831}"/>
              </a:ext>
            </a:extLst>
          </p:cNvPr>
          <p:cNvSpPr>
            <a:spLocks noGrp="1"/>
          </p:cNvSpPr>
          <p:nvPr>
            <p:ph type="sldNum" sz="quarter" idx="10"/>
          </p:nvPr>
        </p:nvSpPr>
        <p:spPr/>
        <p:txBody>
          <a:bodyPr/>
          <a:lstStyle/>
          <a:p>
            <a:fld id="{68963FF3-3082-0146-9045-A71664B0B906}" type="slidenum">
              <a:rPr lang="en-US" smtClean="0"/>
              <a:t>20</a:t>
            </a:fld>
            <a:endParaRPr lang="en-US" dirty="0"/>
          </a:p>
        </p:txBody>
      </p:sp>
      <p:sp>
        <p:nvSpPr>
          <p:cNvPr id="3" name="Text Placeholder 2">
            <a:extLst>
              <a:ext uri="{FF2B5EF4-FFF2-40B4-BE49-F238E27FC236}">
                <a16:creationId xmlns:a16="http://schemas.microsoft.com/office/drawing/2014/main" id="{F7FC5C43-4294-45E4-9983-0E91DF599D8B}"/>
              </a:ext>
            </a:extLst>
          </p:cNvPr>
          <p:cNvSpPr>
            <a:spLocks noGrp="1"/>
          </p:cNvSpPr>
          <p:nvPr>
            <p:ph type="body" sz="quarter" idx="11"/>
          </p:nvPr>
        </p:nvSpPr>
        <p:spPr/>
        <p:txBody>
          <a:bodyPr/>
          <a:lstStyle/>
          <a:p>
            <a:r>
              <a:rPr lang="en-US" dirty="0"/>
              <a:t>Just under one-in-ten Coloradans have been laid off in the past year.</a:t>
            </a:r>
          </a:p>
        </p:txBody>
      </p:sp>
      <p:sp>
        <p:nvSpPr>
          <p:cNvPr id="4" name="Text Placeholder 3">
            <a:extLst>
              <a:ext uri="{FF2B5EF4-FFF2-40B4-BE49-F238E27FC236}">
                <a16:creationId xmlns:a16="http://schemas.microsoft.com/office/drawing/2014/main" id="{5CE538BB-98C4-8DEB-2CAC-D91BA7A11573}"/>
              </a:ext>
            </a:extLst>
          </p:cNvPr>
          <p:cNvSpPr>
            <a:spLocks noGrp="1"/>
          </p:cNvSpPr>
          <p:nvPr>
            <p:ph type="body" sz="quarter" idx="12"/>
          </p:nvPr>
        </p:nvSpPr>
        <p:spPr/>
        <p:txBody>
          <a:bodyPr/>
          <a:lstStyle/>
          <a:p>
            <a:r>
              <a:rPr lang="en-US" dirty="0"/>
              <a:t>Q23f. In the last 12 months, have you experienced any of the following? Been laid off</a:t>
            </a:r>
          </a:p>
          <a:p>
            <a:r>
              <a:rPr lang="en-US" dirty="0"/>
              <a:t>(% Yes)</a:t>
            </a:r>
          </a:p>
        </p:txBody>
      </p:sp>
      <p:sp>
        <p:nvSpPr>
          <p:cNvPr id="5" name="Text Placeholder 4">
            <a:extLst>
              <a:ext uri="{FF2B5EF4-FFF2-40B4-BE49-F238E27FC236}">
                <a16:creationId xmlns:a16="http://schemas.microsoft.com/office/drawing/2014/main" id="{8FE757E5-66EE-4E11-070E-B3443E892798}"/>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AA6AFF13-B160-317A-E52E-5061156CEC75}"/>
              </a:ext>
            </a:extLst>
          </p:cNvPr>
          <p:cNvGraphicFramePr>
            <a:graphicFrameLocks noGrp="1"/>
          </p:cNvGraphicFramePr>
          <p:nvPr/>
        </p:nvGraphicFramePr>
        <p:xfrm>
          <a:off x="5936329" y="2193448"/>
          <a:ext cx="5767851" cy="4059936"/>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0">
                <a:tc>
                  <a:txBody>
                    <a:bodyPr/>
                    <a:lstStyle/>
                    <a:p>
                      <a:pPr algn="ctr">
                        <a:lnSpc>
                          <a:spcPct val="100000"/>
                        </a:lnSpc>
                      </a:pPr>
                      <a:r>
                        <a:rPr lang="en-US" sz="1500" b="1" dirty="0">
                          <a:solidFill>
                            <a:schemeClr val="accent3"/>
                          </a:solidFill>
                          <a:latin typeface="+mj-lt"/>
                        </a:rPr>
                        <a:t>Demographic Group</a:t>
                      </a:r>
                    </a:p>
                  </a:txBody>
                  <a:tcPr marT="54864" marB="54864" anchor="ctr">
                    <a:solidFill>
                      <a:schemeClr val="accent4"/>
                    </a:solidFill>
                  </a:tcPr>
                </a:tc>
                <a:tc>
                  <a:txBody>
                    <a:bodyPr/>
                    <a:lstStyle/>
                    <a:p>
                      <a:pPr algn="ctr" fontAlgn="b"/>
                      <a:r>
                        <a:rPr lang="en-US" sz="1500" b="1" i="0" u="none" strike="noStrike" dirty="0">
                          <a:solidFill>
                            <a:schemeClr val="accent3"/>
                          </a:solidFill>
                          <a:effectLst/>
                          <a:latin typeface="+mj-lt"/>
                        </a:rPr>
                        <a:t>% Yes</a:t>
                      </a:r>
                    </a:p>
                  </a:txBody>
                  <a:tcPr marT="54864" marB="54864" anchor="ctr">
                    <a:solidFill>
                      <a:schemeClr val="accent4"/>
                    </a:solidFill>
                  </a:tcPr>
                </a:tc>
                <a:extLst>
                  <a:ext uri="{0D108BD9-81ED-4DB2-BD59-A6C34878D82A}">
                    <a16:rowId xmlns:a16="http://schemas.microsoft.com/office/drawing/2014/main" val="3167500865"/>
                  </a:ext>
                </a:extLst>
              </a:tr>
              <a:tr h="0">
                <a:tc>
                  <a:txBody>
                    <a:bodyPr/>
                    <a:lstStyle/>
                    <a:p>
                      <a:pPr algn="l" fontAlgn="b"/>
                      <a:r>
                        <a:rPr lang="en-US" sz="1500" b="1" i="0" u="none" strike="noStrike" dirty="0">
                          <a:solidFill>
                            <a:schemeClr val="accent3"/>
                          </a:solidFill>
                          <a:effectLst/>
                          <a:latin typeface="+mj-lt"/>
                        </a:rPr>
                        <a:t>Race/Ethnicity</a:t>
                      </a:r>
                    </a:p>
                  </a:txBody>
                  <a:tcPr marT="36576" marB="36576"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j-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8378630"/>
                  </a:ext>
                </a:extLst>
              </a:tr>
              <a:tr h="0">
                <a:tc>
                  <a:txBody>
                    <a:bodyPr/>
                    <a:lstStyle/>
                    <a:p>
                      <a:pPr algn="l" rtl="0" fontAlgn="b"/>
                      <a:r>
                        <a:rPr lang="en-US" sz="1500" b="0" i="0" u="none" strike="noStrike" dirty="0">
                          <a:solidFill>
                            <a:schemeClr val="tx1"/>
                          </a:solidFill>
                          <a:effectLst/>
                          <a:latin typeface="+mn-lt"/>
                        </a:rPr>
                        <a:t>Asian/Pacific Islander</a:t>
                      </a:r>
                    </a:p>
                  </a:txBody>
                  <a:tcPr marT="27432" marB="27432" anchor="ctr"/>
                </a:tc>
                <a:tc>
                  <a:txBody>
                    <a:bodyPr/>
                    <a:lstStyle/>
                    <a:p>
                      <a:pPr algn="ctr" fontAlgn="b"/>
                      <a:r>
                        <a:rPr lang="en-US" sz="1500" b="0" i="0" u="none" strike="noStrike" dirty="0">
                          <a:solidFill>
                            <a:schemeClr val="tx1"/>
                          </a:solidFill>
                          <a:effectLst/>
                          <a:latin typeface="+mn-lt"/>
                        </a:rPr>
                        <a:t>9%</a:t>
                      </a:r>
                    </a:p>
                  </a:txBody>
                  <a:tcPr marL="9525" marR="9525" marT="9525" marB="0" anchor="ctr"/>
                </a:tc>
                <a:extLst>
                  <a:ext uri="{0D108BD9-81ED-4DB2-BD59-A6C34878D82A}">
                    <a16:rowId xmlns:a16="http://schemas.microsoft.com/office/drawing/2014/main" val="2127855658"/>
                  </a:ext>
                </a:extLst>
              </a:tr>
              <a:tr h="0">
                <a:tc>
                  <a:txBody>
                    <a:bodyPr/>
                    <a:lstStyle/>
                    <a:p>
                      <a:pPr algn="l" rtl="0" fontAlgn="b"/>
                      <a:r>
                        <a:rPr lang="en-US" sz="1500" b="0" i="0" u="none" strike="noStrike" dirty="0">
                          <a:solidFill>
                            <a:schemeClr val="tx1"/>
                          </a:solidFill>
                          <a:effectLst/>
                          <a:latin typeface="+mn-lt"/>
                        </a:rPr>
                        <a:t>Black/African American</a:t>
                      </a:r>
                    </a:p>
                  </a:txBody>
                  <a:tcPr marT="27432" marB="27432" anchor="ctr"/>
                </a:tc>
                <a:tc>
                  <a:txBody>
                    <a:bodyPr/>
                    <a:lstStyle/>
                    <a:p>
                      <a:pPr algn="ctr" fontAlgn="b"/>
                      <a:r>
                        <a:rPr lang="en-US" sz="1500" b="0" i="0" u="none" strike="noStrike">
                          <a:solidFill>
                            <a:schemeClr val="tx1"/>
                          </a:solidFill>
                          <a:effectLst/>
                          <a:latin typeface="+mn-lt"/>
                        </a:rPr>
                        <a:t>9%</a:t>
                      </a:r>
                    </a:p>
                  </a:txBody>
                  <a:tcPr marL="9525" marR="9525" marT="9525" marB="0" anchor="ctr"/>
                </a:tc>
                <a:extLst>
                  <a:ext uri="{0D108BD9-81ED-4DB2-BD59-A6C34878D82A}">
                    <a16:rowId xmlns:a16="http://schemas.microsoft.com/office/drawing/2014/main" val="4123524739"/>
                  </a:ext>
                </a:extLst>
              </a:tr>
              <a:tr h="0">
                <a:tc>
                  <a:txBody>
                    <a:bodyPr/>
                    <a:lstStyle/>
                    <a:p>
                      <a:pPr algn="l" rtl="0" fontAlgn="b"/>
                      <a:r>
                        <a:rPr lang="en-US" sz="1500" b="0" i="0" u="none" strike="noStrike" dirty="0">
                          <a:solidFill>
                            <a:schemeClr val="tx1"/>
                          </a:solidFill>
                          <a:effectLst/>
                          <a:latin typeface="+mn-lt"/>
                        </a:rPr>
                        <a:t>Hispanic/Latino</a:t>
                      </a:r>
                    </a:p>
                  </a:txBody>
                  <a:tcPr marT="27432" marB="27432" anchor="ctr"/>
                </a:tc>
                <a:tc>
                  <a:txBody>
                    <a:bodyPr/>
                    <a:lstStyle/>
                    <a:p>
                      <a:pPr algn="ctr" fontAlgn="b"/>
                      <a:r>
                        <a:rPr lang="en-US" sz="1500" b="0" i="0" u="none" strike="noStrike">
                          <a:solidFill>
                            <a:schemeClr val="tx1"/>
                          </a:solidFill>
                          <a:effectLst/>
                          <a:latin typeface="+mn-lt"/>
                        </a:rPr>
                        <a:t>10%</a:t>
                      </a:r>
                    </a:p>
                  </a:txBody>
                  <a:tcPr marL="9525" marR="9525" marT="9525" marB="0" anchor="ctr"/>
                </a:tc>
                <a:extLst>
                  <a:ext uri="{0D108BD9-81ED-4DB2-BD59-A6C34878D82A}">
                    <a16:rowId xmlns:a16="http://schemas.microsoft.com/office/drawing/2014/main" val="4272866524"/>
                  </a:ext>
                </a:extLst>
              </a:tr>
              <a:tr h="0">
                <a:tc>
                  <a:txBody>
                    <a:bodyPr/>
                    <a:lstStyle/>
                    <a:p>
                      <a:pPr algn="l" rtl="0" fontAlgn="b"/>
                      <a:r>
                        <a:rPr lang="en-US" sz="1500" b="0" i="0" u="none" strike="noStrike" dirty="0">
                          <a:solidFill>
                            <a:schemeClr val="tx1"/>
                          </a:solidFill>
                          <a:effectLst/>
                          <a:latin typeface="+mn-lt"/>
                        </a:rPr>
                        <a:t>American Indian/Alaska Native </a:t>
                      </a:r>
                    </a:p>
                  </a:txBody>
                  <a:tcPr marT="27432" marB="27432" anchor="ctr"/>
                </a:tc>
                <a:tc>
                  <a:txBody>
                    <a:bodyPr/>
                    <a:lstStyle/>
                    <a:p>
                      <a:pPr algn="ctr" fontAlgn="b"/>
                      <a:r>
                        <a:rPr lang="en-US" sz="1500" b="0" i="0" u="none" strike="noStrike" dirty="0">
                          <a:solidFill>
                            <a:schemeClr val="tx1"/>
                          </a:solidFill>
                          <a:effectLst/>
                          <a:latin typeface="+mn-lt"/>
                        </a:rPr>
                        <a:t>6%</a:t>
                      </a:r>
                    </a:p>
                  </a:txBody>
                  <a:tcPr marL="9525" marR="9525" marT="9525" marB="0" anchor="ctr"/>
                </a:tc>
                <a:extLst>
                  <a:ext uri="{0D108BD9-81ED-4DB2-BD59-A6C34878D82A}">
                    <a16:rowId xmlns:a16="http://schemas.microsoft.com/office/drawing/2014/main" val="1928140138"/>
                  </a:ext>
                </a:extLst>
              </a:tr>
              <a:tr h="0">
                <a:tc>
                  <a:txBody>
                    <a:bodyPr/>
                    <a:lstStyle/>
                    <a:p>
                      <a:pPr algn="l" rtl="0" fontAlgn="b"/>
                      <a:r>
                        <a:rPr lang="en-US" sz="1500" b="0" i="0" u="none" strike="noStrike" dirty="0">
                          <a:solidFill>
                            <a:schemeClr val="tx1"/>
                          </a:solidFill>
                          <a:effectLst/>
                          <a:latin typeface="+mn-lt"/>
                        </a:rPr>
                        <a:t>White</a:t>
                      </a:r>
                    </a:p>
                  </a:txBody>
                  <a:tcPr marT="27432" marB="27432" anchor="ctr"/>
                </a:tc>
                <a:tc>
                  <a:txBody>
                    <a:bodyPr/>
                    <a:lstStyle/>
                    <a:p>
                      <a:pPr algn="ctr" fontAlgn="b"/>
                      <a:r>
                        <a:rPr lang="en-US" sz="1500" b="0" i="0" u="none" strike="noStrike">
                          <a:solidFill>
                            <a:schemeClr val="tx1"/>
                          </a:solidFill>
                          <a:effectLst/>
                          <a:latin typeface="+mn-lt"/>
                        </a:rPr>
                        <a:t>6%</a:t>
                      </a:r>
                    </a:p>
                  </a:txBody>
                  <a:tcPr marL="9525" marR="9525" marT="9525" marB="0" anchor="ctr"/>
                </a:tc>
                <a:extLst>
                  <a:ext uri="{0D108BD9-81ED-4DB2-BD59-A6C34878D82A}">
                    <a16:rowId xmlns:a16="http://schemas.microsoft.com/office/drawing/2014/main" val="2457072881"/>
                  </a:ext>
                </a:extLst>
              </a:tr>
              <a:tr h="0">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marT="36576" marB="36576"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0">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a:solidFill>
                            <a:schemeClr val="tx1"/>
                          </a:solidFill>
                          <a:effectLst/>
                          <a:latin typeface="+mn-lt"/>
                        </a:rPr>
                        <a:t>17%</a:t>
                      </a:r>
                    </a:p>
                  </a:txBody>
                  <a:tcPr marL="9525" marR="9525" marT="9525" marB="0" anchor="ctr"/>
                </a:tc>
                <a:extLst>
                  <a:ext uri="{0D108BD9-81ED-4DB2-BD59-A6C34878D82A}">
                    <a16:rowId xmlns:a16="http://schemas.microsoft.com/office/drawing/2014/main" val="1631792875"/>
                  </a:ext>
                </a:extLst>
              </a:tr>
              <a:tr h="0">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a:solidFill>
                            <a:schemeClr val="tx1"/>
                          </a:solidFill>
                          <a:effectLst/>
                          <a:latin typeface="+mn-lt"/>
                        </a:rPr>
                        <a:t>9%</a:t>
                      </a:r>
                    </a:p>
                  </a:txBody>
                  <a:tcPr marL="9525" marR="9525" marT="9525" marB="0" anchor="ctr"/>
                </a:tc>
                <a:extLst>
                  <a:ext uri="{0D108BD9-81ED-4DB2-BD59-A6C34878D82A}">
                    <a16:rowId xmlns:a16="http://schemas.microsoft.com/office/drawing/2014/main" val="2892010692"/>
                  </a:ext>
                </a:extLst>
              </a:tr>
              <a:tr h="0">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a:solidFill>
                            <a:schemeClr val="tx1"/>
                          </a:solidFill>
                          <a:effectLst/>
                          <a:latin typeface="+mn-lt"/>
                        </a:rPr>
                        <a:t>5%</a:t>
                      </a:r>
                    </a:p>
                  </a:txBody>
                  <a:tcPr marL="9525" marR="9525" marT="9525" marB="0" anchor="ctr"/>
                </a:tc>
                <a:extLst>
                  <a:ext uri="{0D108BD9-81ED-4DB2-BD59-A6C34878D82A}">
                    <a16:rowId xmlns:a16="http://schemas.microsoft.com/office/drawing/2014/main" val="555245227"/>
                  </a:ext>
                </a:extLst>
              </a:tr>
              <a:tr h="0">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r>
                        <a:rPr lang="en-US" sz="1500" b="0" i="0" u="none" strike="noStrike">
                          <a:solidFill>
                            <a:schemeClr val="tx1"/>
                          </a:solidFill>
                          <a:effectLst/>
                          <a:latin typeface="+mn-lt"/>
                        </a:rPr>
                        <a:t>4%</a:t>
                      </a:r>
                    </a:p>
                  </a:txBody>
                  <a:tcPr marL="9525" marR="9525" marT="9525" marB="0" anchor="ctr"/>
                </a:tc>
                <a:extLst>
                  <a:ext uri="{0D108BD9-81ED-4DB2-BD59-A6C34878D82A}">
                    <a16:rowId xmlns:a16="http://schemas.microsoft.com/office/drawing/2014/main" val="3650906240"/>
                  </a:ext>
                </a:extLst>
              </a:tr>
              <a:tr h="0">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r>
                        <a:rPr lang="en-US" sz="1500" b="0" i="0" u="none" strike="noStrike">
                          <a:solidFill>
                            <a:schemeClr val="tx1"/>
                          </a:solidFill>
                          <a:effectLst/>
                          <a:latin typeface="+mn-lt"/>
                        </a:rPr>
                        <a:t>6%</a:t>
                      </a:r>
                    </a:p>
                  </a:txBody>
                  <a:tcPr marL="9525" marR="9525" marT="9525" marB="0" anchor="ctr"/>
                </a:tc>
                <a:extLst>
                  <a:ext uri="{0D108BD9-81ED-4DB2-BD59-A6C34878D82A}">
                    <a16:rowId xmlns:a16="http://schemas.microsoft.com/office/drawing/2014/main" val="2028752189"/>
                  </a:ext>
                </a:extLst>
              </a:tr>
              <a:tr h="0">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chemeClr val="tx1"/>
                          </a:solidFill>
                          <a:effectLst/>
                          <a:latin typeface="+mn-lt"/>
                        </a:rPr>
                        <a:t>7%</a:t>
                      </a:r>
                    </a:p>
                  </a:txBody>
                  <a:tcPr marL="9525" marR="9525" marT="9525" marB="0" anchor="ctr"/>
                </a:tc>
                <a:extLst>
                  <a:ext uri="{0D108BD9-81ED-4DB2-BD59-A6C34878D82A}">
                    <a16:rowId xmlns:a16="http://schemas.microsoft.com/office/drawing/2014/main" val="918027627"/>
                  </a:ext>
                </a:extLst>
              </a:tr>
            </a:tbl>
          </a:graphicData>
        </a:graphic>
      </p:graphicFrame>
      <p:graphicFrame>
        <p:nvGraphicFramePr>
          <p:cNvPr id="7" name="Chart 6">
            <a:extLst>
              <a:ext uri="{FF2B5EF4-FFF2-40B4-BE49-F238E27FC236}">
                <a16:creationId xmlns:a16="http://schemas.microsoft.com/office/drawing/2014/main" id="{391F6EB1-92DA-708A-EBFE-D888A0FA0F33}"/>
              </a:ext>
            </a:extLst>
          </p:cNvPr>
          <p:cNvGraphicFramePr/>
          <p:nvPr/>
        </p:nvGraphicFramePr>
        <p:xfrm>
          <a:off x="0" y="2325188"/>
          <a:ext cx="5648326" cy="4032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761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5A309-5B48-8C33-F5ED-8ECC8D004F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FFEBB-408C-CBB7-AB89-F0139B9298BD}"/>
              </a:ext>
            </a:extLst>
          </p:cNvPr>
          <p:cNvSpPr>
            <a:spLocks noGrp="1"/>
          </p:cNvSpPr>
          <p:nvPr>
            <p:ph type="sldNum" sz="quarter" idx="10"/>
          </p:nvPr>
        </p:nvSpPr>
        <p:spPr/>
        <p:txBody>
          <a:bodyPr/>
          <a:lstStyle/>
          <a:p>
            <a:fld id="{68963FF3-3082-0146-9045-A71664B0B906}" type="slidenum">
              <a:rPr lang="en-US" smtClean="0"/>
              <a:t>21</a:t>
            </a:fld>
            <a:endParaRPr lang="en-US" dirty="0"/>
          </a:p>
        </p:txBody>
      </p:sp>
      <p:sp>
        <p:nvSpPr>
          <p:cNvPr id="3" name="Text Placeholder 2">
            <a:extLst>
              <a:ext uri="{FF2B5EF4-FFF2-40B4-BE49-F238E27FC236}">
                <a16:creationId xmlns:a16="http://schemas.microsoft.com/office/drawing/2014/main" id="{3A23C66D-EA22-BF7E-E3CD-44936CBA4E5D}"/>
              </a:ext>
            </a:extLst>
          </p:cNvPr>
          <p:cNvSpPr>
            <a:spLocks noGrp="1"/>
          </p:cNvSpPr>
          <p:nvPr>
            <p:ph type="body" sz="quarter" idx="11"/>
          </p:nvPr>
        </p:nvSpPr>
        <p:spPr/>
        <p:txBody>
          <a:bodyPr/>
          <a:lstStyle/>
          <a:p>
            <a:r>
              <a:rPr lang="en-US" dirty="0"/>
              <a:t>Approximately one-in-ten say they have skipped meals because they couldn’t afford food.</a:t>
            </a:r>
          </a:p>
        </p:txBody>
      </p:sp>
      <p:sp>
        <p:nvSpPr>
          <p:cNvPr id="4" name="Text Placeholder 3">
            <a:extLst>
              <a:ext uri="{FF2B5EF4-FFF2-40B4-BE49-F238E27FC236}">
                <a16:creationId xmlns:a16="http://schemas.microsoft.com/office/drawing/2014/main" id="{81C5F1F5-5132-1D5F-8CC5-C2E128A12EEB}"/>
              </a:ext>
            </a:extLst>
          </p:cNvPr>
          <p:cNvSpPr>
            <a:spLocks noGrp="1"/>
          </p:cNvSpPr>
          <p:nvPr>
            <p:ph type="body" sz="quarter" idx="12"/>
          </p:nvPr>
        </p:nvSpPr>
        <p:spPr/>
        <p:txBody>
          <a:bodyPr/>
          <a:lstStyle/>
          <a:p>
            <a:r>
              <a:rPr lang="en-US" dirty="0"/>
              <a:t>Q23a. In the last 12 months, have you experienced any of the following? Skipped meals because you couldn’t afford food</a:t>
            </a:r>
          </a:p>
          <a:p>
            <a:r>
              <a:rPr lang="en-US" dirty="0"/>
              <a:t>(% Yes)</a:t>
            </a:r>
          </a:p>
        </p:txBody>
      </p:sp>
      <p:sp>
        <p:nvSpPr>
          <p:cNvPr id="5" name="Text Placeholder 4">
            <a:extLst>
              <a:ext uri="{FF2B5EF4-FFF2-40B4-BE49-F238E27FC236}">
                <a16:creationId xmlns:a16="http://schemas.microsoft.com/office/drawing/2014/main" id="{CC527B7E-B905-5884-E74E-2E7DF3075C24}"/>
              </a:ext>
            </a:extLst>
          </p:cNvPr>
          <p:cNvSpPr>
            <a:spLocks noGrp="1"/>
          </p:cNvSpPr>
          <p:nvPr>
            <p:ph type="body" sz="quarter" idx="13"/>
          </p:nvPr>
        </p:nvSpPr>
        <p:spPr/>
        <p:txBody>
          <a:bodyPr/>
          <a:lstStyle/>
          <a:p>
            <a:endParaRPr lang="en-US"/>
          </a:p>
        </p:txBody>
      </p:sp>
      <p:graphicFrame>
        <p:nvGraphicFramePr>
          <p:cNvPr id="8" name="Table 7">
            <a:extLst>
              <a:ext uri="{FF2B5EF4-FFF2-40B4-BE49-F238E27FC236}">
                <a16:creationId xmlns:a16="http://schemas.microsoft.com/office/drawing/2014/main" id="{66A6A4D5-D05C-2BBF-CCC9-5D767A06C041}"/>
              </a:ext>
            </a:extLst>
          </p:cNvPr>
          <p:cNvGraphicFramePr>
            <a:graphicFrameLocks noGrp="1"/>
          </p:cNvGraphicFramePr>
          <p:nvPr/>
        </p:nvGraphicFramePr>
        <p:xfrm>
          <a:off x="6103877" y="2105933"/>
          <a:ext cx="5767851" cy="4078224"/>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0">
                <a:tc>
                  <a:txBody>
                    <a:bodyPr/>
                    <a:lstStyle/>
                    <a:p>
                      <a:pPr algn="ctr">
                        <a:lnSpc>
                          <a:spcPct val="100000"/>
                        </a:lnSpc>
                      </a:pPr>
                      <a:r>
                        <a:rPr lang="en-US" sz="1500" b="1" dirty="0">
                          <a:solidFill>
                            <a:schemeClr val="accent3"/>
                          </a:solidFill>
                          <a:latin typeface="+mj-lt"/>
                        </a:rPr>
                        <a:t>Demographic Group</a:t>
                      </a:r>
                    </a:p>
                  </a:txBody>
                  <a:tcPr anchor="ctr">
                    <a:solidFill>
                      <a:schemeClr val="accent4"/>
                    </a:solidFill>
                  </a:tcPr>
                </a:tc>
                <a:tc>
                  <a:txBody>
                    <a:bodyPr/>
                    <a:lstStyle/>
                    <a:p>
                      <a:pPr algn="ctr" fontAlgn="b"/>
                      <a:r>
                        <a:rPr lang="en-US" sz="1500" b="1" i="0" u="none" strike="noStrike" dirty="0">
                          <a:solidFill>
                            <a:schemeClr val="accent3"/>
                          </a:solidFill>
                          <a:effectLst/>
                          <a:latin typeface="+mj-lt"/>
                        </a:rPr>
                        <a:t>% Yes</a:t>
                      </a:r>
                    </a:p>
                  </a:txBody>
                  <a:tcPr anchor="ctr">
                    <a:solidFill>
                      <a:schemeClr val="accent4"/>
                    </a:solidFill>
                  </a:tcPr>
                </a:tc>
                <a:extLst>
                  <a:ext uri="{0D108BD9-81ED-4DB2-BD59-A6C34878D82A}">
                    <a16:rowId xmlns:a16="http://schemas.microsoft.com/office/drawing/2014/main" val="3167500865"/>
                  </a:ext>
                </a:extLst>
              </a:tr>
              <a:tr h="0">
                <a:tc>
                  <a:txBody>
                    <a:bodyPr/>
                    <a:lstStyle/>
                    <a:p>
                      <a:pPr algn="l" fontAlgn="b"/>
                      <a:r>
                        <a:rPr lang="en-US" sz="1500" b="1" i="0" u="none" strike="noStrike" dirty="0">
                          <a:solidFill>
                            <a:schemeClr val="accent3"/>
                          </a:solidFill>
                          <a:effectLst/>
                          <a:latin typeface="+mj-lt"/>
                        </a:rPr>
                        <a:t>Race/Ethnicity</a:t>
                      </a:r>
                    </a:p>
                  </a:txBody>
                  <a:tcPr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j-lt"/>
                      </a:endParaRPr>
                    </a:p>
                  </a:txBody>
                  <a:tcPr marL="9525" marR="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8378630"/>
                  </a:ext>
                </a:extLst>
              </a:tr>
              <a:tr h="0">
                <a:tc>
                  <a:txBody>
                    <a:bodyPr/>
                    <a:lstStyle/>
                    <a:p>
                      <a:pPr algn="l" rtl="0" fontAlgn="b"/>
                      <a:r>
                        <a:rPr lang="en-US" sz="1500" b="0" i="0" u="none" strike="noStrike" dirty="0">
                          <a:solidFill>
                            <a:schemeClr val="tx1"/>
                          </a:solidFill>
                          <a:effectLst/>
                          <a:latin typeface="+mn-lt"/>
                        </a:rPr>
                        <a:t>Asian/Pacific Islander</a:t>
                      </a:r>
                    </a:p>
                  </a:txBody>
                  <a:tcPr marT="27432" marB="27432" anchor="ctr"/>
                </a:tc>
                <a:tc>
                  <a:txBody>
                    <a:bodyPr/>
                    <a:lstStyle/>
                    <a:p>
                      <a:pPr algn="ctr" fontAlgn="b"/>
                      <a:r>
                        <a:rPr lang="en-US" sz="1500" b="0" i="0" u="none" strike="noStrike" dirty="0">
                          <a:solidFill>
                            <a:srgbClr val="2D3342"/>
                          </a:solidFill>
                          <a:effectLst/>
                          <a:latin typeface="+mn-lt"/>
                        </a:rPr>
                        <a:t>14%</a:t>
                      </a:r>
                    </a:p>
                  </a:txBody>
                  <a:tcPr marL="9525" marR="9525" marT="9525" marB="0" anchor="ctr"/>
                </a:tc>
                <a:extLst>
                  <a:ext uri="{0D108BD9-81ED-4DB2-BD59-A6C34878D82A}">
                    <a16:rowId xmlns:a16="http://schemas.microsoft.com/office/drawing/2014/main" val="2127855658"/>
                  </a:ext>
                </a:extLst>
              </a:tr>
              <a:tr h="0">
                <a:tc>
                  <a:txBody>
                    <a:bodyPr/>
                    <a:lstStyle/>
                    <a:p>
                      <a:pPr algn="l" rtl="0" fontAlgn="b"/>
                      <a:r>
                        <a:rPr lang="en-US" sz="1500" b="0" i="0" u="none" strike="noStrike" dirty="0">
                          <a:solidFill>
                            <a:schemeClr val="tx1"/>
                          </a:solidFill>
                          <a:effectLst/>
                          <a:latin typeface="+mn-lt"/>
                        </a:rPr>
                        <a:t>Black/African American</a:t>
                      </a:r>
                    </a:p>
                  </a:txBody>
                  <a:tcPr marT="27432" marB="27432" anchor="ctr"/>
                </a:tc>
                <a:tc>
                  <a:txBody>
                    <a:bodyPr/>
                    <a:lstStyle/>
                    <a:p>
                      <a:pPr algn="ctr" fontAlgn="b"/>
                      <a:r>
                        <a:rPr lang="en-US" sz="1500" b="0" i="0" u="none" strike="noStrike">
                          <a:solidFill>
                            <a:srgbClr val="2D3342"/>
                          </a:solidFill>
                          <a:effectLst/>
                          <a:latin typeface="+mn-lt"/>
                        </a:rPr>
                        <a:t>18%</a:t>
                      </a:r>
                    </a:p>
                  </a:txBody>
                  <a:tcPr marL="9525" marR="9525" marT="9525" marB="0" anchor="ctr"/>
                </a:tc>
                <a:extLst>
                  <a:ext uri="{0D108BD9-81ED-4DB2-BD59-A6C34878D82A}">
                    <a16:rowId xmlns:a16="http://schemas.microsoft.com/office/drawing/2014/main" val="4123524739"/>
                  </a:ext>
                </a:extLst>
              </a:tr>
              <a:tr h="0">
                <a:tc>
                  <a:txBody>
                    <a:bodyPr/>
                    <a:lstStyle/>
                    <a:p>
                      <a:pPr algn="l" rtl="0" fontAlgn="b"/>
                      <a:r>
                        <a:rPr lang="en-US" sz="1500" b="0" i="0" u="none" strike="noStrike" dirty="0">
                          <a:solidFill>
                            <a:schemeClr val="tx1"/>
                          </a:solidFill>
                          <a:effectLst/>
                          <a:latin typeface="+mn-lt"/>
                        </a:rPr>
                        <a:t>Hispanic/Latino</a:t>
                      </a:r>
                    </a:p>
                  </a:txBody>
                  <a:tcPr marT="27432" marB="27432" anchor="ctr"/>
                </a:tc>
                <a:tc>
                  <a:txBody>
                    <a:bodyPr/>
                    <a:lstStyle/>
                    <a:p>
                      <a:pPr algn="ctr" fontAlgn="b"/>
                      <a:r>
                        <a:rPr lang="en-US" sz="1500" b="0" i="0" u="none" strike="noStrike">
                          <a:solidFill>
                            <a:srgbClr val="2D3342"/>
                          </a:solidFill>
                          <a:effectLst/>
                          <a:latin typeface="+mn-lt"/>
                        </a:rPr>
                        <a:t>18%</a:t>
                      </a:r>
                    </a:p>
                  </a:txBody>
                  <a:tcPr marL="9525" marR="9525" marT="9525" marB="0" anchor="ctr"/>
                </a:tc>
                <a:extLst>
                  <a:ext uri="{0D108BD9-81ED-4DB2-BD59-A6C34878D82A}">
                    <a16:rowId xmlns:a16="http://schemas.microsoft.com/office/drawing/2014/main" val="4272866524"/>
                  </a:ext>
                </a:extLst>
              </a:tr>
              <a:tr h="0">
                <a:tc>
                  <a:txBody>
                    <a:bodyPr/>
                    <a:lstStyle/>
                    <a:p>
                      <a:pPr algn="l" rtl="0" fontAlgn="b"/>
                      <a:r>
                        <a:rPr lang="en-US" sz="1500" b="0" i="0" u="none" strike="noStrike" dirty="0">
                          <a:solidFill>
                            <a:schemeClr val="tx1"/>
                          </a:solidFill>
                          <a:effectLst/>
                          <a:latin typeface="+mn-lt"/>
                        </a:rPr>
                        <a:t>American Indian/Alaska Native </a:t>
                      </a:r>
                    </a:p>
                  </a:txBody>
                  <a:tcPr marT="27432" marB="27432" anchor="ctr"/>
                </a:tc>
                <a:tc>
                  <a:txBody>
                    <a:bodyPr/>
                    <a:lstStyle/>
                    <a:p>
                      <a:pPr algn="ctr" fontAlgn="b"/>
                      <a:r>
                        <a:rPr lang="en-US" sz="1500" b="0" i="0" u="none" strike="noStrike" dirty="0">
                          <a:solidFill>
                            <a:srgbClr val="2D3342"/>
                          </a:solidFill>
                          <a:effectLst/>
                          <a:latin typeface="+mn-lt"/>
                        </a:rPr>
                        <a:t>22%</a:t>
                      </a:r>
                    </a:p>
                  </a:txBody>
                  <a:tcPr marL="9525" marR="9525" marT="9525" marB="0" anchor="ctr"/>
                </a:tc>
                <a:extLst>
                  <a:ext uri="{0D108BD9-81ED-4DB2-BD59-A6C34878D82A}">
                    <a16:rowId xmlns:a16="http://schemas.microsoft.com/office/drawing/2014/main" val="1928140138"/>
                  </a:ext>
                </a:extLst>
              </a:tr>
              <a:tr h="0">
                <a:tc>
                  <a:txBody>
                    <a:bodyPr/>
                    <a:lstStyle/>
                    <a:p>
                      <a:pPr algn="l" rtl="0" fontAlgn="b"/>
                      <a:r>
                        <a:rPr lang="en-US" sz="1500" b="0" i="0" u="none" strike="noStrike" dirty="0">
                          <a:solidFill>
                            <a:schemeClr val="tx1"/>
                          </a:solidFill>
                          <a:effectLst/>
                          <a:latin typeface="+mn-lt"/>
                        </a:rPr>
                        <a:t>White</a:t>
                      </a:r>
                    </a:p>
                  </a:txBody>
                  <a:tcPr marT="27432" marB="27432" anchor="ctr"/>
                </a:tc>
                <a:tc>
                  <a:txBody>
                    <a:bodyPr/>
                    <a:lstStyle/>
                    <a:p>
                      <a:pPr algn="ctr" fontAlgn="b"/>
                      <a:r>
                        <a:rPr lang="en-US" sz="1500" b="0" i="0" u="none" strike="noStrike">
                          <a:solidFill>
                            <a:srgbClr val="2D3342"/>
                          </a:solidFill>
                          <a:effectLst/>
                          <a:latin typeface="+mn-lt"/>
                        </a:rPr>
                        <a:t>7%</a:t>
                      </a:r>
                    </a:p>
                  </a:txBody>
                  <a:tcPr marL="9525" marR="9525" marT="9525" marB="0" anchor="ctr"/>
                </a:tc>
                <a:extLst>
                  <a:ext uri="{0D108BD9-81ED-4DB2-BD59-A6C34878D82A}">
                    <a16:rowId xmlns:a16="http://schemas.microsoft.com/office/drawing/2014/main" val="2457072881"/>
                  </a:ext>
                </a:extLst>
              </a:tr>
              <a:tr h="0">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a:solidFill>
                            <a:srgbClr val="2D3342"/>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0">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a:solidFill>
                            <a:srgbClr val="2D3342"/>
                          </a:solidFill>
                          <a:effectLst/>
                          <a:latin typeface="+mn-lt"/>
                        </a:rPr>
                        <a:t>40%</a:t>
                      </a:r>
                    </a:p>
                  </a:txBody>
                  <a:tcPr marL="9525" marR="9525" marT="9525" marB="0" anchor="ctr"/>
                </a:tc>
                <a:extLst>
                  <a:ext uri="{0D108BD9-81ED-4DB2-BD59-A6C34878D82A}">
                    <a16:rowId xmlns:a16="http://schemas.microsoft.com/office/drawing/2014/main" val="1631792875"/>
                  </a:ext>
                </a:extLst>
              </a:tr>
              <a:tr h="0">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a:solidFill>
                            <a:srgbClr val="2D3342"/>
                          </a:solidFill>
                          <a:effectLst/>
                          <a:latin typeface="+mn-lt"/>
                        </a:rPr>
                        <a:t>21%</a:t>
                      </a:r>
                    </a:p>
                  </a:txBody>
                  <a:tcPr marL="9525" marR="9525" marT="9525" marB="0" anchor="ctr"/>
                </a:tc>
                <a:extLst>
                  <a:ext uri="{0D108BD9-81ED-4DB2-BD59-A6C34878D82A}">
                    <a16:rowId xmlns:a16="http://schemas.microsoft.com/office/drawing/2014/main" val="2892010692"/>
                  </a:ext>
                </a:extLst>
              </a:tr>
              <a:tr h="0">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a:solidFill>
                            <a:srgbClr val="2D3342"/>
                          </a:solidFill>
                          <a:effectLst/>
                          <a:latin typeface="+mn-lt"/>
                        </a:rPr>
                        <a:t>17%</a:t>
                      </a:r>
                    </a:p>
                  </a:txBody>
                  <a:tcPr marL="9525" marR="9525" marT="9525" marB="0" anchor="ctr"/>
                </a:tc>
                <a:extLst>
                  <a:ext uri="{0D108BD9-81ED-4DB2-BD59-A6C34878D82A}">
                    <a16:rowId xmlns:a16="http://schemas.microsoft.com/office/drawing/2014/main" val="555245227"/>
                  </a:ext>
                </a:extLst>
              </a:tr>
              <a:tr h="0">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r>
                        <a:rPr lang="en-US" sz="1500" b="0" i="0" u="none" strike="noStrike">
                          <a:solidFill>
                            <a:srgbClr val="2D3342"/>
                          </a:solidFill>
                          <a:effectLst/>
                          <a:latin typeface="+mn-lt"/>
                        </a:rPr>
                        <a:t>12%</a:t>
                      </a:r>
                    </a:p>
                  </a:txBody>
                  <a:tcPr marL="9525" marR="9525" marT="9525" marB="0" anchor="ctr"/>
                </a:tc>
                <a:extLst>
                  <a:ext uri="{0D108BD9-81ED-4DB2-BD59-A6C34878D82A}">
                    <a16:rowId xmlns:a16="http://schemas.microsoft.com/office/drawing/2014/main" val="3650906240"/>
                  </a:ext>
                </a:extLst>
              </a:tr>
              <a:tr h="0">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r>
                        <a:rPr lang="en-US" sz="1500" b="0" i="0" u="none" strike="noStrike">
                          <a:solidFill>
                            <a:srgbClr val="2D3342"/>
                          </a:solidFill>
                          <a:effectLst/>
                          <a:latin typeface="+mn-lt"/>
                        </a:rPr>
                        <a:t>5%</a:t>
                      </a:r>
                    </a:p>
                  </a:txBody>
                  <a:tcPr marL="9525" marR="9525" marT="9525" marB="0" anchor="ctr"/>
                </a:tc>
                <a:extLst>
                  <a:ext uri="{0D108BD9-81ED-4DB2-BD59-A6C34878D82A}">
                    <a16:rowId xmlns:a16="http://schemas.microsoft.com/office/drawing/2014/main" val="2028752189"/>
                  </a:ext>
                </a:extLst>
              </a:tr>
              <a:tr h="0">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rgbClr val="2D3342"/>
                          </a:solidFill>
                          <a:effectLst/>
                          <a:latin typeface="+mn-lt"/>
                        </a:rPr>
                        <a:t>5%</a:t>
                      </a:r>
                    </a:p>
                  </a:txBody>
                  <a:tcPr marL="9525" marR="9525" marT="9525" marB="0" anchor="ctr"/>
                </a:tc>
                <a:extLst>
                  <a:ext uri="{0D108BD9-81ED-4DB2-BD59-A6C34878D82A}">
                    <a16:rowId xmlns:a16="http://schemas.microsoft.com/office/drawing/2014/main" val="918027627"/>
                  </a:ext>
                </a:extLst>
              </a:tr>
            </a:tbl>
          </a:graphicData>
        </a:graphic>
      </p:graphicFrame>
      <p:graphicFrame>
        <p:nvGraphicFramePr>
          <p:cNvPr id="7" name="Chart 6">
            <a:extLst>
              <a:ext uri="{FF2B5EF4-FFF2-40B4-BE49-F238E27FC236}">
                <a16:creationId xmlns:a16="http://schemas.microsoft.com/office/drawing/2014/main" id="{68B93A77-CE4A-E51B-561D-B2D53C4A9F41}"/>
              </a:ext>
            </a:extLst>
          </p:cNvPr>
          <p:cNvGraphicFramePr/>
          <p:nvPr/>
        </p:nvGraphicFramePr>
        <p:xfrm>
          <a:off x="0" y="2325188"/>
          <a:ext cx="5648326" cy="4032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43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B8D13-D7EF-D8B8-495F-A925E7D75F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E3C67-5522-D842-22FE-5ECBA6E9E911}"/>
              </a:ext>
            </a:extLst>
          </p:cNvPr>
          <p:cNvSpPr>
            <a:spLocks noGrp="1"/>
          </p:cNvSpPr>
          <p:nvPr>
            <p:ph type="sldNum" sz="quarter" idx="10"/>
          </p:nvPr>
        </p:nvSpPr>
        <p:spPr/>
        <p:txBody>
          <a:bodyPr/>
          <a:lstStyle/>
          <a:p>
            <a:fld id="{68963FF3-3082-0146-9045-A71664B0B906}" type="slidenum">
              <a:rPr lang="en-US" smtClean="0"/>
              <a:pPr/>
              <a:t>22</a:t>
            </a:fld>
            <a:endParaRPr lang="en-US" dirty="0"/>
          </a:p>
        </p:txBody>
      </p:sp>
      <p:sp>
        <p:nvSpPr>
          <p:cNvPr id="8" name="Text Placeholder 7">
            <a:extLst>
              <a:ext uri="{FF2B5EF4-FFF2-40B4-BE49-F238E27FC236}">
                <a16:creationId xmlns:a16="http://schemas.microsoft.com/office/drawing/2014/main" id="{33B038BE-8E2D-D51A-9B78-ED8953B30120}"/>
              </a:ext>
            </a:extLst>
          </p:cNvPr>
          <p:cNvSpPr>
            <a:spLocks noGrp="1"/>
          </p:cNvSpPr>
          <p:nvPr>
            <p:ph type="body" sz="quarter" idx="11"/>
          </p:nvPr>
        </p:nvSpPr>
        <p:spPr/>
        <p:txBody>
          <a:bodyPr>
            <a:normAutofit fontScale="92500" lnSpcReduction="10000"/>
          </a:bodyPr>
          <a:lstStyle/>
          <a:p>
            <a:r>
              <a:rPr lang="en-US" dirty="0"/>
              <a:t>Collectively, just over half of Coloradans have experienced at least one of these financial challenges; more than one-in-five have experienced at least three of these challenges.</a:t>
            </a:r>
          </a:p>
        </p:txBody>
      </p:sp>
      <p:sp>
        <p:nvSpPr>
          <p:cNvPr id="10" name="Text Placeholder 9">
            <a:extLst>
              <a:ext uri="{FF2B5EF4-FFF2-40B4-BE49-F238E27FC236}">
                <a16:creationId xmlns:a16="http://schemas.microsoft.com/office/drawing/2014/main" id="{685D5938-8E76-5184-B3A3-48950415BE23}"/>
              </a:ext>
            </a:extLst>
          </p:cNvPr>
          <p:cNvSpPr>
            <a:spLocks noGrp="1"/>
          </p:cNvSpPr>
          <p:nvPr>
            <p:ph type="body" sz="quarter" idx="12"/>
          </p:nvPr>
        </p:nvSpPr>
        <p:spPr/>
        <p:txBody>
          <a:bodyPr/>
          <a:lstStyle/>
          <a:p>
            <a:r>
              <a:rPr lang="en-US" dirty="0"/>
              <a:t>Q23. In the last 12 months, have you experienced any of the following?</a:t>
            </a:r>
          </a:p>
        </p:txBody>
      </p:sp>
      <p:graphicFrame>
        <p:nvGraphicFramePr>
          <p:cNvPr id="15" name="Chart 14">
            <a:extLst>
              <a:ext uri="{FF2B5EF4-FFF2-40B4-BE49-F238E27FC236}">
                <a16:creationId xmlns:a16="http://schemas.microsoft.com/office/drawing/2014/main" id="{52D7CD32-FCCA-0B9C-1A9A-E40AB961869D}"/>
              </a:ext>
            </a:extLst>
          </p:cNvPr>
          <p:cNvGraphicFramePr/>
          <p:nvPr/>
        </p:nvGraphicFramePr>
        <p:xfrm>
          <a:off x="4955612" y="1944858"/>
          <a:ext cx="6701640" cy="4410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5">
            <a:extLst>
              <a:ext uri="{FF2B5EF4-FFF2-40B4-BE49-F238E27FC236}">
                <a16:creationId xmlns:a16="http://schemas.microsoft.com/office/drawing/2014/main" id="{50EE7FB1-65F9-580A-9A5C-AC0C83E5CA2C}"/>
              </a:ext>
            </a:extLst>
          </p:cNvPr>
          <p:cNvGraphicFramePr>
            <a:graphicFrameLocks noGrp="1"/>
          </p:cNvGraphicFramePr>
          <p:nvPr/>
        </p:nvGraphicFramePr>
        <p:xfrm>
          <a:off x="563880" y="2264125"/>
          <a:ext cx="4781118" cy="3932395"/>
        </p:xfrm>
        <a:graphic>
          <a:graphicData uri="http://schemas.openxmlformats.org/drawingml/2006/table">
            <a:tbl>
              <a:tblPr firstRow="1" bandRow="1">
                <a:tableStyleId>{073A0DAA-6AF3-43AB-8588-CEC1D06C72B9}</a:tableStyleId>
              </a:tblPr>
              <a:tblGrid>
                <a:gridCol w="4781118">
                  <a:extLst>
                    <a:ext uri="{9D8B030D-6E8A-4147-A177-3AD203B41FA5}">
                      <a16:colId xmlns:a16="http://schemas.microsoft.com/office/drawing/2014/main" val="3800592379"/>
                    </a:ext>
                  </a:extLst>
                </a:gridCol>
              </a:tblGrid>
              <a:tr h="580189">
                <a:tc>
                  <a:txBody>
                    <a:bodyPr/>
                    <a:lstStyle/>
                    <a:p>
                      <a:pPr algn="ctr">
                        <a:lnSpc>
                          <a:spcPct val="100000"/>
                        </a:lnSpc>
                      </a:pPr>
                      <a:r>
                        <a:rPr lang="en-US" sz="1500" b="1" dirty="0">
                          <a:solidFill>
                            <a:schemeClr val="accent3"/>
                          </a:solidFill>
                          <a:latin typeface="+mj-lt"/>
                        </a:rPr>
                        <a:t>Financial Challenges</a:t>
                      </a:r>
                    </a:p>
                  </a:txBody>
                  <a:tcPr marT="91440" marB="91440" anchor="ctr">
                    <a:solidFill>
                      <a:schemeClr val="accent4"/>
                    </a:solidFill>
                  </a:tcPr>
                </a:tc>
                <a:extLst>
                  <a:ext uri="{0D108BD9-81ED-4DB2-BD59-A6C34878D82A}">
                    <a16:rowId xmlns:a16="http://schemas.microsoft.com/office/drawing/2014/main" val="3309465836"/>
                  </a:ext>
                </a:extLst>
              </a:tr>
              <a:tr h="558701">
                <a:tc>
                  <a:txBody>
                    <a:bodyPr/>
                    <a:lstStyle/>
                    <a:p>
                      <a:pPr algn="ctr" fontAlgn="b"/>
                      <a:r>
                        <a:rPr lang="en-US" sz="1400" b="0" i="0" u="none" strike="noStrike" dirty="0">
                          <a:solidFill>
                            <a:schemeClr val="tx1"/>
                          </a:solidFill>
                          <a:effectLst/>
                          <a:latin typeface="+mn-lt"/>
                        </a:rPr>
                        <a:t>Postponed medical care</a:t>
                      </a:r>
                    </a:p>
                  </a:txBody>
                  <a:tcPr marL="9525" marR="9525" marT="91440" marB="91440" anchor="ctr"/>
                </a:tc>
                <a:extLst>
                  <a:ext uri="{0D108BD9-81ED-4DB2-BD59-A6C34878D82A}">
                    <a16:rowId xmlns:a16="http://schemas.microsoft.com/office/drawing/2014/main" val="2623794283"/>
                  </a:ext>
                </a:extLst>
              </a:tr>
              <a:tr h="558701">
                <a:tc>
                  <a:txBody>
                    <a:bodyPr/>
                    <a:lstStyle/>
                    <a:p>
                      <a:pPr algn="ctr" rtl="0" fontAlgn="ctr"/>
                      <a:r>
                        <a:rPr lang="en-US" sz="1400" b="0" i="0" u="none" strike="noStrike" dirty="0">
                          <a:solidFill>
                            <a:schemeClr val="tx1"/>
                          </a:solidFill>
                          <a:effectLst/>
                          <a:latin typeface="+mn-lt"/>
                        </a:rPr>
                        <a:t>Postponed dental care</a:t>
                      </a:r>
                    </a:p>
                  </a:txBody>
                  <a:tcPr marL="9525" marR="9525" marT="91440" marB="91440" anchor="ctr"/>
                </a:tc>
                <a:extLst>
                  <a:ext uri="{0D108BD9-81ED-4DB2-BD59-A6C34878D82A}">
                    <a16:rowId xmlns:a16="http://schemas.microsoft.com/office/drawing/2014/main" val="3509380447"/>
                  </a:ext>
                </a:extLst>
              </a:tr>
              <a:tr h="558701">
                <a:tc>
                  <a:txBody>
                    <a:bodyPr/>
                    <a:lstStyle/>
                    <a:p>
                      <a:pPr algn="ctr" fontAlgn="b"/>
                      <a:r>
                        <a:rPr lang="en-US" sz="1400" b="0" i="0" u="none" strike="noStrike" dirty="0">
                          <a:solidFill>
                            <a:schemeClr val="tx1"/>
                          </a:solidFill>
                          <a:effectLst/>
                          <a:latin typeface="+mn-lt"/>
                        </a:rPr>
                        <a:t>Postponed mental health care</a:t>
                      </a:r>
                    </a:p>
                  </a:txBody>
                  <a:tcPr marL="9525" marR="9525" marT="91440" marB="91440" anchor="ctr"/>
                </a:tc>
                <a:extLst>
                  <a:ext uri="{0D108BD9-81ED-4DB2-BD59-A6C34878D82A}">
                    <a16:rowId xmlns:a16="http://schemas.microsoft.com/office/drawing/2014/main" val="1858963443"/>
                  </a:ext>
                </a:extLst>
              </a:tr>
              <a:tr h="558701">
                <a:tc>
                  <a:txBody>
                    <a:bodyPr/>
                    <a:lstStyle/>
                    <a:p>
                      <a:pPr algn="ctr" fontAlgn="b"/>
                      <a:r>
                        <a:rPr lang="en-US" sz="1400" b="0" i="0" u="none" strike="noStrike" dirty="0">
                          <a:solidFill>
                            <a:schemeClr val="tx1"/>
                          </a:solidFill>
                          <a:effectLst/>
                          <a:latin typeface="+mn-lt"/>
                        </a:rPr>
                        <a:t>Had work hours cut back or wages reduced</a:t>
                      </a:r>
                    </a:p>
                  </a:txBody>
                  <a:tcPr marL="9525" marR="9525" marT="91440" marB="91440" anchor="ctr"/>
                </a:tc>
                <a:extLst>
                  <a:ext uri="{0D108BD9-81ED-4DB2-BD59-A6C34878D82A}">
                    <a16:rowId xmlns:a16="http://schemas.microsoft.com/office/drawing/2014/main" val="416170847"/>
                  </a:ext>
                </a:extLst>
              </a:tr>
              <a:tr h="558701">
                <a:tc>
                  <a:txBody>
                    <a:bodyPr/>
                    <a:lstStyle/>
                    <a:p>
                      <a:pPr algn="ctr" fontAlgn="b"/>
                      <a:r>
                        <a:rPr lang="en-US" sz="1400" b="0" i="0" u="none" strike="noStrike" dirty="0">
                          <a:solidFill>
                            <a:schemeClr val="tx1"/>
                          </a:solidFill>
                          <a:effectLst/>
                          <a:latin typeface="+mn-lt"/>
                        </a:rPr>
                        <a:t>Skipped meals because you couldn’t afford food</a:t>
                      </a:r>
                    </a:p>
                  </a:txBody>
                  <a:tcPr marL="9525" marR="9525" marT="91440" marB="91440" anchor="ctr"/>
                </a:tc>
                <a:extLst>
                  <a:ext uri="{0D108BD9-81ED-4DB2-BD59-A6C34878D82A}">
                    <a16:rowId xmlns:a16="http://schemas.microsoft.com/office/drawing/2014/main" val="3924865110"/>
                  </a:ext>
                </a:extLst>
              </a:tr>
              <a:tr h="558701">
                <a:tc>
                  <a:txBody>
                    <a:bodyPr/>
                    <a:lstStyle/>
                    <a:p>
                      <a:pPr algn="ctr" fontAlgn="b"/>
                      <a:r>
                        <a:rPr lang="en-US" sz="1400" b="0" i="0" u="none" strike="noStrike" dirty="0">
                          <a:solidFill>
                            <a:schemeClr val="tx1"/>
                          </a:solidFill>
                          <a:effectLst/>
                          <a:latin typeface="+mn-lt"/>
                        </a:rPr>
                        <a:t>Been laid off</a:t>
                      </a:r>
                    </a:p>
                  </a:txBody>
                  <a:tcPr marL="9525" marR="9525" marT="91440" marB="91440" anchor="ctr"/>
                </a:tc>
                <a:extLst>
                  <a:ext uri="{0D108BD9-81ED-4DB2-BD59-A6C34878D82A}">
                    <a16:rowId xmlns:a16="http://schemas.microsoft.com/office/drawing/2014/main" val="3400617886"/>
                  </a:ext>
                </a:extLst>
              </a:tr>
            </a:tbl>
          </a:graphicData>
        </a:graphic>
      </p:graphicFrame>
      <p:sp>
        <p:nvSpPr>
          <p:cNvPr id="5" name="Text Placeholder 4">
            <a:extLst>
              <a:ext uri="{FF2B5EF4-FFF2-40B4-BE49-F238E27FC236}">
                <a16:creationId xmlns:a16="http://schemas.microsoft.com/office/drawing/2014/main" id="{E1891843-59A3-4070-C6B0-C95B2499699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4675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49947-50DB-9694-B3A3-C14417E47D61}"/>
              </a:ext>
            </a:extLst>
          </p:cNvPr>
          <p:cNvSpPr>
            <a:spLocks noGrp="1"/>
          </p:cNvSpPr>
          <p:nvPr>
            <p:ph type="sldNum" sz="quarter" idx="10"/>
          </p:nvPr>
        </p:nvSpPr>
        <p:spPr/>
        <p:txBody>
          <a:bodyPr/>
          <a:lstStyle/>
          <a:p>
            <a:fld id="{68963FF3-3082-0146-9045-A71664B0B906}" type="slidenum">
              <a:rPr lang="en-US" smtClean="0"/>
              <a:t>23</a:t>
            </a:fld>
            <a:endParaRPr lang="en-US" dirty="0"/>
          </a:p>
        </p:txBody>
      </p:sp>
      <p:sp>
        <p:nvSpPr>
          <p:cNvPr id="3" name="Text Placeholder 2">
            <a:extLst>
              <a:ext uri="{FF2B5EF4-FFF2-40B4-BE49-F238E27FC236}">
                <a16:creationId xmlns:a16="http://schemas.microsoft.com/office/drawing/2014/main" id="{3349E251-4031-6656-40FC-0EBB850DDA5C}"/>
              </a:ext>
            </a:extLst>
          </p:cNvPr>
          <p:cNvSpPr>
            <a:spLocks noGrp="1"/>
          </p:cNvSpPr>
          <p:nvPr>
            <p:ph type="body" sz="quarter" idx="11"/>
          </p:nvPr>
        </p:nvSpPr>
        <p:spPr/>
        <p:txBody>
          <a:bodyPr/>
          <a:lstStyle/>
          <a:p>
            <a:r>
              <a:rPr lang="en-US" dirty="0"/>
              <a:t>There are sizable demographic differences in the frequency with which these challenges are experienced.</a:t>
            </a:r>
          </a:p>
        </p:txBody>
      </p:sp>
      <p:sp>
        <p:nvSpPr>
          <p:cNvPr id="4" name="Text Placeholder 3">
            <a:extLst>
              <a:ext uri="{FF2B5EF4-FFF2-40B4-BE49-F238E27FC236}">
                <a16:creationId xmlns:a16="http://schemas.microsoft.com/office/drawing/2014/main" id="{43DE9F67-771E-28D0-76EA-21A4421AC6B7}"/>
              </a:ext>
            </a:extLst>
          </p:cNvPr>
          <p:cNvSpPr>
            <a:spLocks noGrp="1"/>
          </p:cNvSpPr>
          <p:nvPr>
            <p:ph type="body" sz="quarter" idx="12"/>
          </p:nvPr>
        </p:nvSpPr>
        <p:spPr/>
        <p:txBody>
          <a:bodyPr/>
          <a:lstStyle/>
          <a:p>
            <a:r>
              <a:rPr lang="en-US" dirty="0"/>
              <a:t>Q23. In the last 12 months, have you experienced any of the following?</a:t>
            </a:r>
          </a:p>
        </p:txBody>
      </p:sp>
      <p:graphicFrame>
        <p:nvGraphicFramePr>
          <p:cNvPr id="6" name="Table 5">
            <a:extLst>
              <a:ext uri="{FF2B5EF4-FFF2-40B4-BE49-F238E27FC236}">
                <a16:creationId xmlns:a16="http://schemas.microsoft.com/office/drawing/2014/main" id="{1441C32C-1307-7831-45E3-449E0C26D58A}"/>
              </a:ext>
            </a:extLst>
          </p:cNvPr>
          <p:cNvGraphicFramePr>
            <a:graphicFrameLocks noGrp="1"/>
          </p:cNvGraphicFramePr>
          <p:nvPr/>
        </p:nvGraphicFramePr>
        <p:xfrm>
          <a:off x="4252000" y="2036360"/>
          <a:ext cx="7619325" cy="4253229"/>
        </p:xfrm>
        <a:graphic>
          <a:graphicData uri="http://schemas.openxmlformats.org/drawingml/2006/table">
            <a:tbl>
              <a:tblPr firstRow="1" bandRow="1">
                <a:tableStyleId>{073A0DAA-6AF3-43AB-8588-CEC1D06C72B9}</a:tableStyleId>
              </a:tblPr>
              <a:tblGrid>
                <a:gridCol w="2539775">
                  <a:extLst>
                    <a:ext uri="{9D8B030D-6E8A-4147-A177-3AD203B41FA5}">
                      <a16:colId xmlns:a16="http://schemas.microsoft.com/office/drawing/2014/main" val="3800592379"/>
                    </a:ext>
                  </a:extLst>
                </a:gridCol>
                <a:gridCol w="2539775">
                  <a:extLst>
                    <a:ext uri="{9D8B030D-6E8A-4147-A177-3AD203B41FA5}">
                      <a16:colId xmlns:a16="http://schemas.microsoft.com/office/drawing/2014/main" val="3856465516"/>
                    </a:ext>
                  </a:extLst>
                </a:gridCol>
                <a:gridCol w="2539775">
                  <a:extLst>
                    <a:ext uri="{9D8B030D-6E8A-4147-A177-3AD203B41FA5}">
                      <a16:colId xmlns:a16="http://schemas.microsoft.com/office/drawing/2014/main" val="3632401304"/>
                    </a:ext>
                  </a:extLst>
                </a:gridCol>
              </a:tblGrid>
              <a:tr h="364526">
                <a:tc gridSpan="3">
                  <a:txBody>
                    <a:bodyPr/>
                    <a:lstStyle/>
                    <a:p>
                      <a:pPr algn="ctr">
                        <a:lnSpc>
                          <a:spcPct val="100000"/>
                        </a:lnSpc>
                      </a:pPr>
                      <a:r>
                        <a:rPr lang="en-US" sz="1400" b="0" dirty="0">
                          <a:solidFill>
                            <a:schemeClr val="accent3"/>
                          </a:solidFill>
                          <a:latin typeface="+mj-lt"/>
                        </a:rPr>
                        <a:t>Number of Challenges Experienced</a:t>
                      </a:r>
                    </a:p>
                  </a:txBody>
                  <a:tcPr anchor="ctr">
                    <a:solidFill>
                      <a:schemeClr val="accent4"/>
                    </a:solidFill>
                  </a:tcPr>
                </a:tc>
                <a:tc hMerge="1">
                  <a:txBody>
                    <a:bodyPr/>
                    <a:lstStyle/>
                    <a:p>
                      <a:pPr algn="ctr" fontAlgn="b"/>
                      <a:endParaRPr lang="en-US" sz="1250" b="0" i="0" u="none" strike="noStrike" dirty="0">
                        <a:solidFill>
                          <a:schemeClr val="accent3"/>
                        </a:solidFill>
                        <a:effectLst/>
                        <a:latin typeface="+mj-lt"/>
                      </a:endParaRPr>
                    </a:p>
                  </a:txBody>
                  <a:tcPr anchor="ctr">
                    <a:solidFill>
                      <a:schemeClr val="accent4"/>
                    </a:solidFill>
                  </a:tcPr>
                </a:tc>
                <a:tc hMerge="1">
                  <a:txBody>
                    <a:bodyPr/>
                    <a:lstStyle/>
                    <a:p>
                      <a:pPr algn="ctr" fontAlgn="b"/>
                      <a:endParaRPr lang="en-US" sz="1250" b="0" i="0" u="none" strike="noStrike" dirty="0">
                        <a:solidFill>
                          <a:schemeClr val="accent3"/>
                        </a:solidFill>
                        <a:effectLst/>
                        <a:latin typeface="+mj-lt"/>
                      </a:endParaRPr>
                    </a:p>
                  </a:txBody>
                  <a:tcPr anchor="ctr">
                    <a:solidFill>
                      <a:schemeClr val="accent4"/>
                    </a:solidFill>
                  </a:tcPr>
                </a:tc>
                <a:extLst>
                  <a:ext uri="{0D108BD9-81ED-4DB2-BD59-A6C34878D82A}">
                    <a16:rowId xmlns:a16="http://schemas.microsoft.com/office/drawing/2014/main" val="1777050353"/>
                  </a:ext>
                </a:extLst>
              </a:tr>
              <a:tr h="364526">
                <a:tc>
                  <a:txBody>
                    <a:bodyPr/>
                    <a:lstStyle/>
                    <a:p>
                      <a:pPr algn="ctr">
                        <a:lnSpc>
                          <a:spcPct val="100000"/>
                        </a:lnSpc>
                      </a:pPr>
                      <a:r>
                        <a:rPr lang="en-US" sz="1400" b="0" dirty="0">
                          <a:solidFill>
                            <a:schemeClr val="accent3"/>
                          </a:solidFill>
                          <a:latin typeface="+mj-lt"/>
                        </a:rPr>
                        <a:t>0 of 6</a:t>
                      </a:r>
                    </a:p>
                  </a:txBody>
                  <a:tcPr anchor="ctr">
                    <a:solidFill>
                      <a:schemeClr val="accent1"/>
                    </a:solidFill>
                  </a:tcPr>
                </a:tc>
                <a:tc>
                  <a:txBody>
                    <a:bodyPr/>
                    <a:lstStyle/>
                    <a:p>
                      <a:pPr algn="ctr" fontAlgn="b"/>
                      <a:r>
                        <a:rPr lang="en-US" sz="1400" b="0" i="0" u="none" strike="noStrike" dirty="0">
                          <a:solidFill>
                            <a:schemeClr val="tx1"/>
                          </a:solidFill>
                          <a:effectLst/>
                          <a:latin typeface="+mj-lt"/>
                        </a:rPr>
                        <a:t>1-2 of 6</a:t>
                      </a:r>
                    </a:p>
                  </a:txBody>
                  <a:tcPr anchor="ctr">
                    <a:solidFill>
                      <a:schemeClr val="accent4">
                        <a:lumMod val="20000"/>
                        <a:lumOff val="80000"/>
                      </a:schemeClr>
                    </a:solidFill>
                  </a:tcPr>
                </a:tc>
                <a:tc>
                  <a:txBody>
                    <a:bodyPr/>
                    <a:lstStyle/>
                    <a:p>
                      <a:pPr algn="ctr" fontAlgn="b"/>
                      <a:r>
                        <a:rPr lang="en-US" sz="1400" b="0" i="0" u="none" strike="noStrike" dirty="0">
                          <a:solidFill>
                            <a:schemeClr val="accent3"/>
                          </a:solidFill>
                          <a:effectLst/>
                          <a:latin typeface="+mj-lt"/>
                        </a:rPr>
                        <a:t>3+ of 6</a:t>
                      </a:r>
                    </a:p>
                  </a:txBody>
                  <a:tcPr anchor="ctr">
                    <a:solidFill>
                      <a:schemeClr val="accent5"/>
                    </a:solidFill>
                  </a:tcPr>
                </a:tc>
                <a:extLst>
                  <a:ext uri="{0D108BD9-81ED-4DB2-BD59-A6C34878D82A}">
                    <a16:rowId xmlns:a16="http://schemas.microsoft.com/office/drawing/2014/main" val="3309465836"/>
                  </a:ext>
                </a:extLst>
              </a:tr>
              <a:tr h="271572">
                <a:tc>
                  <a:txBody>
                    <a:bodyPr/>
                    <a:lstStyle/>
                    <a:p>
                      <a:pPr algn="ctr" fontAlgn="b">
                        <a:lnSpc>
                          <a:spcPts val="1500"/>
                        </a:lnSpc>
                      </a:pPr>
                      <a:r>
                        <a:rPr lang="en-US" sz="1400" b="0" i="0" u="none" strike="noStrike" dirty="0">
                          <a:solidFill>
                            <a:schemeClr val="tx1"/>
                          </a:solidFill>
                          <a:effectLst/>
                          <a:latin typeface="+mn-lt"/>
                        </a:rPr>
                        <a:t>Ages 75+</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Rural Democrats</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Unemployed</a:t>
                      </a:r>
                    </a:p>
                  </a:txBody>
                  <a:tcPr marL="9525" marR="9525" marT="18288" marB="18288" anchor="ctr"/>
                </a:tc>
                <a:extLst>
                  <a:ext uri="{0D108BD9-81ED-4DB2-BD59-A6C34878D82A}">
                    <a16:rowId xmlns:a16="http://schemas.microsoft.com/office/drawing/2014/main" val="2118172237"/>
                  </a:ext>
                </a:extLst>
              </a:tr>
              <a:tr h="352801">
                <a:tc>
                  <a:txBody>
                    <a:bodyPr/>
                    <a:lstStyle/>
                    <a:p>
                      <a:pPr algn="ctr" fontAlgn="b">
                        <a:lnSpc>
                          <a:spcPts val="1500"/>
                        </a:lnSpc>
                      </a:pPr>
                      <a:r>
                        <a:rPr lang="en-US" sz="1400" b="0" i="0" u="none" strike="noStrike" dirty="0">
                          <a:solidFill>
                            <a:schemeClr val="tx1"/>
                          </a:solidFill>
                          <a:effectLst/>
                          <a:latin typeface="+mn-lt"/>
                        </a:rPr>
                        <a:t>No Mental Health Strain</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Morgan County</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HH Income &lt;$30,000</a:t>
                      </a:r>
                    </a:p>
                  </a:txBody>
                  <a:tcPr marL="9525" marR="9525" marT="18288" marB="18288" anchor="ctr"/>
                </a:tc>
                <a:extLst>
                  <a:ext uri="{0D108BD9-81ED-4DB2-BD59-A6C34878D82A}">
                    <a16:rowId xmlns:a16="http://schemas.microsoft.com/office/drawing/2014/main" val="1475578872"/>
                  </a:ext>
                </a:extLst>
              </a:tr>
              <a:tr h="271572">
                <a:tc>
                  <a:txBody>
                    <a:bodyPr/>
                    <a:lstStyle/>
                    <a:p>
                      <a:pPr algn="ctr" fontAlgn="b">
                        <a:lnSpc>
                          <a:spcPts val="1500"/>
                        </a:lnSpc>
                      </a:pPr>
                      <a:r>
                        <a:rPr lang="en-US" sz="1400" b="0" i="0" u="none" strike="noStrike" dirty="0">
                          <a:solidFill>
                            <a:schemeClr val="tx1"/>
                          </a:solidFill>
                          <a:effectLst/>
                          <a:latin typeface="+mn-lt"/>
                        </a:rPr>
                        <a:t>Douglas County</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Interviewed in Spanish</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Renters</a:t>
                      </a:r>
                    </a:p>
                  </a:txBody>
                  <a:tcPr marL="9525" marR="9525" marT="18288" marB="18288" anchor="ctr"/>
                </a:tc>
                <a:extLst>
                  <a:ext uri="{0D108BD9-81ED-4DB2-BD59-A6C34878D82A}">
                    <a16:rowId xmlns:a16="http://schemas.microsoft.com/office/drawing/2014/main" val="1132292232"/>
                  </a:ext>
                </a:extLst>
              </a:tr>
              <a:tr h="271572">
                <a:tc>
                  <a:txBody>
                    <a:bodyPr/>
                    <a:lstStyle/>
                    <a:p>
                      <a:pPr algn="ctr" fontAlgn="b">
                        <a:lnSpc>
                          <a:spcPts val="1500"/>
                        </a:lnSpc>
                      </a:pPr>
                      <a:r>
                        <a:rPr lang="en-US" sz="1400" b="0" i="0" u="none" strike="noStrike" dirty="0">
                          <a:solidFill>
                            <a:schemeClr val="tx1"/>
                          </a:solidFill>
                          <a:effectLst/>
                          <a:latin typeface="+mn-lt"/>
                        </a:rPr>
                        <a:t>Ages 65+</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Caregivers</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Uninsured</a:t>
                      </a:r>
                    </a:p>
                  </a:txBody>
                  <a:tcPr marL="9525" marR="9525" marT="18288" marB="18288" anchor="ctr"/>
                </a:tc>
                <a:extLst>
                  <a:ext uri="{0D108BD9-81ED-4DB2-BD59-A6C34878D82A}">
                    <a16:rowId xmlns:a16="http://schemas.microsoft.com/office/drawing/2014/main" val="2305996900"/>
                  </a:ext>
                </a:extLst>
              </a:tr>
              <a:tr h="499400">
                <a:tc>
                  <a:txBody>
                    <a:bodyPr/>
                    <a:lstStyle/>
                    <a:p>
                      <a:pPr algn="ctr" fontAlgn="b">
                        <a:lnSpc>
                          <a:spcPts val="1500"/>
                        </a:lnSpc>
                      </a:pPr>
                      <a:r>
                        <a:rPr lang="en-US" sz="1400" b="0" i="0" u="none" strike="noStrike" dirty="0">
                          <a:solidFill>
                            <a:schemeClr val="tx1"/>
                          </a:solidFill>
                          <a:effectLst/>
                          <a:latin typeface="+mn-lt"/>
                        </a:rPr>
                        <a:t>College-Educated Men</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Asian/Pacific Islander</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American Indian/</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Alaska Native</a:t>
                      </a:r>
                    </a:p>
                  </a:txBody>
                  <a:tcPr marL="9525" marR="9525" marT="18288" marB="18288" anchor="ctr"/>
                </a:tc>
                <a:extLst>
                  <a:ext uri="{0D108BD9-81ED-4DB2-BD59-A6C34878D82A}">
                    <a16:rowId xmlns:a16="http://schemas.microsoft.com/office/drawing/2014/main" val="3095261957"/>
                  </a:ext>
                </a:extLst>
              </a:tr>
              <a:tr h="499400">
                <a:tc>
                  <a:txBody>
                    <a:bodyPr/>
                    <a:lstStyle/>
                    <a:p>
                      <a:pPr algn="ctr" fontAlgn="b">
                        <a:lnSpc>
                          <a:spcPts val="1500"/>
                        </a:lnSpc>
                      </a:pPr>
                      <a:r>
                        <a:rPr lang="en-US" sz="1400" b="0" i="0" u="none" strike="noStrike" dirty="0">
                          <a:solidFill>
                            <a:schemeClr val="tx1"/>
                          </a:solidFill>
                          <a:effectLst/>
                          <a:latin typeface="+mn-lt"/>
                        </a:rPr>
                        <a:t>Retired</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Liberal Democrats</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Democrats w/</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Mental Health Strain</a:t>
                      </a:r>
                    </a:p>
                  </a:txBody>
                  <a:tcPr marL="9525" marR="9525" marT="18288" marB="18288" anchor="ctr"/>
                </a:tc>
                <a:extLst>
                  <a:ext uri="{0D108BD9-81ED-4DB2-BD59-A6C34878D82A}">
                    <a16:rowId xmlns:a16="http://schemas.microsoft.com/office/drawing/2014/main" val="2295299037"/>
                  </a:ext>
                </a:extLst>
              </a:tr>
              <a:tr h="271572">
                <a:tc>
                  <a:txBody>
                    <a:bodyPr/>
                    <a:lstStyle/>
                    <a:p>
                      <a:pPr algn="ctr" fontAlgn="b">
                        <a:lnSpc>
                          <a:spcPts val="1500"/>
                        </a:lnSpc>
                      </a:pPr>
                      <a:r>
                        <a:rPr lang="en-US" sz="1400" b="0" i="0" u="none" strike="noStrike" dirty="0">
                          <a:solidFill>
                            <a:schemeClr val="tx1"/>
                          </a:solidFill>
                          <a:effectLst/>
                          <a:latin typeface="+mn-lt"/>
                        </a:rPr>
                        <a:t>Men Ages 50+</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Rural Independents</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LGBTQ+</a:t>
                      </a:r>
                    </a:p>
                  </a:txBody>
                  <a:tcPr marL="9525" marR="9525" marT="18288" marB="18288" anchor="ctr"/>
                </a:tc>
                <a:extLst>
                  <a:ext uri="{0D108BD9-81ED-4DB2-BD59-A6C34878D82A}">
                    <a16:rowId xmlns:a16="http://schemas.microsoft.com/office/drawing/2014/main" val="3407031998"/>
                  </a:ext>
                </a:extLst>
              </a:tr>
              <a:tr h="271572">
                <a:tc>
                  <a:txBody>
                    <a:bodyPr/>
                    <a:lstStyle/>
                    <a:p>
                      <a:pPr algn="ctr" fontAlgn="b">
                        <a:lnSpc>
                          <a:spcPts val="1500"/>
                        </a:lnSpc>
                      </a:pPr>
                      <a:r>
                        <a:rPr lang="en-US" sz="1400" b="0" i="0" u="none" strike="noStrike" dirty="0">
                          <a:solidFill>
                            <a:schemeClr val="tx1"/>
                          </a:solidFill>
                          <a:effectLst/>
                          <a:latin typeface="+mn-lt"/>
                        </a:rPr>
                        <a:t>Republicans Ages 50+</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Liberal</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Pueblo County</a:t>
                      </a:r>
                    </a:p>
                  </a:txBody>
                  <a:tcPr marL="9525" marR="9525" marT="18288" marB="18288" anchor="ctr"/>
                </a:tc>
                <a:extLst>
                  <a:ext uri="{0D108BD9-81ED-4DB2-BD59-A6C34878D82A}">
                    <a16:rowId xmlns:a16="http://schemas.microsoft.com/office/drawing/2014/main" val="1930621166"/>
                  </a:ext>
                </a:extLst>
              </a:tr>
              <a:tr h="271572">
                <a:tc>
                  <a:txBody>
                    <a:bodyPr/>
                    <a:lstStyle/>
                    <a:p>
                      <a:pPr algn="ctr" fontAlgn="b">
                        <a:lnSpc>
                          <a:spcPts val="1500"/>
                        </a:lnSpc>
                      </a:pPr>
                      <a:r>
                        <a:rPr lang="en-US" sz="1400" b="0" i="0" u="none" strike="noStrike" dirty="0">
                          <a:solidFill>
                            <a:schemeClr val="tx1"/>
                          </a:solidFill>
                          <a:effectLst/>
                          <a:latin typeface="+mn-lt"/>
                        </a:rPr>
                        <a:t>Rural Republicans</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Adams County</a:t>
                      </a:r>
                    </a:p>
                  </a:txBody>
                  <a:tcPr marL="9525" marR="9525" marT="18288" marB="18288" anchor="ctr"/>
                </a:tc>
                <a:tc>
                  <a:txBody>
                    <a:bodyPr/>
                    <a:lstStyle/>
                    <a:p>
                      <a:pPr algn="ctr" fontAlgn="b">
                        <a:lnSpc>
                          <a:spcPts val="1500"/>
                        </a:lnSpc>
                      </a:pPr>
                      <a:endParaRPr lang="en-US" sz="1400" b="0" i="0" u="none" strike="noStrike" dirty="0">
                        <a:solidFill>
                          <a:schemeClr val="tx1"/>
                        </a:solidFill>
                        <a:effectLst/>
                        <a:latin typeface="+mn-lt"/>
                      </a:endParaRPr>
                    </a:p>
                  </a:txBody>
                  <a:tcPr marL="9525" marR="9525" marT="18288" marB="18288" anchor="ctr"/>
                </a:tc>
                <a:extLst>
                  <a:ext uri="{0D108BD9-81ED-4DB2-BD59-A6C34878D82A}">
                    <a16:rowId xmlns:a16="http://schemas.microsoft.com/office/drawing/2014/main" val="1044633599"/>
                  </a:ext>
                </a:extLst>
              </a:tr>
              <a:tr h="271572">
                <a:tc>
                  <a:txBody>
                    <a:bodyPr/>
                    <a:lstStyle/>
                    <a:p>
                      <a:pPr algn="ctr" fontAlgn="b">
                        <a:lnSpc>
                          <a:spcPts val="1500"/>
                        </a:lnSpc>
                      </a:pPr>
                      <a:r>
                        <a:rPr lang="en-US" sz="1400" b="0" i="0" u="none" strike="noStrike" dirty="0">
                          <a:solidFill>
                            <a:schemeClr val="tx1"/>
                          </a:solidFill>
                          <a:effectLst/>
                          <a:latin typeface="+mn-lt"/>
                        </a:rPr>
                        <a:t>Republican Men</a:t>
                      </a: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Black/African American</a:t>
                      </a:r>
                    </a:p>
                  </a:txBody>
                  <a:tcPr marL="9525" marR="9525" marT="18288" marB="18288" anchor="ctr"/>
                </a:tc>
                <a:tc>
                  <a:txBody>
                    <a:bodyPr/>
                    <a:lstStyle/>
                    <a:p>
                      <a:pPr algn="ctr" fontAlgn="b">
                        <a:lnSpc>
                          <a:spcPts val="1500"/>
                        </a:lnSpc>
                      </a:pPr>
                      <a:endParaRPr lang="en-US" sz="1400" b="0" i="0" u="none" strike="noStrike" dirty="0">
                        <a:solidFill>
                          <a:schemeClr val="tx1"/>
                        </a:solidFill>
                        <a:effectLst/>
                        <a:latin typeface="+mn-lt"/>
                      </a:endParaRPr>
                    </a:p>
                  </a:txBody>
                  <a:tcPr marL="9525" marR="9525" marT="18288" marB="18288" anchor="ctr"/>
                </a:tc>
                <a:extLst>
                  <a:ext uri="{0D108BD9-81ED-4DB2-BD59-A6C34878D82A}">
                    <a16:rowId xmlns:a16="http://schemas.microsoft.com/office/drawing/2014/main" val="489830051"/>
                  </a:ext>
                </a:extLst>
              </a:tr>
              <a:tr h="271572">
                <a:tc>
                  <a:txBody>
                    <a:bodyPr/>
                    <a:lstStyle/>
                    <a:p>
                      <a:pPr algn="ctr" fontAlgn="b">
                        <a:lnSpc>
                          <a:spcPts val="1500"/>
                        </a:lnSpc>
                      </a:pPr>
                      <a:endParaRPr lang="en-US" sz="1400" b="0" i="0" u="none" strike="noStrike" dirty="0">
                        <a:solidFill>
                          <a:schemeClr val="tx1"/>
                        </a:solidFill>
                        <a:effectLst/>
                        <a:latin typeface="+mn-lt"/>
                      </a:endParaRPr>
                    </a:p>
                  </a:txBody>
                  <a:tcPr marL="9525" marR="9525" marT="18288" marB="18288" anchor="ctr"/>
                </a:tc>
                <a:tc>
                  <a:txBody>
                    <a:bodyPr/>
                    <a:lstStyle/>
                    <a:p>
                      <a:pPr algn="ctr" fontAlgn="b">
                        <a:lnSpc>
                          <a:spcPts val="1500"/>
                        </a:lnSpc>
                      </a:pPr>
                      <a:r>
                        <a:rPr lang="en-US" sz="1400" b="0" i="0" u="none" strike="noStrike" dirty="0">
                          <a:solidFill>
                            <a:schemeClr val="tx1"/>
                          </a:solidFill>
                          <a:effectLst/>
                          <a:latin typeface="+mn-lt"/>
                        </a:rPr>
                        <a:t>Eastern Plains Region</a:t>
                      </a:r>
                    </a:p>
                  </a:txBody>
                  <a:tcPr marL="9525" marR="9525" marT="18288" marB="18288" anchor="ctr"/>
                </a:tc>
                <a:tc>
                  <a:txBody>
                    <a:bodyPr/>
                    <a:lstStyle/>
                    <a:p>
                      <a:pPr algn="ctr" fontAlgn="b">
                        <a:lnSpc>
                          <a:spcPts val="1500"/>
                        </a:lnSpc>
                      </a:pPr>
                      <a:endParaRPr lang="en-US" sz="1400" b="0" i="0" u="none" strike="noStrike" dirty="0">
                        <a:solidFill>
                          <a:schemeClr val="tx1"/>
                        </a:solidFill>
                        <a:effectLst/>
                        <a:latin typeface="+mn-lt"/>
                      </a:endParaRPr>
                    </a:p>
                  </a:txBody>
                  <a:tcPr marL="9525" marR="9525" marT="18288" marB="18288" anchor="ctr"/>
                </a:tc>
                <a:extLst>
                  <a:ext uri="{0D108BD9-81ED-4DB2-BD59-A6C34878D82A}">
                    <a16:rowId xmlns:a16="http://schemas.microsoft.com/office/drawing/2014/main" val="494786388"/>
                  </a:ext>
                </a:extLst>
              </a:tr>
            </a:tbl>
          </a:graphicData>
        </a:graphic>
      </p:graphicFrame>
      <p:graphicFrame>
        <p:nvGraphicFramePr>
          <p:cNvPr id="8" name="Table 5">
            <a:extLst>
              <a:ext uri="{FF2B5EF4-FFF2-40B4-BE49-F238E27FC236}">
                <a16:creationId xmlns:a16="http://schemas.microsoft.com/office/drawing/2014/main" id="{1108601B-4DF7-8FE5-DDAE-6BC8F49D8B0F}"/>
              </a:ext>
            </a:extLst>
          </p:cNvPr>
          <p:cNvGraphicFramePr>
            <a:graphicFrameLocks noGrp="1"/>
          </p:cNvGraphicFramePr>
          <p:nvPr/>
        </p:nvGraphicFramePr>
        <p:xfrm>
          <a:off x="309966" y="2036360"/>
          <a:ext cx="3675355" cy="4130974"/>
        </p:xfrm>
        <a:graphic>
          <a:graphicData uri="http://schemas.openxmlformats.org/drawingml/2006/table">
            <a:tbl>
              <a:tblPr firstRow="1" bandRow="1">
                <a:tableStyleId>{073A0DAA-6AF3-43AB-8588-CEC1D06C72B9}</a:tableStyleId>
              </a:tblPr>
              <a:tblGrid>
                <a:gridCol w="3675355">
                  <a:extLst>
                    <a:ext uri="{9D8B030D-6E8A-4147-A177-3AD203B41FA5}">
                      <a16:colId xmlns:a16="http://schemas.microsoft.com/office/drawing/2014/main" val="3800592379"/>
                    </a:ext>
                  </a:extLst>
                </a:gridCol>
              </a:tblGrid>
              <a:tr h="511454">
                <a:tc>
                  <a:txBody>
                    <a:bodyPr/>
                    <a:lstStyle/>
                    <a:p>
                      <a:pPr algn="ctr">
                        <a:lnSpc>
                          <a:spcPct val="100000"/>
                        </a:lnSpc>
                      </a:pPr>
                      <a:r>
                        <a:rPr lang="en-US" sz="1400" b="1" dirty="0">
                          <a:solidFill>
                            <a:schemeClr val="accent3"/>
                          </a:solidFill>
                          <a:latin typeface="+mj-lt"/>
                        </a:rPr>
                        <a:t>Financial Challenges</a:t>
                      </a:r>
                    </a:p>
                  </a:txBody>
                  <a:tcPr marT="91440" marB="91440" anchor="ctr">
                    <a:solidFill>
                      <a:schemeClr val="accent4"/>
                    </a:solidFill>
                  </a:tcPr>
                </a:tc>
                <a:extLst>
                  <a:ext uri="{0D108BD9-81ED-4DB2-BD59-A6C34878D82A}">
                    <a16:rowId xmlns:a16="http://schemas.microsoft.com/office/drawing/2014/main" val="3309465836"/>
                  </a:ext>
                </a:extLst>
              </a:tr>
              <a:tr h="511454">
                <a:tc>
                  <a:txBody>
                    <a:bodyPr/>
                    <a:lstStyle/>
                    <a:p>
                      <a:pPr algn="ctr" fontAlgn="b"/>
                      <a:r>
                        <a:rPr lang="en-US" sz="1400" b="0" i="0" u="none" strike="noStrike" dirty="0">
                          <a:solidFill>
                            <a:schemeClr val="tx1"/>
                          </a:solidFill>
                          <a:effectLst/>
                          <a:latin typeface="+mn-lt"/>
                        </a:rPr>
                        <a:t>Postponed medical care</a:t>
                      </a:r>
                    </a:p>
                  </a:txBody>
                  <a:tcPr marL="9525" marR="9525" marT="91440" marB="91440" anchor="ctr"/>
                </a:tc>
                <a:extLst>
                  <a:ext uri="{0D108BD9-81ED-4DB2-BD59-A6C34878D82A}">
                    <a16:rowId xmlns:a16="http://schemas.microsoft.com/office/drawing/2014/main" val="2623794283"/>
                  </a:ext>
                </a:extLst>
              </a:tr>
              <a:tr h="511454">
                <a:tc>
                  <a:txBody>
                    <a:bodyPr/>
                    <a:lstStyle/>
                    <a:p>
                      <a:pPr algn="ctr" rtl="0" fontAlgn="ctr"/>
                      <a:r>
                        <a:rPr lang="en-US" sz="1400" b="0" i="0" u="none" strike="noStrike" dirty="0">
                          <a:solidFill>
                            <a:schemeClr val="tx1"/>
                          </a:solidFill>
                          <a:effectLst/>
                          <a:latin typeface="+mn-lt"/>
                        </a:rPr>
                        <a:t>Postponed dental care</a:t>
                      </a:r>
                    </a:p>
                  </a:txBody>
                  <a:tcPr marL="9525" marR="9525" marT="91440" marB="91440" anchor="ctr"/>
                </a:tc>
                <a:extLst>
                  <a:ext uri="{0D108BD9-81ED-4DB2-BD59-A6C34878D82A}">
                    <a16:rowId xmlns:a16="http://schemas.microsoft.com/office/drawing/2014/main" val="3509380447"/>
                  </a:ext>
                </a:extLst>
              </a:tr>
              <a:tr h="511454">
                <a:tc>
                  <a:txBody>
                    <a:bodyPr/>
                    <a:lstStyle/>
                    <a:p>
                      <a:pPr algn="ctr" fontAlgn="b"/>
                      <a:r>
                        <a:rPr lang="en-US" sz="1400" b="0" i="0" u="none" strike="noStrike" dirty="0">
                          <a:solidFill>
                            <a:schemeClr val="tx1"/>
                          </a:solidFill>
                          <a:effectLst/>
                          <a:latin typeface="+mn-lt"/>
                        </a:rPr>
                        <a:t>Postponed mental health care</a:t>
                      </a:r>
                    </a:p>
                  </a:txBody>
                  <a:tcPr marL="9525" marR="9525" marT="91440" marB="91440" anchor="ctr"/>
                </a:tc>
                <a:extLst>
                  <a:ext uri="{0D108BD9-81ED-4DB2-BD59-A6C34878D82A}">
                    <a16:rowId xmlns:a16="http://schemas.microsoft.com/office/drawing/2014/main" val="1858963443"/>
                  </a:ext>
                </a:extLst>
              </a:tr>
              <a:tr h="786852">
                <a:tc>
                  <a:txBody>
                    <a:bodyPr/>
                    <a:lstStyle/>
                    <a:p>
                      <a:pPr algn="ctr" fontAlgn="b"/>
                      <a:r>
                        <a:rPr lang="en-US" sz="1400" b="0" i="0" u="none" strike="noStrike" dirty="0">
                          <a:solidFill>
                            <a:schemeClr val="tx1"/>
                          </a:solidFill>
                          <a:effectLst/>
                          <a:latin typeface="+mn-lt"/>
                        </a:rPr>
                        <a:t>Had work hours cut back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or wages reduced</a:t>
                      </a:r>
                    </a:p>
                  </a:txBody>
                  <a:tcPr marL="9525" marR="9525" marT="91440" marB="91440" anchor="ctr"/>
                </a:tc>
                <a:extLst>
                  <a:ext uri="{0D108BD9-81ED-4DB2-BD59-A6C34878D82A}">
                    <a16:rowId xmlns:a16="http://schemas.microsoft.com/office/drawing/2014/main" val="416170847"/>
                  </a:ext>
                </a:extLst>
              </a:tr>
              <a:tr h="786852">
                <a:tc>
                  <a:txBody>
                    <a:bodyPr/>
                    <a:lstStyle/>
                    <a:p>
                      <a:pPr algn="ctr" fontAlgn="b"/>
                      <a:r>
                        <a:rPr lang="en-US" sz="1400" b="0" i="0" u="none" strike="noStrike" dirty="0">
                          <a:solidFill>
                            <a:schemeClr val="tx1"/>
                          </a:solidFill>
                          <a:effectLst/>
                          <a:latin typeface="+mn-lt"/>
                        </a:rPr>
                        <a:t>Skipped meals because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you couldn’t afford food</a:t>
                      </a:r>
                    </a:p>
                  </a:txBody>
                  <a:tcPr marL="9525" marR="9525" marT="91440" marB="91440" anchor="ctr"/>
                </a:tc>
                <a:extLst>
                  <a:ext uri="{0D108BD9-81ED-4DB2-BD59-A6C34878D82A}">
                    <a16:rowId xmlns:a16="http://schemas.microsoft.com/office/drawing/2014/main" val="3924865110"/>
                  </a:ext>
                </a:extLst>
              </a:tr>
              <a:tr h="511454">
                <a:tc>
                  <a:txBody>
                    <a:bodyPr/>
                    <a:lstStyle/>
                    <a:p>
                      <a:pPr algn="ctr" fontAlgn="b"/>
                      <a:r>
                        <a:rPr lang="en-US" sz="1400" b="0" i="0" u="none" strike="noStrike" dirty="0">
                          <a:solidFill>
                            <a:schemeClr val="tx1"/>
                          </a:solidFill>
                          <a:effectLst/>
                          <a:latin typeface="+mn-lt"/>
                        </a:rPr>
                        <a:t>Been laid off</a:t>
                      </a:r>
                    </a:p>
                  </a:txBody>
                  <a:tcPr marL="9525" marR="9525" marT="91440" marB="91440" anchor="ctr"/>
                </a:tc>
                <a:extLst>
                  <a:ext uri="{0D108BD9-81ED-4DB2-BD59-A6C34878D82A}">
                    <a16:rowId xmlns:a16="http://schemas.microsoft.com/office/drawing/2014/main" val="3400617886"/>
                  </a:ext>
                </a:extLst>
              </a:tr>
            </a:tbl>
          </a:graphicData>
        </a:graphic>
      </p:graphicFrame>
      <p:sp>
        <p:nvSpPr>
          <p:cNvPr id="15" name="Text Placeholder 14">
            <a:extLst>
              <a:ext uri="{FF2B5EF4-FFF2-40B4-BE49-F238E27FC236}">
                <a16:creationId xmlns:a16="http://schemas.microsoft.com/office/drawing/2014/main" id="{5641D06C-1650-3779-B9EC-2AD4FAC3417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250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65420-7B80-3137-2059-1FB07326F6A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C8BCD3-1035-D418-C190-8D1DBA6C9253}"/>
              </a:ext>
            </a:extLst>
          </p:cNvPr>
          <p:cNvSpPr>
            <a:spLocks noGrp="1"/>
          </p:cNvSpPr>
          <p:nvPr>
            <p:ph type="sldNum" sz="quarter" idx="10"/>
          </p:nvPr>
        </p:nvSpPr>
        <p:spPr/>
        <p:txBody>
          <a:bodyPr/>
          <a:lstStyle/>
          <a:p>
            <a:fld id="{68963FF3-3082-0146-9045-A71664B0B906}" type="slidenum">
              <a:rPr lang="en-US" smtClean="0"/>
              <a:t>24</a:t>
            </a:fld>
            <a:endParaRPr lang="en-US" dirty="0"/>
          </a:p>
        </p:txBody>
      </p:sp>
      <p:sp>
        <p:nvSpPr>
          <p:cNvPr id="3" name="Text Placeholder 2">
            <a:extLst>
              <a:ext uri="{FF2B5EF4-FFF2-40B4-BE49-F238E27FC236}">
                <a16:creationId xmlns:a16="http://schemas.microsoft.com/office/drawing/2014/main" id="{36619531-5BFA-57D7-BD28-5BAB714F300A}"/>
              </a:ext>
            </a:extLst>
          </p:cNvPr>
          <p:cNvSpPr>
            <a:spLocks noGrp="1"/>
          </p:cNvSpPr>
          <p:nvPr>
            <p:ph type="body" sz="quarter" idx="11"/>
          </p:nvPr>
        </p:nvSpPr>
        <p:spPr/>
        <p:txBody>
          <a:bodyPr/>
          <a:lstStyle/>
          <a:p>
            <a:r>
              <a:rPr lang="en-US" dirty="0"/>
              <a:t>People who have experienced mental health strain are more likely to report having faced various kinds of hardship.</a:t>
            </a:r>
          </a:p>
        </p:txBody>
      </p:sp>
      <p:sp>
        <p:nvSpPr>
          <p:cNvPr id="5" name="Text Placeholder 4">
            <a:extLst>
              <a:ext uri="{FF2B5EF4-FFF2-40B4-BE49-F238E27FC236}">
                <a16:creationId xmlns:a16="http://schemas.microsoft.com/office/drawing/2014/main" id="{BC10498D-44FC-04F7-7E03-47752F272FC7}"/>
              </a:ext>
            </a:extLst>
          </p:cNvPr>
          <p:cNvSpPr>
            <a:spLocks noGrp="1"/>
          </p:cNvSpPr>
          <p:nvPr>
            <p:ph type="body" sz="quarter" idx="13"/>
          </p:nvPr>
        </p:nvSpPr>
        <p:spPr/>
        <p:txBody>
          <a:bodyPr/>
          <a:lstStyle/>
          <a:p>
            <a:r>
              <a:rPr lang="en-US" dirty="0"/>
              <a:t>*Asked of Renters Only</a:t>
            </a:r>
          </a:p>
        </p:txBody>
      </p:sp>
      <p:sp>
        <p:nvSpPr>
          <p:cNvPr id="7" name="Text Placeholder 6">
            <a:extLst>
              <a:ext uri="{FF2B5EF4-FFF2-40B4-BE49-F238E27FC236}">
                <a16:creationId xmlns:a16="http://schemas.microsoft.com/office/drawing/2014/main" id="{8E94FDE6-6FA4-7BB3-5ED5-A639F3762FAA}"/>
              </a:ext>
            </a:extLst>
          </p:cNvPr>
          <p:cNvSpPr>
            <a:spLocks noGrp="1"/>
          </p:cNvSpPr>
          <p:nvPr>
            <p:ph type="body" sz="quarter" idx="12"/>
          </p:nvPr>
        </p:nvSpPr>
        <p:spPr/>
        <p:txBody>
          <a:bodyPr/>
          <a:lstStyle/>
          <a:p>
            <a:r>
              <a:rPr lang="en-US" dirty="0"/>
              <a:t>% Experiencing Each Type of Financial Hardship</a:t>
            </a:r>
          </a:p>
        </p:txBody>
      </p:sp>
      <p:graphicFrame>
        <p:nvGraphicFramePr>
          <p:cNvPr id="9" name="Table 5">
            <a:extLst>
              <a:ext uri="{FF2B5EF4-FFF2-40B4-BE49-F238E27FC236}">
                <a16:creationId xmlns:a16="http://schemas.microsoft.com/office/drawing/2014/main" id="{E791CE94-5E7D-6528-0207-717547B65BCB}"/>
              </a:ext>
            </a:extLst>
          </p:cNvPr>
          <p:cNvGraphicFramePr>
            <a:graphicFrameLocks noGrp="1"/>
          </p:cNvGraphicFramePr>
          <p:nvPr/>
        </p:nvGraphicFramePr>
        <p:xfrm>
          <a:off x="153140" y="1988596"/>
          <a:ext cx="11885721" cy="4296790"/>
        </p:xfrm>
        <a:graphic>
          <a:graphicData uri="http://schemas.openxmlformats.org/drawingml/2006/table">
            <a:tbl>
              <a:tblPr firstRow="1" bandRow="1">
                <a:tableStyleId>{073A0DAA-6AF3-43AB-8588-CEC1D06C72B9}</a:tableStyleId>
              </a:tblPr>
              <a:tblGrid>
                <a:gridCol w="8864400">
                  <a:extLst>
                    <a:ext uri="{9D8B030D-6E8A-4147-A177-3AD203B41FA5}">
                      <a16:colId xmlns:a16="http://schemas.microsoft.com/office/drawing/2014/main" val="3800592379"/>
                    </a:ext>
                  </a:extLst>
                </a:gridCol>
                <a:gridCol w="1128409">
                  <a:extLst>
                    <a:ext uri="{9D8B030D-6E8A-4147-A177-3AD203B41FA5}">
                      <a16:colId xmlns:a16="http://schemas.microsoft.com/office/drawing/2014/main" val="4019146642"/>
                    </a:ext>
                  </a:extLst>
                </a:gridCol>
                <a:gridCol w="1892912">
                  <a:extLst>
                    <a:ext uri="{9D8B030D-6E8A-4147-A177-3AD203B41FA5}">
                      <a16:colId xmlns:a16="http://schemas.microsoft.com/office/drawing/2014/main" val="3632401304"/>
                    </a:ext>
                  </a:extLst>
                </a:gridCol>
              </a:tblGrid>
              <a:tr h="498412">
                <a:tc>
                  <a:txBody>
                    <a:bodyPr/>
                    <a:lstStyle/>
                    <a:p>
                      <a:pPr algn="ctr">
                        <a:lnSpc>
                          <a:spcPct val="100000"/>
                        </a:lnSpc>
                      </a:pPr>
                      <a:r>
                        <a:rPr lang="en-US" sz="1250" b="0" dirty="0">
                          <a:solidFill>
                            <a:schemeClr val="accent3"/>
                          </a:solidFill>
                          <a:latin typeface="+mj-lt"/>
                        </a:rPr>
                        <a:t>Type of Financial Hardship</a:t>
                      </a:r>
                    </a:p>
                  </a:txBody>
                  <a:tcPr anchor="ctr">
                    <a:solidFill>
                      <a:schemeClr val="accent4"/>
                    </a:solidFill>
                  </a:tcPr>
                </a:tc>
                <a:tc>
                  <a:txBody>
                    <a:bodyPr/>
                    <a:lstStyle/>
                    <a:p>
                      <a:pPr algn="ctr" fontAlgn="b"/>
                      <a:r>
                        <a:rPr lang="en-US" sz="1250" b="0" i="0" u="none" strike="noStrike" dirty="0">
                          <a:solidFill>
                            <a:schemeClr val="accent3"/>
                          </a:solidFill>
                          <a:effectLst/>
                          <a:latin typeface="+mj-lt"/>
                        </a:rPr>
                        <a:t>Among All Coloradans</a:t>
                      </a:r>
                    </a:p>
                  </a:txBody>
                  <a:tcPr anchor="ctr">
                    <a:solidFill>
                      <a:schemeClr val="accent4"/>
                    </a:solidFill>
                  </a:tcPr>
                </a:tc>
                <a:tc>
                  <a:txBody>
                    <a:bodyPr/>
                    <a:lstStyle/>
                    <a:p>
                      <a:pPr algn="ctr" fontAlgn="b"/>
                      <a:r>
                        <a:rPr lang="en-US" sz="1250" b="0" i="0" u="none" strike="noStrike" dirty="0">
                          <a:solidFill>
                            <a:schemeClr val="accent3"/>
                          </a:solidFill>
                          <a:effectLst/>
                          <a:latin typeface="+mj-lt"/>
                        </a:rPr>
                        <a:t>Among Experienced </a:t>
                      </a:r>
                      <a:br>
                        <a:rPr lang="en-US" sz="1250" b="0" i="0" u="none" strike="noStrike" dirty="0">
                          <a:solidFill>
                            <a:schemeClr val="accent3"/>
                          </a:solidFill>
                          <a:effectLst/>
                          <a:latin typeface="+mj-lt"/>
                        </a:rPr>
                      </a:br>
                      <a:r>
                        <a:rPr lang="en-US" sz="1250" b="0" i="0" u="none" strike="noStrike" dirty="0">
                          <a:solidFill>
                            <a:schemeClr val="accent3"/>
                          </a:solidFill>
                          <a:effectLst/>
                          <a:latin typeface="+mj-lt"/>
                        </a:rPr>
                        <a:t>Mental Health Strain</a:t>
                      </a:r>
                    </a:p>
                  </a:txBody>
                  <a:tcPr anchor="ctr">
                    <a:solidFill>
                      <a:schemeClr val="accent4"/>
                    </a:solidFill>
                  </a:tcPr>
                </a:tc>
                <a:extLst>
                  <a:ext uri="{0D108BD9-81ED-4DB2-BD59-A6C34878D82A}">
                    <a16:rowId xmlns:a16="http://schemas.microsoft.com/office/drawing/2014/main" val="3309465836"/>
                  </a:ext>
                </a:extLst>
              </a:tr>
              <a:tr h="211021">
                <a:tc>
                  <a:txBody>
                    <a:bodyPr/>
                    <a:lstStyle/>
                    <a:p>
                      <a:pPr algn="ctr" fontAlgn="b"/>
                      <a:r>
                        <a:rPr lang="en-US" sz="1250" b="0" i="0" u="none" strike="noStrike" dirty="0">
                          <a:solidFill>
                            <a:schemeClr val="tx1"/>
                          </a:solidFill>
                          <a:effectLst/>
                          <a:latin typeface="+mn-lt"/>
                        </a:rPr>
                        <a:t>Finances have gotten worse year-to-date</a:t>
                      </a:r>
                    </a:p>
                  </a:txBody>
                  <a:tcPr marL="9525" marR="9525" marT="9525" marB="0" anchor="ctr"/>
                </a:tc>
                <a:tc>
                  <a:txBody>
                    <a:bodyPr/>
                    <a:lstStyle/>
                    <a:p>
                      <a:pPr algn="ctr" fontAlgn="b"/>
                      <a:r>
                        <a:rPr lang="en-US" sz="1250" b="1" i="0" u="none" strike="noStrike" dirty="0">
                          <a:solidFill>
                            <a:schemeClr val="tx1"/>
                          </a:solidFill>
                          <a:effectLst/>
                          <a:latin typeface="+mn-lt"/>
                        </a:rPr>
                        <a:t>39%</a:t>
                      </a:r>
                    </a:p>
                  </a:txBody>
                  <a:tcPr marL="9525" marR="9525" marT="9525" marB="0" anchor="ctr"/>
                </a:tc>
                <a:tc>
                  <a:txBody>
                    <a:bodyPr/>
                    <a:lstStyle/>
                    <a:p>
                      <a:pPr algn="ctr" fontAlgn="b"/>
                      <a:r>
                        <a:rPr lang="en-US" sz="1250" b="0" i="0" u="none" strike="noStrike" dirty="0">
                          <a:solidFill>
                            <a:schemeClr val="tx1"/>
                          </a:solidFill>
                          <a:effectLst/>
                          <a:latin typeface="+mn-lt"/>
                        </a:rPr>
                        <a:t>47%</a:t>
                      </a:r>
                    </a:p>
                  </a:txBody>
                  <a:tcPr marL="9525" marR="9525" marT="9525" marB="0" anchor="ctr"/>
                </a:tc>
                <a:extLst>
                  <a:ext uri="{0D108BD9-81ED-4DB2-BD59-A6C34878D82A}">
                    <a16:rowId xmlns:a16="http://schemas.microsoft.com/office/drawing/2014/main" val="1475578872"/>
                  </a:ext>
                </a:extLst>
              </a:tr>
              <a:tr h="211021">
                <a:tc>
                  <a:txBody>
                    <a:bodyPr/>
                    <a:lstStyle/>
                    <a:p>
                      <a:pPr algn="ctr" fontAlgn="b"/>
                      <a:r>
                        <a:rPr lang="en-US" sz="1250" b="0" i="0" u="none" strike="noStrike" dirty="0">
                          <a:solidFill>
                            <a:schemeClr val="tx1"/>
                          </a:solidFill>
                          <a:effectLst/>
                          <a:latin typeface="+mn-lt"/>
                        </a:rPr>
                        <a:t>Struggling financially</a:t>
                      </a:r>
                    </a:p>
                  </a:txBody>
                  <a:tcPr marL="9525" marR="9525" marT="9525" marB="0" anchor="ctr"/>
                </a:tc>
                <a:tc>
                  <a:txBody>
                    <a:bodyPr/>
                    <a:lstStyle/>
                    <a:p>
                      <a:pPr algn="ctr" fontAlgn="b"/>
                      <a:r>
                        <a:rPr lang="en-US" sz="1250" b="1" i="0" u="none" strike="noStrike" dirty="0">
                          <a:solidFill>
                            <a:schemeClr val="tx1"/>
                          </a:solidFill>
                          <a:effectLst/>
                          <a:latin typeface="+mn-lt"/>
                        </a:rPr>
                        <a:t>38%</a:t>
                      </a:r>
                    </a:p>
                  </a:txBody>
                  <a:tcPr marL="9525" marR="9525" marT="9525" marB="0" anchor="ctr"/>
                </a:tc>
                <a:tc>
                  <a:txBody>
                    <a:bodyPr/>
                    <a:lstStyle/>
                    <a:p>
                      <a:pPr algn="ctr" fontAlgn="b"/>
                      <a:r>
                        <a:rPr lang="en-US" sz="1250" b="0" i="0" u="none" strike="noStrike" dirty="0">
                          <a:solidFill>
                            <a:schemeClr val="tx1"/>
                          </a:solidFill>
                          <a:effectLst/>
                          <a:latin typeface="+mn-lt"/>
                        </a:rPr>
                        <a:t>44%</a:t>
                      </a:r>
                    </a:p>
                  </a:txBody>
                  <a:tcPr marL="9525" marR="9525" marT="9525" marB="0" anchor="ctr"/>
                </a:tc>
                <a:extLst>
                  <a:ext uri="{0D108BD9-81ED-4DB2-BD59-A6C34878D82A}">
                    <a16:rowId xmlns:a16="http://schemas.microsoft.com/office/drawing/2014/main" val="805702985"/>
                  </a:ext>
                </a:extLst>
              </a:tr>
              <a:tr h="211021">
                <a:tc>
                  <a:txBody>
                    <a:bodyPr/>
                    <a:lstStyle/>
                    <a:p>
                      <a:pPr algn="ctr" fontAlgn="b"/>
                      <a:r>
                        <a:rPr lang="en-US" sz="1250" b="0" i="0" u="none" strike="noStrike" dirty="0">
                          <a:solidFill>
                            <a:schemeClr val="tx1"/>
                          </a:solidFill>
                          <a:effectLst/>
                          <a:latin typeface="+mn-lt"/>
                        </a:rPr>
                        <a:t>Worried about losing health insurance</a:t>
                      </a:r>
                    </a:p>
                  </a:txBody>
                  <a:tcPr marL="9525" marR="9525" marT="9525" marB="0" anchor="ctr"/>
                </a:tc>
                <a:tc>
                  <a:txBody>
                    <a:bodyPr/>
                    <a:lstStyle/>
                    <a:p>
                      <a:pPr algn="ctr" fontAlgn="b"/>
                      <a:r>
                        <a:rPr lang="en-US" sz="1250" b="1" i="0" u="none" strike="noStrike" dirty="0">
                          <a:solidFill>
                            <a:schemeClr val="tx1"/>
                          </a:solidFill>
                          <a:effectLst/>
                          <a:latin typeface="+mn-lt"/>
                        </a:rPr>
                        <a:t>38%</a:t>
                      </a:r>
                    </a:p>
                  </a:txBody>
                  <a:tcPr marL="9525" marR="9525" marT="9525" marB="0" anchor="ctr"/>
                </a:tc>
                <a:tc>
                  <a:txBody>
                    <a:bodyPr/>
                    <a:lstStyle/>
                    <a:p>
                      <a:pPr algn="ctr" fontAlgn="b"/>
                      <a:r>
                        <a:rPr lang="en-US" sz="1250" b="0" i="0" u="none" strike="noStrike" dirty="0">
                          <a:solidFill>
                            <a:schemeClr val="tx1"/>
                          </a:solidFill>
                          <a:effectLst/>
                          <a:latin typeface="+mn-lt"/>
                        </a:rPr>
                        <a:t>46%</a:t>
                      </a:r>
                    </a:p>
                  </a:txBody>
                  <a:tcPr marL="9525" marR="9525" marT="9525" marB="0" anchor="ctr"/>
                </a:tc>
                <a:extLst>
                  <a:ext uri="{0D108BD9-81ED-4DB2-BD59-A6C34878D82A}">
                    <a16:rowId xmlns:a16="http://schemas.microsoft.com/office/drawing/2014/main" val="2305996900"/>
                  </a:ext>
                </a:extLst>
              </a:tr>
              <a:tr h="211021">
                <a:tc>
                  <a:txBody>
                    <a:bodyPr/>
                    <a:lstStyle/>
                    <a:p>
                      <a:pPr algn="ctr" fontAlgn="b"/>
                      <a:r>
                        <a:rPr lang="en-US" sz="1250" b="0" i="0" u="none" strike="noStrike" dirty="0">
                          <a:solidFill>
                            <a:schemeClr val="tx1"/>
                          </a:solidFill>
                          <a:effectLst/>
                          <a:latin typeface="+mn-lt"/>
                        </a:rPr>
                        <a:t>Postponed dental care</a:t>
                      </a:r>
                    </a:p>
                  </a:txBody>
                  <a:tcPr marL="9525" marR="9525" marT="9525" marB="0" anchor="ctr"/>
                </a:tc>
                <a:tc>
                  <a:txBody>
                    <a:bodyPr/>
                    <a:lstStyle/>
                    <a:p>
                      <a:pPr algn="ctr" fontAlgn="b"/>
                      <a:r>
                        <a:rPr lang="en-US" sz="1250" b="1" i="0" u="none" strike="noStrike" dirty="0">
                          <a:solidFill>
                            <a:schemeClr val="tx1"/>
                          </a:solidFill>
                          <a:effectLst/>
                          <a:latin typeface="+mn-lt"/>
                        </a:rPr>
                        <a:t>33%</a:t>
                      </a:r>
                    </a:p>
                  </a:txBody>
                  <a:tcPr marL="9525" marR="9525" marT="9525" marB="0" anchor="ctr"/>
                </a:tc>
                <a:tc>
                  <a:txBody>
                    <a:bodyPr/>
                    <a:lstStyle/>
                    <a:p>
                      <a:pPr algn="ctr" fontAlgn="b"/>
                      <a:r>
                        <a:rPr lang="en-US" sz="1250" b="0" i="0" u="none" strike="noStrike" dirty="0">
                          <a:solidFill>
                            <a:schemeClr val="tx1"/>
                          </a:solidFill>
                          <a:effectLst/>
                          <a:latin typeface="+mn-lt"/>
                        </a:rPr>
                        <a:t>45%</a:t>
                      </a:r>
                    </a:p>
                  </a:txBody>
                  <a:tcPr marL="9525" marR="9525" marT="9525" marB="0" anchor="ctr"/>
                </a:tc>
                <a:extLst>
                  <a:ext uri="{0D108BD9-81ED-4DB2-BD59-A6C34878D82A}">
                    <a16:rowId xmlns:a16="http://schemas.microsoft.com/office/drawing/2014/main" val="308922464"/>
                  </a:ext>
                </a:extLst>
              </a:tr>
              <a:tr h="211021">
                <a:tc>
                  <a:txBody>
                    <a:bodyPr/>
                    <a:lstStyle/>
                    <a:p>
                      <a:pPr algn="ctr" fontAlgn="b"/>
                      <a:r>
                        <a:rPr lang="en-US" sz="1250" b="0" i="0" u="none" strike="noStrike" dirty="0">
                          <a:solidFill>
                            <a:schemeClr val="tx1"/>
                          </a:solidFill>
                          <a:effectLst/>
                          <a:latin typeface="+mn-lt"/>
                        </a:rPr>
                        <a:t>Postponed medical care</a:t>
                      </a:r>
                    </a:p>
                  </a:txBody>
                  <a:tcPr marL="9525" marR="9525" marT="9525" marB="0" anchor="ctr"/>
                </a:tc>
                <a:tc>
                  <a:txBody>
                    <a:bodyPr/>
                    <a:lstStyle/>
                    <a:p>
                      <a:pPr algn="ctr" fontAlgn="b"/>
                      <a:r>
                        <a:rPr lang="en-US" sz="1250" b="1" i="0" u="none" strike="noStrike" dirty="0">
                          <a:solidFill>
                            <a:schemeClr val="tx1"/>
                          </a:solidFill>
                          <a:effectLst/>
                          <a:latin typeface="+mn-lt"/>
                        </a:rPr>
                        <a:t>30%</a:t>
                      </a:r>
                    </a:p>
                  </a:txBody>
                  <a:tcPr marL="9525" marR="9525" marT="9525" marB="0" anchor="ctr"/>
                </a:tc>
                <a:tc>
                  <a:txBody>
                    <a:bodyPr/>
                    <a:lstStyle/>
                    <a:p>
                      <a:pPr algn="ctr" fontAlgn="b"/>
                      <a:r>
                        <a:rPr lang="en-US" sz="1250" b="0" i="0" u="none" strike="noStrike" dirty="0">
                          <a:solidFill>
                            <a:schemeClr val="tx1"/>
                          </a:solidFill>
                          <a:effectLst/>
                          <a:latin typeface="+mn-lt"/>
                        </a:rPr>
                        <a:t>44%</a:t>
                      </a:r>
                    </a:p>
                  </a:txBody>
                  <a:tcPr marL="9525" marR="9525" marT="9525" marB="0" anchor="ctr"/>
                </a:tc>
                <a:extLst>
                  <a:ext uri="{0D108BD9-81ED-4DB2-BD59-A6C34878D82A}">
                    <a16:rowId xmlns:a16="http://schemas.microsoft.com/office/drawing/2014/main" val="34293531"/>
                  </a:ext>
                </a:extLst>
              </a:tr>
              <a:tr h="211021">
                <a:tc>
                  <a:txBody>
                    <a:bodyPr/>
                    <a:lstStyle/>
                    <a:p>
                      <a:pPr algn="ctr" fontAlgn="b"/>
                      <a:r>
                        <a:rPr lang="en-US" sz="1250" b="0" i="0" u="none" strike="noStrike" dirty="0">
                          <a:solidFill>
                            <a:schemeClr val="tx1"/>
                          </a:solidFill>
                          <a:effectLst/>
                          <a:latin typeface="+mn-lt"/>
                        </a:rPr>
                        <a:t>Worried about losing home</a:t>
                      </a:r>
                    </a:p>
                  </a:txBody>
                  <a:tcPr marL="9525" marR="9525" marT="9525" marB="0" anchor="ctr"/>
                </a:tc>
                <a:tc>
                  <a:txBody>
                    <a:bodyPr/>
                    <a:lstStyle/>
                    <a:p>
                      <a:pPr algn="ctr" fontAlgn="b"/>
                      <a:r>
                        <a:rPr lang="en-US" sz="1250" b="1" i="0" u="none" strike="noStrike" dirty="0">
                          <a:solidFill>
                            <a:schemeClr val="tx1"/>
                          </a:solidFill>
                          <a:effectLst/>
                          <a:latin typeface="+mn-lt"/>
                        </a:rPr>
                        <a:t>30%</a:t>
                      </a:r>
                    </a:p>
                  </a:txBody>
                  <a:tcPr marL="9525" marR="9525" marT="9525" marB="0" anchor="ctr"/>
                </a:tc>
                <a:tc>
                  <a:txBody>
                    <a:bodyPr/>
                    <a:lstStyle/>
                    <a:p>
                      <a:pPr algn="ctr" fontAlgn="b"/>
                      <a:r>
                        <a:rPr lang="en-US" sz="1250" b="0" i="0" u="none" strike="noStrike" dirty="0">
                          <a:solidFill>
                            <a:schemeClr val="tx1"/>
                          </a:solidFill>
                          <a:effectLst/>
                          <a:latin typeface="+mn-lt"/>
                        </a:rPr>
                        <a:t>39%</a:t>
                      </a:r>
                    </a:p>
                  </a:txBody>
                  <a:tcPr marL="9525" marR="9525" marT="9525" marB="0" anchor="ctr"/>
                </a:tc>
                <a:extLst>
                  <a:ext uri="{0D108BD9-81ED-4DB2-BD59-A6C34878D82A}">
                    <a16:rowId xmlns:a16="http://schemas.microsoft.com/office/drawing/2014/main" val="4010156261"/>
                  </a:ext>
                </a:extLst>
              </a:tr>
              <a:tr h="211021">
                <a:tc>
                  <a:txBody>
                    <a:bodyPr/>
                    <a:lstStyle/>
                    <a:p>
                      <a:pPr algn="ctr" fontAlgn="b"/>
                      <a:r>
                        <a:rPr lang="en-US" sz="1250" b="0" i="0" u="none" strike="noStrike" dirty="0">
                          <a:solidFill>
                            <a:schemeClr val="tx1"/>
                          </a:solidFill>
                          <a:effectLst/>
                          <a:latin typeface="+mn-lt"/>
                        </a:rPr>
                        <a:t>Worried about affording food</a:t>
                      </a:r>
                    </a:p>
                  </a:txBody>
                  <a:tcPr marL="9525" marR="9525" marT="9525" marB="0" anchor="ctr"/>
                </a:tc>
                <a:tc>
                  <a:txBody>
                    <a:bodyPr/>
                    <a:lstStyle/>
                    <a:p>
                      <a:pPr algn="ctr" fontAlgn="b"/>
                      <a:r>
                        <a:rPr lang="en-US" sz="1250" b="1" i="0" u="none" strike="noStrike" dirty="0">
                          <a:solidFill>
                            <a:schemeClr val="tx1"/>
                          </a:solidFill>
                          <a:effectLst/>
                          <a:latin typeface="+mn-lt"/>
                        </a:rPr>
                        <a:t>29%</a:t>
                      </a:r>
                    </a:p>
                  </a:txBody>
                  <a:tcPr marL="9525" marR="9525" marT="9525" marB="0" anchor="ctr"/>
                </a:tc>
                <a:tc>
                  <a:txBody>
                    <a:bodyPr/>
                    <a:lstStyle/>
                    <a:p>
                      <a:pPr algn="ctr" fontAlgn="b"/>
                      <a:r>
                        <a:rPr lang="en-US" sz="1250" b="0" i="0" u="none" strike="noStrike" dirty="0">
                          <a:solidFill>
                            <a:schemeClr val="tx1"/>
                          </a:solidFill>
                          <a:effectLst/>
                          <a:latin typeface="+mn-lt"/>
                        </a:rPr>
                        <a:t>37%</a:t>
                      </a:r>
                    </a:p>
                  </a:txBody>
                  <a:tcPr marL="9525" marR="9525" marT="9525" marB="0" anchor="ctr"/>
                </a:tc>
                <a:extLst>
                  <a:ext uri="{0D108BD9-81ED-4DB2-BD59-A6C34878D82A}">
                    <a16:rowId xmlns:a16="http://schemas.microsoft.com/office/drawing/2014/main" val="3095261957"/>
                  </a:ext>
                </a:extLst>
              </a:tr>
              <a:tr h="211021">
                <a:tc>
                  <a:txBody>
                    <a:bodyPr/>
                    <a:lstStyle/>
                    <a:p>
                      <a:pPr algn="ctr" fontAlgn="ctr"/>
                      <a:r>
                        <a:rPr lang="en-US" sz="1250" b="0" i="0" u="none" strike="noStrike" dirty="0">
                          <a:solidFill>
                            <a:schemeClr val="tx1"/>
                          </a:solidFill>
                          <a:effectLst/>
                          <a:latin typeface="+mn-lt"/>
                        </a:rPr>
                        <a:t>To afford housing, cut back on or go without other needs, like food or health care</a:t>
                      </a:r>
                    </a:p>
                  </a:txBody>
                  <a:tcPr marL="9525" marR="9525" marT="9525" marB="0" anchor="ctr"/>
                </a:tc>
                <a:tc>
                  <a:txBody>
                    <a:bodyPr/>
                    <a:lstStyle/>
                    <a:p>
                      <a:pPr algn="ctr" fontAlgn="b"/>
                      <a:r>
                        <a:rPr lang="en-US" sz="1250" b="1" i="0" u="none" strike="noStrike" dirty="0">
                          <a:solidFill>
                            <a:schemeClr val="tx1"/>
                          </a:solidFill>
                          <a:effectLst/>
                          <a:latin typeface="+mn-lt"/>
                        </a:rPr>
                        <a:t>25%</a:t>
                      </a:r>
                    </a:p>
                  </a:txBody>
                  <a:tcPr marL="9525" marR="9525" marT="9525" marB="0" anchor="ctr"/>
                </a:tc>
                <a:tc>
                  <a:txBody>
                    <a:bodyPr/>
                    <a:lstStyle/>
                    <a:p>
                      <a:pPr algn="ctr" fontAlgn="b"/>
                      <a:r>
                        <a:rPr lang="en-US" sz="1250" b="0" i="0" u="none" strike="noStrike" dirty="0">
                          <a:solidFill>
                            <a:schemeClr val="tx1"/>
                          </a:solidFill>
                          <a:effectLst/>
                          <a:latin typeface="+mn-lt"/>
                        </a:rPr>
                        <a:t>36%</a:t>
                      </a:r>
                    </a:p>
                  </a:txBody>
                  <a:tcPr marL="9525" marR="9525" marT="9525" marB="0" anchor="ctr"/>
                </a:tc>
                <a:extLst>
                  <a:ext uri="{0D108BD9-81ED-4DB2-BD59-A6C34878D82A}">
                    <a16:rowId xmlns:a16="http://schemas.microsoft.com/office/drawing/2014/main" val="1227752478"/>
                  </a:ext>
                </a:extLst>
              </a:tr>
              <a:tr h="211021">
                <a:tc>
                  <a:txBody>
                    <a:bodyPr/>
                    <a:lstStyle/>
                    <a:p>
                      <a:pPr algn="ctr" fontAlgn="ctr"/>
                      <a:r>
                        <a:rPr lang="en-US" sz="1250" b="0" i="0" u="none" strike="noStrike" dirty="0">
                          <a:solidFill>
                            <a:schemeClr val="tx1"/>
                          </a:solidFill>
                          <a:effectLst/>
                          <a:latin typeface="+mn-lt"/>
                        </a:rPr>
                        <a:t>To afford housing, worked multiple jobs, or more than you wanted to</a:t>
                      </a:r>
                    </a:p>
                  </a:txBody>
                  <a:tcPr marL="9525" marR="9525" marT="9525" marB="0" anchor="ctr"/>
                </a:tc>
                <a:tc>
                  <a:txBody>
                    <a:bodyPr/>
                    <a:lstStyle/>
                    <a:p>
                      <a:pPr algn="ctr" fontAlgn="b"/>
                      <a:r>
                        <a:rPr lang="en-US" sz="1250" b="1" i="0" u="none" strike="noStrike" dirty="0">
                          <a:solidFill>
                            <a:schemeClr val="tx1"/>
                          </a:solidFill>
                          <a:effectLst/>
                          <a:latin typeface="+mn-lt"/>
                        </a:rPr>
                        <a:t>25%</a:t>
                      </a:r>
                    </a:p>
                  </a:txBody>
                  <a:tcPr marL="9525" marR="9525" marT="9525" marB="0" anchor="ctr"/>
                </a:tc>
                <a:tc>
                  <a:txBody>
                    <a:bodyPr/>
                    <a:lstStyle/>
                    <a:p>
                      <a:pPr algn="ctr" fontAlgn="b"/>
                      <a:r>
                        <a:rPr lang="en-US" sz="1250" b="0" i="0" u="none" strike="noStrike" dirty="0">
                          <a:solidFill>
                            <a:schemeClr val="tx1"/>
                          </a:solidFill>
                          <a:effectLst/>
                          <a:latin typeface="+mn-lt"/>
                        </a:rPr>
                        <a:t>31%</a:t>
                      </a:r>
                    </a:p>
                  </a:txBody>
                  <a:tcPr marL="9525" marR="9525" marT="9525" marB="0" anchor="ctr"/>
                </a:tc>
                <a:extLst>
                  <a:ext uri="{0D108BD9-81ED-4DB2-BD59-A6C34878D82A}">
                    <a16:rowId xmlns:a16="http://schemas.microsoft.com/office/drawing/2014/main" val="1253068024"/>
                  </a:ext>
                </a:extLst>
              </a:tr>
              <a:tr h="211021">
                <a:tc>
                  <a:txBody>
                    <a:bodyPr/>
                    <a:lstStyle/>
                    <a:p>
                      <a:pPr algn="ctr" fontAlgn="ctr"/>
                      <a:r>
                        <a:rPr lang="en-US" sz="1250" b="0" i="0" u="none" strike="noStrike" dirty="0">
                          <a:solidFill>
                            <a:schemeClr val="tx1"/>
                          </a:solidFill>
                          <a:effectLst/>
                          <a:latin typeface="+mn-lt"/>
                        </a:rPr>
                        <a:t>To afford housing, avoided asking your landlord to address problems</a:t>
                      </a:r>
                    </a:p>
                  </a:txBody>
                  <a:tcPr marL="9525" marR="9525" marT="9525" marB="0" anchor="ctr"/>
                </a:tc>
                <a:tc>
                  <a:txBody>
                    <a:bodyPr/>
                    <a:lstStyle/>
                    <a:p>
                      <a:pPr algn="ctr" fontAlgn="b"/>
                      <a:r>
                        <a:rPr lang="en-US" sz="1250" b="1" i="0" u="none" strike="noStrike" dirty="0">
                          <a:solidFill>
                            <a:schemeClr val="tx1"/>
                          </a:solidFill>
                          <a:effectLst/>
                          <a:latin typeface="+mn-lt"/>
                        </a:rPr>
                        <a:t>25%</a:t>
                      </a:r>
                    </a:p>
                  </a:txBody>
                  <a:tcPr marL="9525" marR="9525" marT="9525" marB="0" anchor="ctr"/>
                </a:tc>
                <a:tc>
                  <a:txBody>
                    <a:bodyPr/>
                    <a:lstStyle/>
                    <a:p>
                      <a:pPr algn="ctr" fontAlgn="b"/>
                      <a:r>
                        <a:rPr lang="en-US" sz="1250" b="0" i="0" u="none" strike="noStrike" dirty="0">
                          <a:solidFill>
                            <a:schemeClr val="tx1"/>
                          </a:solidFill>
                          <a:effectLst/>
                          <a:latin typeface="+mn-lt"/>
                        </a:rPr>
                        <a:t>30%</a:t>
                      </a:r>
                    </a:p>
                  </a:txBody>
                  <a:tcPr marL="9525" marR="9525" marT="9525" marB="0" anchor="ctr"/>
                </a:tc>
                <a:extLst>
                  <a:ext uri="{0D108BD9-81ED-4DB2-BD59-A6C34878D82A}">
                    <a16:rowId xmlns:a16="http://schemas.microsoft.com/office/drawing/2014/main" val="501579168"/>
                  </a:ext>
                </a:extLst>
              </a:tr>
              <a:tr h="211021">
                <a:tc>
                  <a:txBody>
                    <a:bodyPr/>
                    <a:lstStyle/>
                    <a:p>
                      <a:pPr algn="ctr" fontAlgn="ctr"/>
                      <a:r>
                        <a:rPr lang="en-US" sz="1250" b="0" i="0" u="none" strike="noStrike" dirty="0">
                          <a:solidFill>
                            <a:schemeClr val="tx1"/>
                          </a:solidFill>
                          <a:effectLst/>
                          <a:latin typeface="+mn-lt"/>
                        </a:rPr>
                        <a:t>To afford housing, took on on high-interest debt like credit card balances or payday loans</a:t>
                      </a:r>
                    </a:p>
                  </a:txBody>
                  <a:tcPr marL="9525" marR="9525" marT="9525" marB="0" anchor="ctr"/>
                </a:tc>
                <a:tc>
                  <a:txBody>
                    <a:bodyPr/>
                    <a:lstStyle/>
                    <a:p>
                      <a:pPr algn="ctr" fontAlgn="b"/>
                      <a:r>
                        <a:rPr lang="en-US" sz="1250" b="1" i="0" u="none" strike="noStrike" dirty="0">
                          <a:solidFill>
                            <a:schemeClr val="tx1"/>
                          </a:solidFill>
                          <a:effectLst/>
                          <a:latin typeface="+mn-lt"/>
                        </a:rPr>
                        <a:t>22%</a:t>
                      </a:r>
                    </a:p>
                  </a:txBody>
                  <a:tcPr marL="9525" marR="9525" marT="9525" marB="0" anchor="ctr"/>
                </a:tc>
                <a:tc>
                  <a:txBody>
                    <a:bodyPr/>
                    <a:lstStyle/>
                    <a:p>
                      <a:pPr algn="ctr" fontAlgn="b"/>
                      <a:r>
                        <a:rPr lang="en-US" sz="1250" b="0" i="0" u="none" strike="noStrike" dirty="0">
                          <a:solidFill>
                            <a:schemeClr val="tx1"/>
                          </a:solidFill>
                          <a:effectLst/>
                          <a:latin typeface="+mn-lt"/>
                        </a:rPr>
                        <a:t>28%</a:t>
                      </a:r>
                    </a:p>
                  </a:txBody>
                  <a:tcPr marL="9525" marR="9525" marT="9525" marB="0" anchor="ctr"/>
                </a:tc>
                <a:extLst>
                  <a:ext uri="{0D108BD9-81ED-4DB2-BD59-A6C34878D82A}">
                    <a16:rowId xmlns:a16="http://schemas.microsoft.com/office/drawing/2014/main" val="1860736725"/>
                  </a:ext>
                </a:extLst>
              </a:tr>
              <a:tr h="211021">
                <a:tc>
                  <a:txBody>
                    <a:bodyPr/>
                    <a:lstStyle/>
                    <a:p>
                      <a:pPr algn="ctr" fontAlgn="b"/>
                      <a:r>
                        <a:rPr lang="en-US" sz="1250" b="0" i="0" u="none" strike="noStrike" dirty="0">
                          <a:solidFill>
                            <a:schemeClr val="tx1"/>
                          </a:solidFill>
                          <a:effectLst/>
                          <a:latin typeface="+mn-lt"/>
                        </a:rPr>
                        <a:t>Postponed mental health care</a:t>
                      </a:r>
                    </a:p>
                  </a:txBody>
                  <a:tcPr marL="9525" marR="9525" marT="9525" marB="0" anchor="ctr"/>
                </a:tc>
                <a:tc>
                  <a:txBody>
                    <a:bodyPr/>
                    <a:lstStyle/>
                    <a:p>
                      <a:pPr algn="ctr" fontAlgn="b"/>
                      <a:r>
                        <a:rPr lang="en-US" sz="1250" b="1" i="0" u="none" strike="noStrike" dirty="0">
                          <a:solidFill>
                            <a:schemeClr val="tx1"/>
                          </a:solidFill>
                          <a:effectLst/>
                          <a:latin typeface="+mn-lt"/>
                        </a:rPr>
                        <a:t>21%</a:t>
                      </a:r>
                    </a:p>
                  </a:txBody>
                  <a:tcPr marL="9525" marR="9525" marT="9525" marB="0" anchor="ctr"/>
                </a:tc>
                <a:tc>
                  <a:txBody>
                    <a:bodyPr/>
                    <a:lstStyle/>
                    <a:p>
                      <a:pPr algn="ctr" fontAlgn="b"/>
                      <a:r>
                        <a:rPr lang="en-US" sz="1250" b="0" i="0" u="none" strike="noStrike" dirty="0">
                          <a:solidFill>
                            <a:schemeClr val="tx1"/>
                          </a:solidFill>
                          <a:effectLst/>
                          <a:latin typeface="+mn-lt"/>
                        </a:rPr>
                        <a:t>35%</a:t>
                      </a:r>
                    </a:p>
                  </a:txBody>
                  <a:tcPr marL="9525" marR="9525" marT="9525" marB="0" anchor="ctr"/>
                </a:tc>
                <a:extLst>
                  <a:ext uri="{0D108BD9-81ED-4DB2-BD59-A6C34878D82A}">
                    <a16:rowId xmlns:a16="http://schemas.microsoft.com/office/drawing/2014/main" val="3384415051"/>
                  </a:ext>
                </a:extLst>
              </a:tr>
              <a:tr h="211021">
                <a:tc>
                  <a:txBody>
                    <a:bodyPr/>
                    <a:lstStyle/>
                    <a:p>
                      <a:pPr algn="ctr" fontAlgn="ctr"/>
                      <a:r>
                        <a:rPr lang="en-US" sz="1250" b="0" i="0" u="none" strike="noStrike" dirty="0">
                          <a:solidFill>
                            <a:schemeClr val="tx1"/>
                          </a:solidFill>
                          <a:effectLst/>
                          <a:latin typeface="+mn-lt"/>
                        </a:rPr>
                        <a:t>To afford housing, fell behind on other bills or payments </a:t>
                      </a:r>
                    </a:p>
                  </a:txBody>
                  <a:tcPr marL="9525" marR="9525" marT="9525" marB="0" anchor="ctr"/>
                </a:tc>
                <a:tc>
                  <a:txBody>
                    <a:bodyPr/>
                    <a:lstStyle/>
                    <a:p>
                      <a:pPr algn="ctr" fontAlgn="b"/>
                      <a:r>
                        <a:rPr lang="en-US" sz="1250" b="1" i="0" u="none" strike="noStrike" dirty="0">
                          <a:solidFill>
                            <a:schemeClr val="tx1"/>
                          </a:solidFill>
                          <a:effectLst/>
                          <a:latin typeface="+mn-lt"/>
                        </a:rPr>
                        <a:t>21%</a:t>
                      </a:r>
                    </a:p>
                  </a:txBody>
                  <a:tcPr marL="9525" marR="9525" marT="9525" marB="0" anchor="ctr"/>
                </a:tc>
                <a:tc>
                  <a:txBody>
                    <a:bodyPr/>
                    <a:lstStyle/>
                    <a:p>
                      <a:pPr algn="ctr" fontAlgn="b"/>
                      <a:r>
                        <a:rPr lang="en-US" sz="1250" b="0" i="0" u="none" strike="noStrike" dirty="0">
                          <a:solidFill>
                            <a:schemeClr val="tx1"/>
                          </a:solidFill>
                          <a:effectLst/>
                          <a:latin typeface="+mn-lt"/>
                        </a:rPr>
                        <a:t>30%</a:t>
                      </a:r>
                    </a:p>
                  </a:txBody>
                  <a:tcPr marL="9525" marR="9525" marT="9525" marB="0" anchor="ctr"/>
                </a:tc>
                <a:extLst>
                  <a:ext uri="{0D108BD9-81ED-4DB2-BD59-A6C34878D82A}">
                    <a16:rowId xmlns:a16="http://schemas.microsoft.com/office/drawing/2014/main" val="2929436531"/>
                  </a:ext>
                </a:extLst>
              </a:tr>
              <a:tr h="211021">
                <a:tc>
                  <a:txBody>
                    <a:bodyPr/>
                    <a:lstStyle/>
                    <a:p>
                      <a:pPr algn="ctr" fontAlgn="b"/>
                      <a:r>
                        <a:rPr lang="en-US" sz="1250" b="0" i="0" u="none" strike="noStrike" dirty="0">
                          <a:solidFill>
                            <a:schemeClr val="tx1"/>
                          </a:solidFill>
                          <a:effectLst/>
                          <a:latin typeface="+mn-lt"/>
                        </a:rPr>
                        <a:t>Had work hours cut back or wages reduced</a:t>
                      </a:r>
                    </a:p>
                  </a:txBody>
                  <a:tcPr marL="9525" marR="9525" marT="9525" marB="0" anchor="ctr"/>
                </a:tc>
                <a:tc>
                  <a:txBody>
                    <a:bodyPr/>
                    <a:lstStyle/>
                    <a:p>
                      <a:pPr algn="ctr" fontAlgn="b"/>
                      <a:r>
                        <a:rPr lang="en-US" sz="1250" b="1" i="0" u="none" strike="noStrike" dirty="0">
                          <a:solidFill>
                            <a:schemeClr val="tx1"/>
                          </a:solidFill>
                          <a:effectLst/>
                          <a:latin typeface="+mn-lt"/>
                        </a:rPr>
                        <a:t>19%</a:t>
                      </a:r>
                    </a:p>
                  </a:txBody>
                  <a:tcPr marL="9525" marR="9525" marT="9525" marB="0" anchor="ctr"/>
                </a:tc>
                <a:tc>
                  <a:txBody>
                    <a:bodyPr/>
                    <a:lstStyle/>
                    <a:p>
                      <a:pPr algn="ctr" fontAlgn="b"/>
                      <a:r>
                        <a:rPr lang="en-US" sz="1250" b="0" i="0" u="none" strike="noStrike" dirty="0">
                          <a:solidFill>
                            <a:schemeClr val="tx1"/>
                          </a:solidFill>
                          <a:effectLst/>
                          <a:latin typeface="+mn-lt"/>
                        </a:rPr>
                        <a:t>25%</a:t>
                      </a:r>
                    </a:p>
                  </a:txBody>
                  <a:tcPr marL="9525" marR="9525" marT="9525" marB="0" anchor="ctr"/>
                </a:tc>
                <a:extLst>
                  <a:ext uri="{0D108BD9-81ED-4DB2-BD59-A6C34878D82A}">
                    <a16:rowId xmlns:a16="http://schemas.microsoft.com/office/drawing/2014/main" val="1661837790"/>
                  </a:ext>
                </a:extLst>
              </a:tr>
              <a:tr h="211021">
                <a:tc>
                  <a:txBody>
                    <a:bodyPr/>
                    <a:lstStyle/>
                    <a:p>
                      <a:pPr algn="ctr" fontAlgn="ctr"/>
                      <a:r>
                        <a:rPr lang="en-US" sz="1250" b="0" i="0" u="none" strike="noStrike" dirty="0">
                          <a:solidFill>
                            <a:schemeClr val="tx1"/>
                          </a:solidFill>
                          <a:effectLst/>
                          <a:latin typeface="+mn-lt"/>
                        </a:rPr>
                        <a:t>To afford housing, stayed in housing that was not right for you</a:t>
                      </a:r>
                    </a:p>
                  </a:txBody>
                  <a:tcPr marL="9525" marR="9525" marT="9525" marB="0" anchor="ctr"/>
                </a:tc>
                <a:tc>
                  <a:txBody>
                    <a:bodyPr/>
                    <a:lstStyle/>
                    <a:p>
                      <a:pPr algn="ctr" fontAlgn="b"/>
                      <a:r>
                        <a:rPr lang="en-US" sz="1250" b="1" i="0" u="none" strike="noStrike" dirty="0">
                          <a:solidFill>
                            <a:schemeClr val="tx1"/>
                          </a:solidFill>
                          <a:effectLst/>
                          <a:latin typeface="+mn-lt"/>
                        </a:rPr>
                        <a:t>18%</a:t>
                      </a:r>
                    </a:p>
                  </a:txBody>
                  <a:tcPr marL="9525" marR="9525" marT="9525" marB="0" anchor="ctr"/>
                </a:tc>
                <a:tc>
                  <a:txBody>
                    <a:bodyPr/>
                    <a:lstStyle/>
                    <a:p>
                      <a:pPr algn="ctr" fontAlgn="b"/>
                      <a:r>
                        <a:rPr lang="en-US" sz="1250" b="0" i="0" u="none" strike="noStrike" dirty="0">
                          <a:solidFill>
                            <a:schemeClr val="tx1"/>
                          </a:solidFill>
                          <a:effectLst/>
                          <a:latin typeface="+mn-lt"/>
                        </a:rPr>
                        <a:t>25%</a:t>
                      </a:r>
                    </a:p>
                  </a:txBody>
                  <a:tcPr marL="9525" marR="9525" marT="9525" marB="0" anchor="ctr"/>
                </a:tc>
                <a:extLst>
                  <a:ext uri="{0D108BD9-81ED-4DB2-BD59-A6C34878D82A}">
                    <a16:rowId xmlns:a16="http://schemas.microsoft.com/office/drawing/2014/main" val="2727034890"/>
                  </a:ext>
                </a:extLst>
              </a:tr>
              <a:tr h="211021">
                <a:tc>
                  <a:txBody>
                    <a:bodyPr/>
                    <a:lstStyle/>
                    <a:p>
                      <a:pPr algn="ctr" fontAlgn="ctr"/>
                      <a:r>
                        <a:rPr lang="en-US" sz="1250" b="0" i="0" u="none" strike="noStrike" dirty="0">
                          <a:solidFill>
                            <a:schemeClr val="tx1"/>
                          </a:solidFill>
                          <a:effectLst/>
                          <a:latin typeface="+mn-lt"/>
                        </a:rPr>
                        <a:t>To afford housing, sold property or important assets, like a car, that you would have liked to keep</a:t>
                      </a:r>
                    </a:p>
                  </a:txBody>
                  <a:tcPr marL="9525" marR="9525" marT="9525" marB="0" anchor="ctr"/>
                </a:tc>
                <a:tc>
                  <a:txBody>
                    <a:bodyPr/>
                    <a:lstStyle/>
                    <a:p>
                      <a:pPr algn="ctr" fontAlgn="b"/>
                      <a:r>
                        <a:rPr lang="en-US" sz="1250" b="1" i="0" u="none" strike="noStrike" dirty="0">
                          <a:solidFill>
                            <a:schemeClr val="tx1"/>
                          </a:solidFill>
                          <a:effectLst/>
                          <a:latin typeface="+mn-lt"/>
                        </a:rPr>
                        <a:t>14%</a:t>
                      </a:r>
                    </a:p>
                  </a:txBody>
                  <a:tcPr marL="9525" marR="9525" marT="9525" marB="0" anchor="ctr"/>
                </a:tc>
                <a:tc>
                  <a:txBody>
                    <a:bodyPr/>
                    <a:lstStyle/>
                    <a:p>
                      <a:pPr algn="ctr" fontAlgn="b"/>
                      <a:r>
                        <a:rPr lang="en-US" sz="1250" b="0" i="0" u="none" strike="noStrike" dirty="0">
                          <a:solidFill>
                            <a:schemeClr val="tx1"/>
                          </a:solidFill>
                          <a:effectLst/>
                          <a:latin typeface="+mn-lt"/>
                        </a:rPr>
                        <a:t>19%</a:t>
                      </a:r>
                    </a:p>
                  </a:txBody>
                  <a:tcPr marL="9525" marR="9525" marT="9525" marB="0" anchor="ctr"/>
                </a:tc>
                <a:extLst>
                  <a:ext uri="{0D108BD9-81ED-4DB2-BD59-A6C34878D82A}">
                    <a16:rowId xmlns:a16="http://schemas.microsoft.com/office/drawing/2014/main" val="2670499744"/>
                  </a:ext>
                </a:extLst>
              </a:tr>
              <a:tr h="211021">
                <a:tc>
                  <a:txBody>
                    <a:bodyPr/>
                    <a:lstStyle/>
                    <a:p>
                      <a:pPr algn="ctr" fontAlgn="b"/>
                      <a:r>
                        <a:rPr lang="en-US" sz="1250" b="0" i="0" u="none" strike="noStrike" dirty="0">
                          <a:solidFill>
                            <a:schemeClr val="tx1"/>
                          </a:solidFill>
                          <a:effectLst/>
                          <a:latin typeface="+mn-lt"/>
                        </a:rPr>
                        <a:t>Skipped meals because you couldn’t afford food</a:t>
                      </a:r>
                    </a:p>
                  </a:txBody>
                  <a:tcPr marL="9525" marR="9525" marT="9525" marB="0" anchor="ctr"/>
                </a:tc>
                <a:tc>
                  <a:txBody>
                    <a:bodyPr/>
                    <a:lstStyle/>
                    <a:p>
                      <a:pPr algn="ctr" fontAlgn="b"/>
                      <a:r>
                        <a:rPr lang="en-US" sz="1250" b="1" i="0" u="none" strike="noStrike" dirty="0">
                          <a:solidFill>
                            <a:schemeClr val="tx1"/>
                          </a:solidFill>
                          <a:effectLst/>
                          <a:latin typeface="+mn-lt"/>
                        </a:rPr>
                        <a:t>12%</a:t>
                      </a:r>
                    </a:p>
                  </a:txBody>
                  <a:tcPr marL="9525" marR="9525" marT="9525" marB="0" anchor="ctr"/>
                </a:tc>
                <a:tc>
                  <a:txBody>
                    <a:bodyPr/>
                    <a:lstStyle/>
                    <a:p>
                      <a:pPr algn="ctr" fontAlgn="b"/>
                      <a:r>
                        <a:rPr lang="en-US" sz="1250" b="0" i="0" u="none" strike="noStrike" dirty="0">
                          <a:solidFill>
                            <a:schemeClr val="tx1"/>
                          </a:solidFill>
                          <a:effectLst/>
                          <a:latin typeface="+mn-lt"/>
                        </a:rPr>
                        <a:t>19%</a:t>
                      </a:r>
                    </a:p>
                  </a:txBody>
                  <a:tcPr marL="9525" marR="9525" marT="9525" marB="0" anchor="ctr"/>
                </a:tc>
                <a:extLst>
                  <a:ext uri="{0D108BD9-81ED-4DB2-BD59-A6C34878D82A}">
                    <a16:rowId xmlns:a16="http://schemas.microsoft.com/office/drawing/2014/main" val="2295299037"/>
                  </a:ext>
                </a:extLst>
              </a:tr>
              <a:tr h="211021">
                <a:tc>
                  <a:txBody>
                    <a:bodyPr/>
                    <a:lstStyle/>
                    <a:p>
                      <a:pPr algn="ctr" fontAlgn="b"/>
                      <a:r>
                        <a:rPr lang="en-US" sz="1250" b="0" i="0" u="none" strike="noStrike" dirty="0">
                          <a:solidFill>
                            <a:schemeClr val="tx1"/>
                          </a:solidFill>
                          <a:effectLst/>
                          <a:latin typeface="+mn-lt"/>
                        </a:rPr>
                        <a:t>Been laid off</a:t>
                      </a:r>
                    </a:p>
                  </a:txBody>
                  <a:tcPr marL="9525" marR="9525" marT="9525" marB="0" anchor="ctr"/>
                </a:tc>
                <a:tc>
                  <a:txBody>
                    <a:bodyPr/>
                    <a:lstStyle/>
                    <a:p>
                      <a:pPr algn="ctr" fontAlgn="b"/>
                      <a:r>
                        <a:rPr lang="en-US" sz="1250" b="1" i="0" u="none" strike="noStrike" dirty="0">
                          <a:solidFill>
                            <a:schemeClr val="tx1"/>
                          </a:solidFill>
                          <a:effectLst/>
                          <a:latin typeface="+mn-lt"/>
                        </a:rPr>
                        <a:t>8%</a:t>
                      </a:r>
                    </a:p>
                  </a:txBody>
                  <a:tcPr marL="9525" marR="9525" marT="9525" marB="0" anchor="ctr"/>
                </a:tc>
                <a:tc>
                  <a:txBody>
                    <a:bodyPr/>
                    <a:lstStyle/>
                    <a:p>
                      <a:pPr algn="ctr" fontAlgn="b"/>
                      <a:r>
                        <a:rPr lang="en-US" sz="1250" b="0" i="0" u="none" strike="noStrike" dirty="0">
                          <a:solidFill>
                            <a:schemeClr val="tx1"/>
                          </a:solidFill>
                          <a:effectLst/>
                          <a:latin typeface="+mn-lt"/>
                        </a:rPr>
                        <a:t>10%</a:t>
                      </a:r>
                    </a:p>
                  </a:txBody>
                  <a:tcPr marL="9525" marR="9525" marT="9525" marB="0" anchor="ctr"/>
                </a:tc>
                <a:extLst>
                  <a:ext uri="{0D108BD9-81ED-4DB2-BD59-A6C34878D82A}">
                    <a16:rowId xmlns:a16="http://schemas.microsoft.com/office/drawing/2014/main" val="494786388"/>
                  </a:ext>
                </a:extLst>
              </a:tr>
            </a:tbl>
          </a:graphicData>
        </a:graphic>
      </p:graphicFrame>
    </p:spTree>
    <p:extLst>
      <p:ext uri="{BB962C8B-B14F-4D97-AF65-F5344CB8AC3E}">
        <p14:creationId xmlns:p14="http://schemas.microsoft.com/office/powerpoint/2010/main" val="247292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1BF84-D9E0-1B11-0B9B-23EEFEEB06EC}"/>
              </a:ext>
            </a:extLst>
          </p:cNvPr>
          <p:cNvSpPr>
            <a:spLocks noGrp="1"/>
          </p:cNvSpPr>
          <p:nvPr>
            <p:ph type="sldNum" sz="quarter" idx="4"/>
          </p:nvPr>
        </p:nvSpPr>
        <p:spPr/>
        <p:txBody>
          <a:bodyPr/>
          <a:lstStyle/>
          <a:p>
            <a:fld id="{68963FF3-3082-0146-9045-A71664B0B906}" type="slidenum">
              <a:rPr lang="en-US" smtClean="0"/>
              <a:t>25</a:t>
            </a:fld>
            <a:endParaRPr lang="en-US" dirty="0"/>
          </a:p>
        </p:txBody>
      </p:sp>
    </p:spTree>
    <p:extLst>
      <p:ext uri="{BB962C8B-B14F-4D97-AF65-F5344CB8AC3E}">
        <p14:creationId xmlns:p14="http://schemas.microsoft.com/office/powerpoint/2010/main" val="784322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C981B3A-C505-49AB-8752-23AFFE0A1487}"/>
              </a:ext>
            </a:extLst>
          </p:cNvPr>
          <p:cNvGraphicFramePr/>
          <p:nvPr/>
        </p:nvGraphicFramePr>
        <p:xfrm>
          <a:off x="0" y="2194559"/>
          <a:ext cx="11187404"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0679F2F-83CA-4057-BC10-5C61233A1AED}"/>
              </a:ext>
            </a:extLst>
          </p:cNvPr>
          <p:cNvSpPr>
            <a:spLocks noGrp="1"/>
          </p:cNvSpPr>
          <p:nvPr>
            <p:ph type="sldNum" sz="quarter" idx="10"/>
          </p:nvPr>
        </p:nvSpPr>
        <p:spPr/>
        <p:txBody>
          <a:bodyPr/>
          <a:lstStyle/>
          <a:p>
            <a:fld id="{68963FF3-3082-0146-9045-A71664B0B906}" type="slidenum">
              <a:rPr lang="en-US" smtClean="0"/>
              <a:pPr/>
              <a:t>26</a:t>
            </a:fld>
            <a:endParaRPr lang="en-US" dirty="0"/>
          </a:p>
        </p:txBody>
      </p:sp>
      <p:sp>
        <p:nvSpPr>
          <p:cNvPr id="4" name="Text Placeholder 3">
            <a:extLst>
              <a:ext uri="{FF2B5EF4-FFF2-40B4-BE49-F238E27FC236}">
                <a16:creationId xmlns:a16="http://schemas.microsoft.com/office/drawing/2014/main" id="{8B3ECB05-EC0F-4730-9B5D-D7F03D15BE18}"/>
              </a:ext>
            </a:extLst>
          </p:cNvPr>
          <p:cNvSpPr>
            <a:spLocks noGrp="1"/>
          </p:cNvSpPr>
          <p:nvPr>
            <p:ph type="body" sz="quarter" idx="12"/>
          </p:nvPr>
        </p:nvSpPr>
        <p:spPr/>
        <p:txBody>
          <a:bodyPr/>
          <a:lstStyle/>
          <a:p>
            <a:r>
              <a:rPr lang="en-US"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p:txBody>
      </p:sp>
      <p:sp>
        <p:nvSpPr>
          <p:cNvPr id="9" name="Text Placeholder 8">
            <a:extLst>
              <a:ext uri="{FF2B5EF4-FFF2-40B4-BE49-F238E27FC236}">
                <a16:creationId xmlns:a16="http://schemas.microsoft.com/office/drawing/2014/main" id="{38414C6D-40B6-A35A-AE7C-3580A8AFB7C1}"/>
              </a:ext>
            </a:extLst>
          </p:cNvPr>
          <p:cNvSpPr>
            <a:spLocks noGrp="1"/>
          </p:cNvSpPr>
          <p:nvPr>
            <p:ph type="body" sz="quarter" idx="13"/>
          </p:nvPr>
        </p:nvSpPr>
        <p:spPr/>
        <p:txBody>
          <a:bodyPr/>
          <a:lstStyle/>
          <a:p>
            <a:r>
              <a:rPr lang="en-US" dirty="0"/>
              <a:t>Split Sample</a:t>
            </a:r>
          </a:p>
        </p:txBody>
      </p:sp>
      <p:graphicFrame>
        <p:nvGraphicFramePr>
          <p:cNvPr id="5" name="Table 4">
            <a:extLst>
              <a:ext uri="{FF2B5EF4-FFF2-40B4-BE49-F238E27FC236}">
                <a16:creationId xmlns:a16="http://schemas.microsoft.com/office/drawing/2014/main" id="{C5F160E5-C188-4EFA-815F-083F17C7E429}"/>
              </a:ext>
            </a:extLst>
          </p:cNvPr>
          <p:cNvGraphicFramePr>
            <a:graphicFrameLocks noGrp="1"/>
          </p:cNvGraphicFramePr>
          <p:nvPr/>
        </p:nvGraphicFramePr>
        <p:xfrm>
          <a:off x="10846350" y="2031956"/>
          <a:ext cx="1256331" cy="3873433"/>
        </p:xfrm>
        <a:graphic>
          <a:graphicData uri="http://schemas.openxmlformats.org/drawingml/2006/table">
            <a:tbl>
              <a:tblPr>
                <a:tableStyleId>{5C22544A-7EE6-4342-B048-85BDC9FD1C3A}</a:tableStyleId>
              </a:tblPr>
              <a:tblGrid>
                <a:gridCol w="1256331">
                  <a:extLst>
                    <a:ext uri="{9D8B030D-6E8A-4147-A177-3AD203B41FA5}">
                      <a16:colId xmlns:a16="http://schemas.microsoft.com/office/drawing/2014/main" val="3728757123"/>
                    </a:ext>
                  </a:extLst>
                </a:gridCol>
              </a:tblGrid>
              <a:tr h="125318">
                <a:tc>
                  <a:txBody>
                    <a:bodyPr/>
                    <a:lstStyle/>
                    <a:p>
                      <a:pPr algn="ctr" fontAlgn="b">
                        <a:lnSpc>
                          <a:spcPts val="1500"/>
                        </a:lnSpc>
                      </a:pPr>
                      <a:r>
                        <a:rPr lang="en-US" sz="1400" b="1" u="none" strike="noStrike" dirty="0">
                          <a:solidFill>
                            <a:schemeClr val="accent4"/>
                          </a:solidFill>
                          <a:effectLst/>
                          <a:latin typeface="+mj-lt"/>
                        </a:rPr>
                        <a:t>Ext./Very </a:t>
                      </a:r>
                      <a:br>
                        <a:rPr lang="en-US" sz="1400" b="1" u="none" strike="noStrike" dirty="0">
                          <a:solidFill>
                            <a:schemeClr val="accent4"/>
                          </a:solidFill>
                          <a:effectLst/>
                          <a:latin typeface="+mj-lt"/>
                        </a:rPr>
                      </a:br>
                      <a:r>
                        <a:rPr lang="en-US" sz="1400" b="1" u="none" strike="noStrike" dirty="0">
                          <a:solidFill>
                            <a:schemeClr val="accent4"/>
                          </a:solidFill>
                          <a:effectLst/>
                          <a:latin typeface="+mj-lt"/>
                        </a:rPr>
                        <a:t>Ser. Prob.</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236701">
                <a:tc>
                  <a:txBody>
                    <a:bodyPr/>
                    <a:lstStyle/>
                    <a:p>
                      <a:pPr algn="ctr" fontAlgn="b"/>
                      <a:r>
                        <a:rPr lang="en-US" sz="1400" b="1" u="none" strike="noStrike" dirty="0">
                          <a:solidFill>
                            <a:schemeClr val="accent4"/>
                          </a:solidFill>
                          <a:effectLst/>
                          <a:latin typeface="+mj-lt"/>
                        </a:rPr>
                        <a:t>89%</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406000">
                <a:tc>
                  <a:txBody>
                    <a:bodyPr/>
                    <a:lstStyle/>
                    <a:p>
                      <a:pPr algn="ctr" fontAlgn="b"/>
                      <a:r>
                        <a:rPr lang="en-US" sz="1400" b="1" u="none" strike="noStrike" dirty="0">
                          <a:solidFill>
                            <a:schemeClr val="accent4"/>
                          </a:solidFill>
                          <a:effectLst/>
                          <a:latin typeface="+mj-lt"/>
                        </a:rPr>
                        <a:t>84%</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399496">
                <a:tc>
                  <a:txBody>
                    <a:bodyPr/>
                    <a:lstStyle/>
                    <a:p>
                      <a:pPr algn="ctr" fontAlgn="b"/>
                      <a:r>
                        <a:rPr lang="en-US" sz="1400" b="1" u="none" strike="noStrike" dirty="0">
                          <a:solidFill>
                            <a:schemeClr val="accent4"/>
                          </a:solidFill>
                          <a:effectLst/>
                          <a:latin typeface="+mj-lt"/>
                        </a:rPr>
                        <a:t>75%</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417250">
                <a:tc>
                  <a:txBody>
                    <a:bodyPr/>
                    <a:lstStyle/>
                    <a:p>
                      <a:pPr algn="ctr" fontAlgn="b"/>
                      <a:r>
                        <a:rPr lang="en-US" sz="1400" b="1" u="none" strike="noStrike" dirty="0">
                          <a:solidFill>
                            <a:schemeClr val="accent4"/>
                          </a:solidFill>
                          <a:effectLst/>
                          <a:latin typeface="+mj-lt"/>
                        </a:rPr>
                        <a:t>74%</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417250">
                <a:tc>
                  <a:txBody>
                    <a:bodyPr/>
                    <a:lstStyle/>
                    <a:p>
                      <a:pPr algn="ctr" fontAlgn="b"/>
                      <a:r>
                        <a:rPr lang="en-US" sz="1400" b="1" u="none" strike="noStrike" dirty="0">
                          <a:solidFill>
                            <a:schemeClr val="accent4"/>
                          </a:solidFill>
                          <a:effectLst/>
                          <a:latin typeface="+mj-lt"/>
                        </a:rPr>
                        <a:t>65%</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46178"/>
                  </a:ext>
                </a:extLst>
              </a:tr>
              <a:tr h="399495">
                <a:tc>
                  <a:txBody>
                    <a:bodyPr/>
                    <a:lstStyle/>
                    <a:p>
                      <a:pPr algn="ctr" fontAlgn="b"/>
                      <a:r>
                        <a:rPr lang="en-US" sz="1400" b="1" u="none" strike="noStrike" dirty="0">
                          <a:solidFill>
                            <a:schemeClr val="accent4"/>
                          </a:solidFill>
                          <a:effectLst/>
                          <a:latin typeface="+mj-lt"/>
                        </a:rPr>
                        <a:t>59%</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8608776"/>
                  </a:ext>
                </a:extLst>
              </a:tr>
              <a:tr h="408373">
                <a:tc>
                  <a:txBody>
                    <a:bodyPr/>
                    <a:lstStyle/>
                    <a:p>
                      <a:pPr algn="ctr" fontAlgn="b"/>
                      <a:r>
                        <a:rPr lang="en-US" sz="1400" b="1" u="none" strike="noStrike" dirty="0">
                          <a:solidFill>
                            <a:schemeClr val="accent4"/>
                          </a:solidFill>
                          <a:effectLst/>
                          <a:latin typeface="+mj-lt"/>
                        </a:rPr>
                        <a:t>58%</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59105"/>
                  </a:ext>
                </a:extLst>
              </a:tr>
              <a:tr h="415323">
                <a:tc>
                  <a:txBody>
                    <a:bodyPr/>
                    <a:lstStyle/>
                    <a:p>
                      <a:pPr algn="ctr" fontAlgn="b"/>
                      <a:r>
                        <a:rPr lang="en-US" sz="1400" b="1" u="none" strike="noStrike" dirty="0">
                          <a:solidFill>
                            <a:schemeClr val="accent4"/>
                          </a:solidFill>
                          <a:effectLst/>
                          <a:latin typeface="+mj-lt"/>
                        </a:rPr>
                        <a:t>56%</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5952078"/>
                  </a:ext>
                </a:extLst>
              </a:tr>
              <a:tr h="392545">
                <a:tc>
                  <a:txBody>
                    <a:bodyPr/>
                    <a:lstStyle/>
                    <a:p>
                      <a:pPr algn="ctr" fontAlgn="b"/>
                      <a:r>
                        <a:rPr lang="en-US" sz="1400" b="1" i="0" u="none" strike="noStrike" dirty="0">
                          <a:solidFill>
                            <a:schemeClr val="accent4"/>
                          </a:solidFill>
                          <a:effectLst/>
                          <a:latin typeface="+mj-lt"/>
                        </a:rPr>
                        <a:t>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4334205"/>
                  </a:ext>
                </a:extLst>
              </a:tr>
            </a:tbl>
          </a:graphicData>
        </a:graphic>
      </p:graphicFrame>
      <p:sp>
        <p:nvSpPr>
          <p:cNvPr id="7" name="Text Placeholder 6">
            <a:extLst>
              <a:ext uri="{FF2B5EF4-FFF2-40B4-BE49-F238E27FC236}">
                <a16:creationId xmlns:a16="http://schemas.microsoft.com/office/drawing/2014/main" id="{82FC03CE-FD0F-D358-FC3D-2F4B47AC30B6}"/>
              </a:ext>
            </a:extLst>
          </p:cNvPr>
          <p:cNvSpPr>
            <a:spLocks noGrp="1"/>
          </p:cNvSpPr>
          <p:nvPr>
            <p:ph type="body" sz="quarter" idx="11"/>
          </p:nvPr>
        </p:nvSpPr>
        <p:spPr/>
        <p:txBody>
          <a:bodyPr>
            <a:normAutofit/>
          </a:bodyPr>
          <a:lstStyle/>
          <a:p>
            <a:r>
              <a:rPr lang="en-US" dirty="0"/>
              <a:t>All four of the issues facing the state that are rated most serious relate to costs and housing.</a:t>
            </a:r>
          </a:p>
        </p:txBody>
      </p:sp>
    </p:spTree>
    <p:extLst>
      <p:ext uri="{BB962C8B-B14F-4D97-AF65-F5344CB8AC3E}">
        <p14:creationId xmlns:p14="http://schemas.microsoft.com/office/powerpoint/2010/main" val="136593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C981B3A-C505-49AB-8752-23AFFE0A1487}"/>
              </a:ext>
            </a:extLst>
          </p:cNvPr>
          <p:cNvGraphicFramePr/>
          <p:nvPr/>
        </p:nvGraphicFramePr>
        <p:xfrm>
          <a:off x="-121920" y="2194052"/>
          <a:ext cx="11309324"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0679F2F-83CA-4057-BC10-5C61233A1AED}"/>
              </a:ext>
            </a:extLst>
          </p:cNvPr>
          <p:cNvSpPr>
            <a:spLocks noGrp="1"/>
          </p:cNvSpPr>
          <p:nvPr>
            <p:ph type="sldNum" sz="quarter" idx="10"/>
          </p:nvPr>
        </p:nvSpPr>
        <p:spPr/>
        <p:txBody>
          <a:bodyPr/>
          <a:lstStyle/>
          <a:p>
            <a:fld id="{68963FF3-3082-0146-9045-A71664B0B906}" type="slidenum">
              <a:rPr lang="en-US" smtClean="0"/>
              <a:pPr/>
              <a:t>27</a:t>
            </a:fld>
            <a:endParaRPr lang="en-US" dirty="0"/>
          </a:p>
        </p:txBody>
      </p:sp>
      <p:sp>
        <p:nvSpPr>
          <p:cNvPr id="4" name="Text Placeholder 3">
            <a:extLst>
              <a:ext uri="{FF2B5EF4-FFF2-40B4-BE49-F238E27FC236}">
                <a16:creationId xmlns:a16="http://schemas.microsoft.com/office/drawing/2014/main" id="{8B3ECB05-EC0F-4730-9B5D-D7F03D15BE18}"/>
              </a:ext>
            </a:extLst>
          </p:cNvPr>
          <p:cNvSpPr>
            <a:spLocks noGrp="1"/>
          </p:cNvSpPr>
          <p:nvPr>
            <p:ph type="body" sz="quarter" idx="12"/>
          </p:nvPr>
        </p:nvSpPr>
        <p:spPr>
          <a:xfrm>
            <a:off x="309563" y="1021234"/>
            <a:ext cx="11561762" cy="842962"/>
          </a:xfrm>
        </p:spPr>
        <p:txBody>
          <a:bodyPr/>
          <a:lstStyle/>
          <a:p>
            <a:r>
              <a:rPr lang="en-US"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p:txBody>
      </p:sp>
      <p:sp>
        <p:nvSpPr>
          <p:cNvPr id="3" name="Text Placeholder 2">
            <a:extLst>
              <a:ext uri="{FF2B5EF4-FFF2-40B4-BE49-F238E27FC236}">
                <a16:creationId xmlns:a16="http://schemas.microsoft.com/office/drawing/2014/main" id="{C3323686-D7E8-A54A-F55F-0FF69C9D011F}"/>
              </a:ext>
            </a:extLst>
          </p:cNvPr>
          <p:cNvSpPr>
            <a:spLocks noGrp="1"/>
          </p:cNvSpPr>
          <p:nvPr>
            <p:ph type="body" sz="quarter" idx="13"/>
          </p:nvPr>
        </p:nvSpPr>
        <p:spPr/>
        <p:txBody>
          <a:bodyPr/>
          <a:lstStyle/>
          <a:p>
            <a:r>
              <a:rPr lang="en-US" sz="900" i="1" dirty="0"/>
              <a:t>Split Sample</a:t>
            </a:r>
          </a:p>
        </p:txBody>
      </p:sp>
      <p:graphicFrame>
        <p:nvGraphicFramePr>
          <p:cNvPr id="5" name="Table 4">
            <a:extLst>
              <a:ext uri="{FF2B5EF4-FFF2-40B4-BE49-F238E27FC236}">
                <a16:creationId xmlns:a16="http://schemas.microsoft.com/office/drawing/2014/main" id="{C5F160E5-C188-4EFA-815F-083F17C7E429}"/>
              </a:ext>
            </a:extLst>
          </p:cNvPr>
          <p:cNvGraphicFramePr>
            <a:graphicFrameLocks noGrp="1"/>
          </p:cNvGraphicFramePr>
          <p:nvPr/>
        </p:nvGraphicFramePr>
        <p:xfrm>
          <a:off x="10920458" y="1976053"/>
          <a:ext cx="1256331" cy="3984236"/>
        </p:xfrm>
        <a:graphic>
          <a:graphicData uri="http://schemas.openxmlformats.org/drawingml/2006/table">
            <a:tbl>
              <a:tblPr>
                <a:tableStyleId>{5C22544A-7EE6-4342-B048-85BDC9FD1C3A}</a:tableStyleId>
              </a:tblPr>
              <a:tblGrid>
                <a:gridCol w="1256331">
                  <a:extLst>
                    <a:ext uri="{9D8B030D-6E8A-4147-A177-3AD203B41FA5}">
                      <a16:colId xmlns:a16="http://schemas.microsoft.com/office/drawing/2014/main" val="3728757123"/>
                    </a:ext>
                  </a:extLst>
                </a:gridCol>
              </a:tblGrid>
              <a:tr h="371118">
                <a:tc>
                  <a:txBody>
                    <a:bodyPr/>
                    <a:lstStyle/>
                    <a:p>
                      <a:pPr algn="ctr" fontAlgn="b">
                        <a:lnSpc>
                          <a:spcPts val="1500"/>
                        </a:lnSpc>
                      </a:pPr>
                      <a:r>
                        <a:rPr lang="en-US" sz="1400" b="1" u="none" strike="noStrike" dirty="0">
                          <a:solidFill>
                            <a:schemeClr val="accent4"/>
                          </a:solidFill>
                          <a:effectLst/>
                          <a:latin typeface="+mj-lt"/>
                        </a:rPr>
                        <a:t>Ext./Very </a:t>
                      </a:r>
                      <a:br>
                        <a:rPr lang="en-US" sz="1400" b="1" u="none" strike="noStrike" dirty="0">
                          <a:solidFill>
                            <a:schemeClr val="accent4"/>
                          </a:solidFill>
                          <a:effectLst/>
                          <a:latin typeface="+mj-lt"/>
                        </a:rPr>
                      </a:br>
                      <a:r>
                        <a:rPr lang="en-US" sz="1400" b="1" u="none" strike="noStrike" dirty="0">
                          <a:solidFill>
                            <a:schemeClr val="accent4"/>
                          </a:solidFill>
                          <a:effectLst/>
                          <a:latin typeface="+mj-lt"/>
                        </a:rPr>
                        <a:t>Ser. Prob.</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253824">
                <a:tc>
                  <a:txBody>
                    <a:bodyPr/>
                    <a:lstStyle/>
                    <a:p>
                      <a:pPr algn="ctr" fontAlgn="b"/>
                      <a:r>
                        <a:rPr lang="en-US" sz="1400" b="1" u="none" strike="noStrike" dirty="0">
                          <a:solidFill>
                            <a:schemeClr val="accent4"/>
                          </a:solidFill>
                          <a:effectLst/>
                          <a:latin typeface="+mj-lt"/>
                        </a:rPr>
                        <a:t>52%</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372019">
                <a:tc>
                  <a:txBody>
                    <a:bodyPr/>
                    <a:lstStyle/>
                    <a:p>
                      <a:pPr algn="ctr" fontAlgn="b"/>
                      <a:r>
                        <a:rPr lang="en-US" sz="1400" b="1" u="none" strike="noStrike" dirty="0">
                          <a:solidFill>
                            <a:schemeClr val="accent4"/>
                          </a:solidFill>
                          <a:effectLst/>
                          <a:latin typeface="+mj-lt"/>
                        </a:rPr>
                        <a:t>51%</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374469">
                <a:tc>
                  <a:txBody>
                    <a:bodyPr/>
                    <a:lstStyle/>
                    <a:p>
                      <a:pPr algn="ctr" fontAlgn="b"/>
                      <a:r>
                        <a:rPr lang="en-US" sz="1400" b="1" u="none" strike="noStrike" dirty="0">
                          <a:solidFill>
                            <a:schemeClr val="accent4"/>
                          </a:solidFill>
                          <a:effectLst/>
                          <a:latin typeface="+mj-lt"/>
                        </a:rPr>
                        <a:t>49%</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353500">
                <a:tc>
                  <a:txBody>
                    <a:bodyPr/>
                    <a:lstStyle/>
                    <a:p>
                      <a:pPr algn="ctr" fontAlgn="b"/>
                      <a:r>
                        <a:rPr lang="en-US" sz="1400" b="1" u="none" strike="noStrike" dirty="0">
                          <a:solidFill>
                            <a:schemeClr val="accent4"/>
                          </a:solidFill>
                          <a:effectLst/>
                          <a:latin typeface="+mj-lt"/>
                        </a:rPr>
                        <a:t>43%</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374904">
                <a:tc>
                  <a:txBody>
                    <a:bodyPr/>
                    <a:lstStyle/>
                    <a:p>
                      <a:pPr algn="ctr" fontAlgn="b"/>
                      <a:r>
                        <a:rPr lang="en-US" sz="1400" b="1" u="none" strike="noStrike" dirty="0">
                          <a:solidFill>
                            <a:schemeClr val="accent4"/>
                          </a:solidFill>
                          <a:effectLst/>
                          <a:latin typeface="+mj-lt"/>
                        </a:rPr>
                        <a:t>41%</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46178"/>
                  </a:ext>
                </a:extLst>
              </a:tr>
              <a:tr h="374904">
                <a:tc>
                  <a:txBody>
                    <a:bodyPr/>
                    <a:lstStyle/>
                    <a:p>
                      <a:pPr algn="ctr" fontAlgn="b"/>
                      <a:r>
                        <a:rPr lang="en-US" sz="1400" b="1" u="none" strike="noStrike" dirty="0">
                          <a:solidFill>
                            <a:schemeClr val="accent4"/>
                          </a:solidFill>
                          <a:effectLst/>
                          <a:latin typeface="+mj-lt"/>
                        </a:rPr>
                        <a:t>41%</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8608776"/>
                  </a:ext>
                </a:extLst>
              </a:tr>
              <a:tr h="374904">
                <a:tc>
                  <a:txBody>
                    <a:bodyPr/>
                    <a:lstStyle/>
                    <a:p>
                      <a:pPr algn="ctr" fontAlgn="b"/>
                      <a:r>
                        <a:rPr lang="en-US" sz="1400" b="1" u="none" strike="noStrike" dirty="0">
                          <a:solidFill>
                            <a:schemeClr val="accent4"/>
                          </a:solidFill>
                          <a:effectLst/>
                          <a:latin typeface="+mj-lt"/>
                        </a:rPr>
                        <a:t>37%</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59105"/>
                  </a:ext>
                </a:extLst>
              </a:tr>
              <a:tr h="374904">
                <a:tc>
                  <a:txBody>
                    <a:bodyPr/>
                    <a:lstStyle/>
                    <a:p>
                      <a:pPr algn="ctr" fontAlgn="b"/>
                      <a:r>
                        <a:rPr lang="en-US" sz="1400" b="1" u="none" strike="noStrike" dirty="0">
                          <a:solidFill>
                            <a:schemeClr val="accent4"/>
                          </a:solidFill>
                          <a:effectLst/>
                          <a:latin typeface="+mj-lt"/>
                        </a:rPr>
                        <a:t>29%</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514549"/>
                  </a:ext>
                </a:extLst>
              </a:tr>
              <a:tr h="374904">
                <a:tc>
                  <a:txBody>
                    <a:bodyPr/>
                    <a:lstStyle/>
                    <a:p>
                      <a:pPr algn="ctr" fontAlgn="b"/>
                      <a:r>
                        <a:rPr lang="en-US" sz="1400" b="1" u="none" strike="noStrike" dirty="0">
                          <a:solidFill>
                            <a:schemeClr val="accent4"/>
                          </a:solidFill>
                          <a:effectLst/>
                          <a:latin typeface="+mj-lt"/>
                        </a:rPr>
                        <a:t>27%</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735772"/>
                  </a:ext>
                </a:extLst>
              </a:tr>
              <a:tr h="374904">
                <a:tc>
                  <a:txBody>
                    <a:bodyPr/>
                    <a:lstStyle/>
                    <a:p>
                      <a:pPr algn="ctr" fontAlgn="b"/>
                      <a:r>
                        <a:rPr lang="en-US" sz="1400" b="1" i="0" u="none" strike="noStrike" dirty="0">
                          <a:solidFill>
                            <a:schemeClr val="accent4"/>
                          </a:solidFill>
                          <a:effectLst/>
                          <a:latin typeface="+mj-lt"/>
                        </a:rPr>
                        <a:t>24%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4546435"/>
                  </a:ext>
                </a:extLst>
              </a:tr>
            </a:tbl>
          </a:graphicData>
        </a:graphic>
      </p:graphicFrame>
      <p:sp>
        <p:nvSpPr>
          <p:cNvPr id="8" name="Text Placeholder 7">
            <a:extLst>
              <a:ext uri="{FF2B5EF4-FFF2-40B4-BE49-F238E27FC236}">
                <a16:creationId xmlns:a16="http://schemas.microsoft.com/office/drawing/2014/main" id="{07267040-3191-8C5D-1EC6-C0189365DF61}"/>
              </a:ext>
            </a:extLst>
          </p:cNvPr>
          <p:cNvSpPr>
            <a:spLocks noGrp="1"/>
          </p:cNvSpPr>
          <p:nvPr>
            <p:ph type="body" sz="quarter" idx="11"/>
          </p:nvPr>
        </p:nvSpPr>
        <p:spPr/>
        <p:txBody>
          <a:bodyPr/>
          <a:lstStyle/>
          <a:p>
            <a:r>
              <a:rPr lang="en-US" dirty="0"/>
              <a:t>Crime in one’s own neighborhood – as distinct from crime in general – ranks lowest as a concern.</a:t>
            </a:r>
          </a:p>
        </p:txBody>
      </p:sp>
    </p:spTree>
    <p:extLst>
      <p:ext uri="{BB962C8B-B14F-4D97-AF65-F5344CB8AC3E}">
        <p14:creationId xmlns:p14="http://schemas.microsoft.com/office/powerpoint/2010/main" val="2088792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28</a:t>
            </a:fld>
            <a:endParaRPr lang="en-US" dirty="0"/>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p:txBody>
          <a:bodyPr/>
          <a:lstStyle/>
          <a:p>
            <a:r>
              <a:rPr lang="en-US" sz="1300"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sz="1300" dirty="0"/>
              <a:t>(% Extremely/Very Serious Problem)</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55FCBCDB-D3F0-4B78-B270-8B1CC76E37B5}"/>
              </a:ext>
            </a:extLst>
          </p:cNvPr>
          <p:cNvGraphicFramePr>
            <a:graphicFrameLocks noGrp="1"/>
          </p:cNvGraphicFramePr>
          <p:nvPr/>
        </p:nvGraphicFramePr>
        <p:xfrm>
          <a:off x="504029" y="2008286"/>
          <a:ext cx="11183942" cy="4295775"/>
        </p:xfrm>
        <a:graphic>
          <a:graphicData uri="http://schemas.openxmlformats.org/drawingml/2006/table">
            <a:tbl>
              <a:tblPr firstRow="1" bandRow="1">
                <a:tableStyleId>{073A0DAA-6AF3-43AB-8588-CEC1D06C72B9}</a:tableStyleId>
              </a:tblPr>
              <a:tblGrid>
                <a:gridCol w="3879852">
                  <a:extLst>
                    <a:ext uri="{9D8B030D-6E8A-4147-A177-3AD203B41FA5}">
                      <a16:colId xmlns:a16="http://schemas.microsoft.com/office/drawing/2014/main" val="3800592379"/>
                    </a:ext>
                  </a:extLst>
                </a:gridCol>
                <a:gridCol w="652685">
                  <a:extLst>
                    <a:ext uri="{9D8B030D-6E8A-4147-A177-3AD203B41FA5}">
                      <a16:colId xmlns:a16="http://schemas.microsoft.com/office/drawing/2014/main" val="327636290"/>
                    </a:ext>
                  </a:extLst>
                </a:gridCol>
                <a:gridCol w="1330281">
                  <a:extLst>
                    <a:ext uri="{9D8B030D-6E8A-4147-A177-3AD203B41FA5}">
                      <a16:colId xmlns:a16="http://schemas.microsoft.com/office/drawing/2014/main" val="2653160821"/>
                    </a:ext>
                  </a:extLst>
                </a:gridCol>
                <a:gridCol w="1330281">
                  <a:extLst>
                    <a:ext uri="{9D8B030D-6E8A-4147-A177-3AD203B41FA5}">
                      <a16:colId xmlns:a16="http://schemas.microsoft.com/office/drawing/2014/main" val="2040574421"/>
                    </a:ext>
                  </a:extLst>
                </a:gridCol>
                <a:gridCol w="1330281">
                  <a:extLst>
                    <a:ext uri="{9D8B030D-6E8A-4147-A177-3AD203B41FA5}">
                      <a16:colId xmlns:a16="http://schemas.microsoft.com/office/drawing/2014/main" val="596334569"/>
                    </a:ext>
                  </a:extLst>
                </a:gridCol>
                <a:gridCol w="1330281">
                  <a:extLst>
                    <a:ext uri="{9D8B030D-6E8A-4147-A177-3AD203B41FA5}">
                      <a16:colId xmlns:a16="http://schemas.microsoft.com/office/drawing/2014/main" val="1013737291"/>
                    </a:ext>
                  </a:extLst>
                </a:gridCol>
                <a:gridCol w="1330281">
                  <a:extLst>
                    <a:ext uri="{9D8B030D-6E8A-4147-A177-3AD203B41FA5}">
                      <a16:colId xmlns:a16="http://schemas.microsoft.com/office/drawing/2014/main" val="2133235606"/>
                    </a:ext>
                  </a:extLst>
                </a:gridCol>
              </a:tblGrid>
              <a:tr h="0">
                <a:tc rowSpan="2">
                  <a:txBody>
                    <a:bodyPr/>
                    <a:lstStyle/>
                    <a:p>
                      <a:pPr algn="ctr">
                        <a:lnSpc>
                          <a:spcPct val="100000"/>
                        </a:lnSpc>
                      </a:pPr>
                      <a:r>
                        <a:rPr lang="en-US" sz="1200" b="1" dirty="0">
                          <a:latin typeface="+mj-lt"/>
                        </a:rPr>
                        <a:t>Problem</a:t>
                      </a:r>
                    </a:p>
                  </a:txBody>
                  <a:tcPr marT="91440" marB="91440" anchor="ctr">
                    <a:solidFill>
                      <a:schemeClr val="accent4"/>
                    </a:solidFill>
                  </a:tcPr>
                </a:tc>
                <a:tc rowSpan="2">
                  <a:txBody>
                    <a:bodyPr/>
                    <a:lstStyle/>
                    <a:p>
                      <a:pPr algn="ctr">
                        <a:lnSpc>
                          <a:spcPct val="100000"/>
                        </a:lnSpc>
                      </a:pPr>
                      <a:r>
                        <a:rPr lang="en-US" sz="12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5">
                  <a:txBody>
                    <a:bodyPr/>
                    <a:lstStyle/>
                    <a:p>
                      <a:pPr algn="ctr">
                        <a:lnSpc>
                          <a:spcPct val="100000"/>
                        </a:lnSpc>
                      </a:pPr>
                      <a:r>
                        <a:rPr lang="en-US" sz="1200" b="1" dirty="0">
                          <a:latin typeface="+mj-lt"/>
                        </a:rPr>
                        <a:t>Region</a:t>
                      </a:r>
                    </a:p>
                  </a:txBody>
                  <a:tcPr marT="27432" marB="27432"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0">
                <a:tc vMerge="1">
                  <a:txBody>
                    <a:bodyPr/>
                    <a:lstStyle/>
                    <a:p>
                      <a:endParaRPr lang="en-US" dirty="0"/>
                    </a:p>
                  </a:txBody>
                  <a:tcPr/>
                </a:tc>
                <a:tc vMerge="1">
                  <a:txBody>
                    <a:bodyPr/>
                    <a:lstStyle/>
                    <a:p>
                      <a:endParaRPr lang="en-US" dirty="0"/>
                    </a:p>
                  </a:txBody>
                  <a:tcPr/>
                </a:tc>
                <a:tc>
                  <a:txBody>
                    <a:bodyPr/>
                    <a:lstStyle/>
                    <a:p>
                      <a:pPr algn="ctr" fontAlgn="b"/>
                      <a:r>
                        <a:rPr lang="en-US" sz="1200" b="0" i="0" u="none" strike="noStrike" dirty="0">
                          <a:solidFill>
                            <a:schemeClr val="accent3"/>
                          </a:solidFill>
                          <a:effectLst/>
                          <a:latin typeface="+mj-lt"/>
                        </a:rPr>
                        <a:t>Eastern</a:t>
                      </a:r>
                    </a:p>
                    <a:p>
                      <a:pPr algn="ctr" fontAlgn="b"/>
                      <a:r>
                        <a:rPr lang="en-US" sz="1200" b="0" i="0" u="none" strike="noStrike" dirty="0">
                          <a:solidFill>
                            <a:schemeClr val="accent3"/>
                          </a:solidFill>
                          <a:effectLst/>
                          <a:latin typeface="+mj-lt"/>
                        </a:rPr>
                        <a:t>Plains</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Colorado</a:t>
                      </a:r>
                    </a:p>
                    <a:p>
                      <a:pPr algn="ctr" fontAlgn="b"/>
                      <a:r>
                        <a:rPr lang="en-US" sz="1200" b="0" i="0" u="none" strike="noStrike" dirty="0">
                          <a:solidFill>
                            <a:schemeClr val="accent3"/>
                          </a:solidFill>
                          <a:effectLst/>
                          <a:latin typeface="+mj-lt"/>
                        </a:rPr>
                        <a:t>Springs</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Larimer/</a:t>
                      </a:r>
                      <a:br>
                        <a:rPr lang="en-US" sz="1200" b="0" i="0" u="none" strike="noStrike" dirty="0">
                          <a:solidFill>
                            <a:schemeClr val="accent3"/>
                          </a:solidFill>
                          <a:effectLst/>
                          <a:latin typeface="+mj-lt"/>
                        </a:rPr>
                      </a:br>
                      <a:r>
                        <a:rPr lang="en-US" sz="1200" b="0" i="0" u="none" strike="noStrike" dirty="0">
                          <a:solidFill>
                            <a:schemeClr val="accent3"/>
                          </a:solidFill>
                          <a:effectLst/>
                          <a:latin typeface="+mj-lt"/>
                        </a:rPr>
                        <a:t>Weld</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Denver</a:t>
                      </a:r>
                    </a:p>
                    <a:p>
                      <a:pPr algn="ctr" fontAlgn="b"/>
                      <a:r>
                        <a:rPr lang="en-US" sz="1200" b="0" i="0" u="none" strike="noStrike" dirty="0">
                          <a:solidFill>
                            <a:schemeClr val="accent3"/>
                          </a:solidFill>
                          <a:effectLst/>
                          <a:latin typeface="+mj-lt"/>
                        </a:rPr>
                        <a:t>Metro</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kern="1200" dirty="0">
                          <a:solidFill>
                            <a:schemeClr val="accent3"/>
                          </a:solidFill>
                          <a:effectLst/>
                          <a:latin typeface="+mj-lt"/>
                          <a:ea typeface="+mn-ea"/>
                          <a:cs typeface="+mn-cs"/>
                        </a:rPr>
                        <a:t>Western</a:t>
                      </a:r>
                    </a:p>
                    <a:p>
                      <a:pPr algn="ctr" fontAlgn="b"/>
                      <a:r>
                        <a:rPr lang="en-US" sz="1200" b="0" i="0" u="none" strike="noStrike" kern="1200" dirty="0">
                          <a:solidFill>
                            <a:schemeClr val="accent3"/>
                          </a:solidFill>
                          <a:effectLst/>
                          <a:latin typeface="+mj-lt"/>
                          <a:ea typeface="+mn-ea"/>
                          <a:cs typeface="+mn-cs"/>
                        </a:rPr>
                        <a:t>Slope</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0">
                <a:tc>
                  <a:txBody>
                    <a:bodyPr/>
                    <a:lstStyle/>
                    <a:p>
                      <a:pPr algn="ctr" fontAlgn="ctr"/>
                      <a:r>
                        <a:rPr lang="en-US" sz="1200" b="0" i="0" u="none" strike="noStrike" dirty="0">
                          <a:solidFill>
                            <a:srgbClr val="2D3342"/>
                          </a:solidFill>
                          <a:effectLst/>
                          <a:latin typeface="+mn-lt"/>
                        </a:rPr>
                        <a:t>The rising cost of living</a:t>
                      </a:r>
                    </a:p>
                  </a:txBody>
                  <a:tcPr marL="9525" marR="9525" marT="9525" marB="0" anchor="ctr"/>
                </a:tc>
                <a:tc>
                  <a:txBody>
                    <a:bodyPr/>
                    <a:lstStyle/>
                    <a:p>
                      <a:pPr algn="ctr" fontAlgn="ctr"/>
                      <a:r>
                        <a:rPr lang="en-US" sz="1200" b="0" i="0" u="none" strike="noStrike" dirty="0">
                          <a:solidFill>
                            <a:srgbClr val="2D3342"/>
                          </a:solidFill>
                          <a:effectLst/>
                          <a:latin typeface="+mj-lt"/>
                        </a:rPr>
                        <a:t>89%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73%</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a:solidFill>
                            <a:schemeClr val="tx1"/>
                          </a:solidFill>
                          <a:effectLst/>
                          <a:latin typeface="+mn-lt"/>
                        </a:rPr>
                        <a:t>84%</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a:solidFill>
                            <a:schemeClr val="tx1"/>
                          </a:solidFill>
                          <a:effectLst/>
                          <a:latin typeface="+mn-lt"/>
                        </a:rPr>
                        <a:t>90%</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a:solidFill>
                            <a:schemeClr val="tx1"/>
                          </a:solidFill>
                          <a:effectLst/>
                          <a:latin typeface="+mn-lt"/>
                        </a:rPr>
                        <a:t>91%</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a:solidFill>
                            <a:schemeClr val="tx1"/>
                          </a:solidFill>
                          <a:effectLst/>
                          <a:latin typeface="+mn-lt"/>
                        </a:rPr>
                        <a:t>89%</a:t>
                      </a:r>
                    </a:p>
                  </a:txBody>
                  <a:tcPr marL="9525" marR="9525" marT="9525"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0">
                <a:tc>
                  <a:txBody>
                    <a:bodyPr/>
                    <a:lstStyle/>
                    <a:p>
                      <a:pPr algn="ctr" fontAlgn="ctr"/>
                      <a:r>
                        <a:rPr lang="en-US" sz="1200" b="0" i="0" u="none" strike="noStrike" dirty="0">
                          <a:solidFill>
                            <a:srgbClr val="2D3342"/>
                          </a:solidFill>
                          <a:effectLst/>
                          <a:latin typeface="+mn-lt"/>
                        </a:rPr>
                        <a:t>The cost of housing</a:t>
                      </a:r>
                    </a:p>
                  </a:txBody>
                  <a:tcPr marL="9525" marR="9525" marT="9525" marB="0" anchor="ctr"/>
                </a:tc>
                <a:tc>
                  <a:txBody>
                    <a:bodyPr/>
                    <a:lstStyle/>
                    <a:p>
                      <a:pPr algn="ctr" fontAlgn="ctr"/>
                      <a:r>
                        <a:rPr lang="en-US" sz="1200" b="0" i="0" u="none" strike="noStrike">
                          <a:solidFill>
                            <a:srgbClr val="2D3342"/>
                          </a:solidFill>
                          <a:effectLst/>
                          <a:latin typeface="+mj-lt"/>
                        </a:rPr>
                        <a:t>84%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59%</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84%</a:t>
                      </a:r>
                    </a:p>
                  </a:txBody>
                  <a:tcPr marL="9525" marR="9525" marT="9525" marB="0" anchor="ctr"/>
                </a:tc>
                <a:tc>
                  <a:txBody>
                    <a:bodyPr/>
                    <a:lstStyle/>
                    <a:p>
                      <a:pPr algn="ctr" fontAlgn="b"/>
                      <a:r>
                        <a:rPr lang="en-US" sz="1200" b="0" i="0" u="none" strike="noStrike" dirty="0">
                          <a:solidFill>
                            <a:schemeClr val="tx1"/>
                          </a:solidFill>
                          <a:effectLst/>
                          <a:latin typeface="+mn-lt"/>
                        </a:rPr>
                        <a:t>86%</a:t>
                      </a:r>
                    </a:p>
                  </a:txBody>
                  <a:tcPr marL="9525" marR="9525" marT="9525" marB="0" anchor="ctr"/>
                </a:tc>
                <a:tc>
                  <a:txBody>
                    <a:bodyPr/>
                    <a:lstStyle/>
                    <a:p>
                      <a:pPr algn="ctr" fontAlgn="b"/>
                      <a:r>
                        <a:rPr lang="en-US" sz="1200" b="0" i="0" u="none" strike="noStrike">
                          <a:solidFill>
                            <a:schemeClr val="tx1"/>
                          </a:solidFill>
                          <a:effectLst/>
                          <a:latin typeface="+mn-lt"/>
                        </a:rPr>
                        <a:t>84%</a:t>
                      </a:r>
                    </a:p>
                  </a:txBody>
                  <a:tcPr marL="9525" marR="9525" marT="9525" marB="0" anchor="ctr"/>
                </a:tc>
                <a:tc>
                  <a:txBody>
                    <a:bodyPr/>
                    <a:lstStyle/>
                    <a:p>
                      <a:pPr algn="ctr" fontAlgn="b"/>
                      <a:r>
                        <a:rPr lang="en-US" sz="1200" b="0" i="0" u="none" strike="noStrike">
                          <a:solidFill>
                            <a:schemeClr val="tx1"/>
                          </a:solidFill>
                          <a:effectLst/>
                          <a:latin typeface="+mn-lt"/>
                        </a:rPr>
                        <a:t>84%</a:t>
                      </a:r>
                    </a:p>
                  </a:txBody>
                  <a:tcPr marL="9525" marR="9525" marT="9525" marB="0" anchor="ctr"/>
                </a:tc>
                <a:extLst>
                  <a:ext uri="{0D108BD9-81ED-4DB2-BD59-A6C34878D82A}">
                    <a16:rowId xmlns:a16="http://schemas.microsoft.com/office/drawing/2014/main" val="3935473897"/>
                  </a:ext>
                </a:extLst>
              </a:tr>
              <a:tr h="0">
                <a:tc>
                  <a:txBody>
                    <a:bodyPr/>
                    <a:lstStyle/>
                    <a:p>
                      <a:pPr algn="ctr" fontAlgn="ctr"/>
                      <a:r>
                        <a:rPr lang="en-US" sz="1200" b="0" i="0" u="none" strike="noStrike" dirty="0">
                          <a:solidFill>
                            <a:srgbClr val="2D3342"/>
                          </a:solidFill>
                          <a:effectLst/>
                          <a:latin typeface="+mn-lt"/>
                        </a:rPr>
                        <a:t>The cost of healthcare</a:t>
                      </a:r>
                    </a:p>
                  </a:txBody>
                  <a:tcPr marL="9525" marR="9525" marT="9525" marB="0" anchor="ctr"/>
                </a:tc>
                <a:tc>
                  <a:txBody>
                    <a:bodyPr/>
                    <a:lstStyle/>
                    <a:p>
                      <a:pPr algn="ctr" fontAlgn="ctr"/>
                      <a:r>
                        <a:rPr lang="en-US" sz="1200" b="0" i="0" u="none" strike="noStrike">
                          <a:solidFill>
                            <a:srgbClr val="2D3342"/>
                          </a:solidFill>
                          <a:effectLst/>
                          <a:latin typeface="+mj-lt"/>
                        </a:rPr>
                        <a:t>75%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94%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chemeClr val="tx1"/>
                          </a:solidFill>
                          <a:effectLst/>
                          <a:latin typeface="+mn-lt"/>
                        </a:rPr>
                        <a:t>71%</a:t>
                      </a:r>
                    </a:p>
                  </a:txBody>
                  <a:tcPr marL="9525" marR="9525" marT="9525" marB="0" anchor="ctr"/>
                </a:tc>
                <a:tc>
                  <a:txBody>
                    <a:bodyPr/>
                    <a:lstStyle/>
                    <a:p>
                      <a:pPr algn="ctr" fontAlgn="b"/>
                      <a:r>
                        <a:rPr lang="en-US" sz="1200" b="0" i="0" u="none" strike="noStrike">
                          <a:solidFill>
                            <a:schemeClr val="tx1"/>
                          </a:solidFill>
                          <a:effectLst/>
                          <a:latin typeface="+mn-lt"/>
                        </a:rPr>
                        <a:t>81%</a:t>
                      </a:r>
                    </a:p>
                  </a:txBody>
                  <a:tcPr marL="9525" marR="9525" marT="9525" marB="0" anchor="ctr"/>
                </a:tc>
                <a:tc>
                  <a:txBody>
                    <a:bodyPr/>
                    <a:lstStyle/>
                    <a:p>
                      <a:pPr algn="ctr" fontAlgn="b"/>
                      <a:r>
                        <a:rPr lang="en-US" sz="1200" b="0" i="0" u="none" strike="noStrike">
                          <a:solidFill>
                            <a:schemeClr val="tx1"/>
                          </a:solidFill>
                          <a:effectLst/>
                          <a:latin typeface="+mn-lt"/>
                        </a:rPr>
                        <a:t>72%</a:t>
                      </a:r>
                    </a:p>
                  </a:txBody>
                  <a:tcPr marL="9525" marR="9525" marT="9525" marB="0" anchor="ctr"/>
                </a:tc>
                <a:tc>
                  <a:txBody>
                    <a:bodyPr/>
                    <a:lstStyle/>
                    <a:p>
                      <a:pPr algn="ctr" fontAlgn="b"/>
                      <a:r>
                        <a:rPr lang="en-US" sz="1200" b="0" i="0" u="none" strike="noStrike">
                          <a:solidFill>
                            <a:schemeClr val="tx1"/>
                          </a:solidFill>
                          <a:effectLst/>
                          <a:latin typeface="+mn-lt"/>
                        </a:rPr>
                        <a:t>78%</a:t>
                      </a:r>
                    </a:p>
                  </a:txBody>
                  <a:tcPr marL="9525" marR="9525" marT="9525" marB="0" anchor="ctr"/>
                </a:tc>
                <a:extLst>
                  <a:ext uri="{0D108BD9-81ED-4DB2-BD59-A6C34878D82A}">
                    <a16:rowId xmlns:a16="http://schemas.microsoft.com/office/drawing/2014/main" val="3745797655"/>
                  </a:ext>
                </a:extLst>
              </a:tr>
              <a:tr h="0">
                <a:tc>
                  <a:txBody>
                    <a:bodyPr/>
                    <a:lstStyle/>
                    <a:p>
                      <a:pPr algn="ctr" fontAlgn="ctr"/>
                      <a:r>
                        <a:rPr lang="en-US" sz="1200" b="0" i="0" u="none" strike="noStrike" dirty="0">
                          <a:solidFill>
                            <a:srgbClr val="2D3342"/>
                          </a:solidFill>
                          <a:effectLst/>
                          <a:latin typeface="+mn-lt"/>
                        </a:rPr>
                        <a:t>Homelessness</a:t>
                      </a:r>
                    </a:p>
                  </a:txBody>
                  <a:tcPr marL="9525" marR="9525" marT="9525" marB="0" anchor="ctr"/>
                </a:tc>
                <a:tc>
                  <a:txBody>
                    <a:bodyPr/>
                    <a:lstStyle/>
                    <a:p>
                      <a:pPr algn="ctr" fontAlgn="ctr"/>
                      <a:r>
                        <a:rPr lang="en-US" sz="1200" b="0" i="0" u="none" strike="noStrike" dirty="0">
                          <a:solidFill>
                            <a:srgbClr val="2D3342"/>
                          </a:solidFill>
                          <a:effectLst/>
                          <a:latin typeface="+mj-lt"/>
                        </a:rPr>
                        <a:t>74%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76%</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74%</a:t>
                      </a:r>
                    </a:p>
                  </a:txBody>
                  <a:tcPr marL="9525" marR="9525" marT="9525" marB="0" anchor="ctr"/>
                </a:tc>
                <a:tc>
                  <a:txBody>
                    <a:bodyPr/>
                    <a:lstStyle/>
                    <a:p>
                      <a:pPr algn="ctr" fontAlgn="b"/>
                      <a:r>
                        <a:rPr lang="en-US" sz="1200" b="0" i="0" u="none" strike="noStrike" dirty="0">
                          <a:solidFill>
                            <a:schemeClr val="tx1"/>
                          </a:solidFill>
                          <a:effectLst/>
                          <a:latin typeface="+mn-lt"/>
                        </a:rPr>
                        <a:t>68%</a:t>
                      </a:r>
                    </a:p>
                  </a:txBody>
                  <a:tcPr marL="9525" marR="9525" marT="9525" marB="0" anchor="ctr"/>
                </a:tc>
                <a:tc>
                  <a:txBody>
                    <a:bodyPr/>
                    <a:lstStyle/>
                    <a:p>
                      <a:pPr algn="ctr" fontAlgn="b"/>
                      <a:r>
                        <a:rPr lang="en-US" sz="1200" b="0" i="0" u="none" strike="noStrike" dirty="0">
                          <a:solidFill>
                            <a:schemeClr val="tx1"/>
                          </a:solidFill>
                          <a:effectLst/>
                          <a:latin typeface="+mn-lt"/>
                        </a:rPr>
                        <a:t>77%</a:t>
                      </a:r>
                    </a:p>
                  </a:txBody>
                  <a:tcPr marL="9525" marR="9525" marT="9525" marB="0" anchor="ctr"/>
                </a:tc>
                <a:tc>
                  <a:txBody>
                    <a:bodyPr/>
                    <a:lstStyle/>
                    <a:p>
                      <a:pPr algn="ctr" fontAlgn="b"/>
                      <a:r>
                        <a:rPr lang="en-US" sz="1200" b="0" i="0" u="none" strike="noStrike">
                          <a:solidFill>
                            <a:schemeClr val="tx1"/>
                          </a:solidFill>
                          <a:effectLst/>
                          <a:latin typeface="+mn-lt"/>
                        </a:rPr>
                        <a:t>67%</a:t>
                      </a:r>
                    </a:p>
                  </a:txBody>
                  <a:tcPr marL="9525" marR="9525" marT="9525" marB="0" anchor="ctr"/>
                </a:tc>
                <a:extLst>
                  <a:ext uri="{0D108BD9-81ED-4DB2-BD59-A6C34878D82A}">
                    <a16:rowId xmlns:a16="http://schemas.microsoft.com/office/drawing/2014/main" val="3248585081"/>
                  </a:ext>
                </a:extLst>
              </a:tr>
              <a:tr h="0">
                <a:tc>
                  <a:txBody>
                    <a:bodyPr/>
                    <a:lstStyle/>
                    <a:p>
                      <a:pPr algn="ctr" fontAlgn="ctr"/>
                      <a:r>
                        <a:rPr lang="en-US" sz="1200" b="0" i="0" u="none" strike="noStrike" dirty="0">
                          <a:solidFill>
                            <a:srgbClr val="2D3342"/>
                          </a:solidFill>
                          <a:effectLst/>
                          <a:latin typeface="+mn-lt"/>
                        </a:rPr>
                        <a:t>Drug overdoses</a:t>
                      </a:r>
                    </a:p>
                  </a:txBody>
                  <a:tcPr marL="9525" marR="9525" marT="9525" marB="0" anchor="ctr"/>
                </a:tc>
                <a:tc>
                  <a:txBody>
                    <a:bodyPr/>
                    <a:lstStyle/>
                    <a:p>
                      <a:pPr algn="ctr" fontAlgn="ctr"/>
                      <a:r>
                        <a:rPr lang="en-US" sz="1200" b="0" i="0" u="none" strike="noStrike">
                          <a:solidFill>
                            <a:srgbClr val="2D3342"/>
                          </a:solidFill>
                          <a:effectLst/>
                          <a:latin typeface="+mj-lt"/>
                        </a:rPr>
                        <a:t>65%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92%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chemeClr val="tx1"/>
                          </a:solidFill>
                          <a:effectLst/>
                          <a:latin typeface="+mn-lt"/>
                        </a:rPr>
                        <a:t>71%</a:t>
                      </a:r>
                    </a:p>
                  </a:txBody>
                  <a:tcPr marL="9525" marR="9525" marT="9525" marB="0" anchor="ctr"/>
                </a:tc>
                <a:tc>
                  <a:txBody>
                    <a:bodyPr/>
                    <a:lstStyle/>
                    <a:p>
                      <a:pPr algn="ctr" fontAlgn="b"/>
                      <a:r>
                        <a:rPr lang="en-US" sz="1200" b="0" i="0" u="none" strike="noStrike" dirty="0">
                          <a:solidFill>
                            <a:schemeClr val="tx1"/>
                          </a:solidFill>
                          <a:effectLst/>
                          <a:latin typeface="+mn-lt"/>
                        </a:rPr>
                        <a:t>68%</a:t>
                      </a:r>
                    </a:p>
                  </a:txBody>
                  <a:tcPr marL="9525" marR="9525" marT="9525" marB="0" anchor="ctr"/>
                </a:tc>
                <a:tc>
                  <a:txBody>
                    <a:bodyPr/>
                    <a:lstStyle/>
                    <a:p>
                      <a:pPr algn="ctr" fontAlgn="b"/>
                      <a:r>
                        <a:rPr lang="en-US" sz="1200" b="0" i="0" u="none" strike="noStrike">
                          <a:solidFill>
                            <a:schemeClr val="tx1"/>
                          </a:solidFill>
                          <a:effectLst/>
                          <a:latin typeface="+mn-lt"/>
                        </a:rPr>
                        <a:t>63%</a:t>
                      </a:r>
                    </a:p>
                  </a:txBody>
                  <a:tcPr marL="9525" marR="9525" marT="9525" marB="0" anchor="ctr"/>
                </a:tc>
                <a:tc>
                  <a:txBody>
                    <a:bodyPr/>
                    <a:lstStyle/>
                    <a:p>
                      <a:pPr algn="ctr" fontAlgn="b"/>
                      <a:r>
                        <a:rPr lang="en-US" sz="1200" b="0" i="0" u="none" strike="noStrike">
                          <a:solidFill>
                            <a:schemeClr val="tx1"/>
                          </a:solidFill>
                          <a:effectLst/>
                          <a:latin typeface="+mn-lt"/>
                        </a:rPr>
                        <a:t>58%</a:t>
                      </a:r>
                    </a:p>
                  </a:txBody>
                  <a:tcPr marL="9525" marR="9525" marT="9525" marB="0" anchor="ctr"/>
                </a:tc>
                <a:extLst>
                  <a:ext uri="{0D108BD9-81ED-4DB2-BD59-A6C34878D82A}">
                    <a16:rowId xmlns:a16="http://schemas.microsoft.com/office/drawing/2014/main" val="3382529085"/>
                  </a:ext>
                </a:extLst>
              </a:tr>
              <a:tr h="0">
                <a:tc>
                  <a:txBody>
                    <a:bodyPr/>
                    <a:lstStyle/>
                    <a:p>
                      <a:pPr algn="ctr" fontAlgn="ctr"/>
                      <a:r>
                        <a:rPr lang="en-US" sz="1200" b="0" i="0" u="none" strike="noStrike">
                          <a:solidFill>
                            <a:srgbClr val="2D3342"/>
                          </a:solidFill>
                          <a:effectLst/>
                          <a:latin typeface="+mn-lt"/>
                        </a:rPr>
                        <a:t>Mental health</a:t>
                      </a:r>
                    </a:p>
                  </a:txBody>
                  <a:tcPr marL="9525" marR="9525" marT="9525" marB="0" anchor="ctr"/>
                </a:tc>
                <a:tc>
                  <a:txBody>
                    <a:bodyPr/>
                    <a:lstStyle/>
                    <a:p>
                      <a:pPr algn="ctr" fontAlgn="ctr"/>
                      <a:r>
                        <a:rPr lang="en-US" sz="1200" b="0" i="0" u="none" strike="noStrike">
                          <a:solidFill>
                            <a:srgbClr val="2D3342"/>
                          </a:solidFill>
                          <a:effectLst/>
                          <a:latin typeface="+mj-lt"/>
                        </a:rPr>
                        <a:t>59%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58%</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chemeClr val="tx1"/>
                          </a:solidFill>
                          <a:effectLst/>
                          <a:latin typeface="+mn-lt"/>
                        </a:rPr>
                        <a:t>63%</a:t>
                      </a:r>
                    </a:p>
                  </a:txBody>
                  <a:tcPr marL="9525" marR="9525" marT="9525" marB="0" anchor="ctr"/>
                </a:tc>
                <a:tc>
                  <a:txBody>
                    <a:bodyPr/>
                    <a:lstStyle/>
                    <a:p>
                      <a:pPr algn="ctr" fontAlgn="b"/>
                      <a:r>
                        <a:rPr lang="en-US" sz="1200" b="0" i="0" u="none" strike="noStrike" dirty="0">
                          <a:solidFill>
                            <a:schemeClr val="tx1"/>
                          </a:solidFill>
                          <a:effectLst/>
                          <a:latin typeface="+mn-lt"/>
                        </a:rPr>
                        <a:t>50%</a:t>
                      </a:r>
                    </a:p>
                  </a:txBody>
                  <a:tcPr marL="9525" marR="9525" marT="9525" marB="0" anchor="ctr"/>
                </a:tc>
                <a:tc>
                  <a:txBody>
                    <a:bodyPr/>
                    <a:lstStyle/>
                    <a:p>
                      <a:pPr algn="ctr" fontAlgn="b"/>
                      <a:r>
                        <a:rPr lang="en-US" sz="1200" b="0" i="0" u="none" strike="noStrike">
                          <a:solidFill>
                            <a:schemeClr val="tx1"/>
                          </a:solidFill>
                          <a:effectLst/>
                          <a:latin typeface="+mn-lt"/>
                        </a:rPr>
                        <a:t>59%</a:t>
                      </a:r>
                    </a:p>
                  </a:txBody>
                  <a:tcPr marL="9525" marR="9525" marT="9525" marB="0" anchor="ctr"/>
                </a:tc>
                <a:tc>
                  <a:txBody>
                    <a:bodyPr/>
                    <a:lstStyle/>
                    <a:p>
                      <a:pPr algn="ctr" fontAlgn="b"/>
                      <a:r>
                        <a:rPr lang="en-US" sz="1200" b="0" i="0" u="none" strike="noStrike">
                          <a:solidFill>
                            <a:schemeClr val="tx1"/>
                          </a:solidFill>
                          <a:effectLst/>
                          <a:latin typeface="+mn-lt"/>
                        </a:rPr>
                        <a:t>60%</a:t>
                      </a:r>
                    </a:p>
                  </a:txBody>
                  <a:tcPr marL="9525" marR="9525" marT="9525" marB="0" anchor="ctr"/>
                </a:tc>
                <a:extLst>
                  <a:ext uri="{0D108BD9-81ED-4DB2-BD59-A6C34878D82A}">
                    <a16:rowId xmlns:a16="http://schemas.microsoft.com/office/drawing/2014/main" val="3340272812"/>
                  </a:ext>
                </a:extLst>
              </a:tr>
              <a:tr h="0">
                <a:tc>
                  <a:txBody>
                    <a:bodyPr/>
                    <a:lstStyle/>
                    <a:p>
                      <a:pPr algn="ctr" fontAlgn="ctr"/>
                      <a:r>
                        <a:rPr lang="en-US" sz="1200" b="0" i="0" u="none" strike="noStrike" dirty="0">
                          <a:solidFill>
                            <a:srgbClr val="2D3342"/>
                          </a:solidFill>
                          <a:effectLst/>
                          <a:latin typeface="+mn-lt"/>
                        </a:rPr>
                        <a:t>Jobs and the economy</a:t>
                      </a:r>
                    </a:p>
                  </a:txBody>
                  <a:tcPr marL="9525" marR="9525" marT="9525" marB="0" anchor="ctr"/>
                </a:tc>
                <a:tc>
                  <a:txBody>
                    <a:bodyPr/>
                    <a:lstStyle/>
                    <a:p>
                      <a:pPr algn="ctr" fontAlgn="ctr"/>
                      <a:r>
                        <a:rPr lang="en-US" sz="1200" b="0" i="0" u="none" strike="noStrike" dirty="0">
                          <a:solidFill>
                            <a:srgbClr val="2D3342"/>
                          </a:solidFill>
                          <a:effectLst/>
                          <a:latin typeface="+mj-lt"/>
                        </a:rPr>
                        <a:t>58%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70%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chemeClr val="tx1"/>
                          </a:solidFill>
                          <a:effectLst/>
                          <a:latin typeface="+mn-lt"/>
                        </a:rPr>
                        <a:t>58%</a:t>
                      </a:r>
                    </a:p>
                  </a:txBody>
                  <a:tcPr marL="9525" marR="9525" marT="9525" marB="0" anchor="ctr"/>
                </a:tc>
                <a:tc>
                  <a:txBody>
                    <a:bodyPr/>
                    <a:lstStyle/>
                    <a:p>
                      <a:pPr algn="ctr" fontAlgn="b"/>
                      <a:r>
                        <a:rPr lang="en-US" sz="1200" b="0" i="0" u="none" strike="noStrike" dirty="0">
                          <a:solidFill>
                            <a:schemeClr val="tx1"/>
                          </a:solidFill>
                          <a:effectLst/>
                          <a:latin typeface="+mn-lt"/>
                        </a:rPr>
                        <a:t>61%</a:t>
                      </a:r>
                    </a:p>
                  </a:txBody>
                  <a:tcPr marL="9525" marR="9525" marT="9525" marB="0" anchor="ctr"/>
                </a:tc>
                <a:tc>
                  <a:txBody>
                    <a:bodyPr/>
                    <a:lstStyle/>
                    <a:p>
                      <a:pPr algn="ctr" fontAlgn="b"/>
                      <a:r>
                        <a:rPr lang="en-US" sz="1200" b="0" i="0" u="none" strike="noStrike">
                          <a:solidFill>
                            <a:schemeClr val="tx1"/>
                          </a:solidFill>
                          <a:effectLst/>
                          <a:latin typeface="+mn-lt"/>
                        </a:rPr>
                        <a:t>57%</a:t>
                      </a:r>
                    </a:p>
                  </a:txBody>
                  <a:tcPr marL="9525" marR="9525" marT="9525" marB="0" anchor="ctr"/>
                </a:tc>
                <a:tc>
                  <a:txBody>
                    <a:bodyPr/>
                    <a:lstStyle/>
                    <a:p>
                      <a:pPr algn="ctr" fontAlgn="b"/>
                      <a:r>
                        <a:rPr lang="en-US" sz="1200" b="0" i="0" u="none" strike="noStrike">
                          <a:solidFill>
                            <a:schemeClr val="tx1"/>
                          </a:solidFill>
                          <a:effectLst/>
                          <a:latin typeface="+mn-lt"/>
                        </a:rPr>
                        <a:t>59%</a:t>
                      </a:r>
                    </a:p>
                  </a:txBody>
                  <a:tcPr marL="9525" marR="9525" marT="9525" marB="0" anchor="ctr"/>
                </a:tc>
                <a:extLst>
                  <a:ext uri="{0D108BD9-81ED-4DB2-BD59-A6C34878D82A}">
                    <a16:rowId xmlns:a16="http://schemas.microsoft.com/office/drawing/2014/main" val="512342943"/>
                  </a:ext>
                </a:extLst>
              </a:tr>
              <a:tr h="0">
                <a:tc>
                  <a:txBody>
                    <a:bodyPr/>
                    <a:lstStyle/>
                    <a:p>
                      <a:pPr algn="ctr" fontAlgn="ctr"/>
                      <a:r>
                        <a:rPr lang="en-US" sz="1200" b="0" i="0" u="none" strike="noStrike">
                          <a:solidFill>
                            <a:srgbClr val="2D3342"/>
                          </a:solidFill>
                          <a:effectLst/>
                          <a:latin typeface="+mn-lt"/>
                        </a:rPr>
                        <a:t>Wildfires or other natural disasters</a:t>
                      </a:r>
                    </a:p>
                  </a:txBody>
                  <a:tcPr marL="9525" marR="9525" marT="9525" marB="0" anchor="ctr"/>
                </a:tc>
                <a:tc>
                  <a:txBody>
                    <a:bodyPr/>
                    <a:lstStyle/>
                    <a:p>
                      <a:pPr algn="ctr" fontAlgn="ctr"/>
                      <a:r>
                        <a:rPr lang="en-US" sz="1200" b="0" i="0" u="none" strike="noStrike">
                          <a:solidFill>
                            <a:srgbClr val="2D3342"/>
                          </a:solidFill>
                          <a:effectLst/>
                          <a:latin typeface="+mj-lt"/>
                        </a:rPr>
                        <a:t>56%</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18%</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chemeClr val="tx1"/>
                          </a:solidFill>
                          <a:effectLst/>
                          <a:latin typeface="+mn-lt"/>
                        </a:rPr>
                        <a:t>56%</a:t>
                      </a:r>
                    </a:p>
                  </a:txBody>
                  <a:tcPr marL="9525" marR="9525" marT="9525" marB="0" anchor="ctr"/>
                </a:tc>
                <a:tc>
                  <a:txBody>
                    <a:bodyPr/>
                    <a:lstStyle/>
                    <a:p>
                      <a:pPr algn="ctr" fontAlgn="b"/>
                      <a:r>
                        <a:rPr lang="en-US" sz="1200" b="0" i="0" u="none" strike="noStrike">
                          <a:solidFill>
                            <a:schemeClr val="tx1"/>
                          </a:solidFill>
                          <a:effectLst/>
                          <a:latin typeface="+mn-lt"/>
                        </a:rPr>
                        <a:t>47%</a:t>
                      </a:r>
                    </a:p>
                  </a:txBody>
                  <a:tcPr marL="9525" marR="9525" marT="9525" marB="0" anchor="ctr"/>
                </a:tc>
                <a:tc>
                  <a:txBody>
                    <a:bodyPr/>
                    <a:lstStyle/>
                    <a:p>
                      <a:pPr algn="ctr" fontAlgn="b"/>
                      <a:r>
                        <a:rPr lang="en-US" sz="1200" b="0" i="0" u="none" strike="noStrike">
                          <a:solidFill>
                            <a:schemeClr val="tx1"/>
                          </a:solidFill>
                          <a:effectLst/>
                          <a:latin typeface="+mn-lt"/>
                        </a:rPr>
                        <a:t>59%</a:t>
                      </a:r>
                    </a:p>
                  </a:txBody>
                  <a:tcPr marL="9525" marR="9525" marT="9525" marB="0" anchor="ctr"/>
                </a:tc>
                <a:tc>
                  <a:txBody>
                    <a:bodyPr/>
                    <a:lstStyle/>
                    <a:p>
                      <a:pPr algn="ctr" fontAlgn="b"/>
                      <a:r>
                        <a:rPr lang="en-US" sz="1200" b="0" i="0" u="none" strike="noStrike">
                          <a:solidFill>
                            <a:schemeClr val="tx1"/>
                          </a:solidFill>
                          <a:effectLst/>
                          <a:latin typeface="+mn-lt"/>
                        </a:rPr>
                        <a:t>57%</a:t>
                      </a:r>
                    </a:p>
                  </a:txBody>
                  <a:tcPr marL="9525" marR="9525" marT="9525" marB="0" anchor="ctr"/>
                </a:tc>
                <a:extLst>
                  <a:ext uri="{0D108BD9-81ED-4DB2-BD59-A6C34878D82A}">
                    <a16:rowId xmlns:a16="http://schemas.microsoft.com/office/drawing/2014/main" val="1743151143"/>
                  </a:ext>
                </a:extLst>
              </a:tr>
              <a:tr h="0">
                <a:tc>
                  <a:txBody>
                    <a:bodyPr/>
                    <a:lstStyle/>
                    <a:p>
                      <a:pPr algn="ctr" fontAlgn="ctr"/>
                      <a:r>
                        <a:rPr lang="en-US" sz="1200" b="0" i="0" u="none" strike="noStrike">
                          <a:solidFill>
                            <a:srgbClr val="2D3342"/>
                          </a:solidFill>
                          <a:effectLst/>
                          <a:latin typeface="+mn-lt"/>
                        </a:rPr>
                        <a:t>Crime, in general</a:t>
                      </a:r>
                    </a:p>
                  </a:txBody>
                  <a:tcPr marL="9525" marR="9525" marT="9525" marB="0" anchor="ctr"/>
                </a:tc>
                <a:tc>
                  <a:txBody>
                    <a:bodyPr/>
                    <a:lstStyle/>
                    <a:p>
                      <a:pPr algn="ctr" fontAlgn="ctr"/>
                      <a:r>
                        <a:rPr lang="en-US" sz="1200" b="0" i="0" u="none" strike="noStrike">
                          <a:solidFill>
                            <a:srgbClr val="2D3342"/>
                          </a:solidFill>
                          <a:effectLst/>
                          <a:latin typeface="+mj-lt"/>
                        </a:rPr>
                        <a:t>55%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87%</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chemeClr val="tx1"/>
                          </a:solidFill>
                          <a:effectLst/>
                          <a:latin typeface="+mn-lt"/>
                        </a:rPr>
                        <a:t>72%</a:t>
                      </a:r>
                    </a:p>
                  </a:txBody>
                  <a:tcPr marL="9525" marR="9525" marT="9525" marB="0" anchor="ctr"/>
                </a:tc>
                <a:tc>
                  <a:txBody>
                    <a:bodyPr/>
                    <a:lstStyle/>
                    <a:p>
                      <a:pPr algn="ctr" fontAlgn="b"/>
                      <a:r>
                        <a:rPr lang="en-US" sz="1200" b="0" i="0" u="none" strike="noStrike">
                          <a:solidFill>
                            <a:schemeClr val="tx1"/>
                          </a:solidFill>
                          <a:effectLst/>
                          <a:latin typeface="+mn-lt"/>
                        </a:rPr>
                        <a:t>44%</a:t>
                      </a:r>
                    </a:p>
                  </a:txBody>
                  <a:tcPr marL="9525" marR="9525" marT="9525" marB="0" anchor="ctr"/>
                </a:tc>
                <a:tc>
                  <a:txBody>
                    <a:bodyPr/>
                    <a:lstStyle/>
                    <a:p>
                      <a:pPr algn="ctr" fontAlgn="b"/>
                      <a:r>
                        <a:rPr lang="en-US" sz="1200" b="0" i="0" u="none" strike="noStrike">
                          <a:solidFill>
                            <a:schemeClr val="tx1"/>
                          </a:solidFill>
                          <a:effectLst/>
                          <a:latin typeface="+mn-lt"/>
                        </a:rPr>
                        <a:t>53%</a:t>
                      </a:r>
                    </a:p>
                  </a:txBody>
                  <a:tcPr marL="9525" marR="9525" marT="9525" marB="0" anchor="ctr"/>
                </a:tc>
                <a:tc>
                  <a:txBody>
                    <a:bodyPr/>
                    <a:lstStyle/>
                    <a:p>
                      <a:pPr algn="ctr" fontAlgn="b"/>
                      <a:r>
                        <a:rPr lang="en-US" sz="1200" b="0" i="0" u="none" strike="noStrike">
                          <a:solidFill>
                            <a:schemeClr val="tx1"/>
                          </a:solidFill>
                          <a:effectLst/>
                          <a:latin typeface="+mn-lt"/>
                        </a:rPr>
                        <a:t>52%</a:t>
                      </a:r>
                    </a:p>
                  </a:txBody>
                  <a:tcPr marL="9525" marR="9525" marT="9525" marB="0" anchor="ctr"/>
                </a:tc>
                <a:extLst>
                  <a:ext uri="{0D108BD9-81ED-4DB2-BD59-A6C34878D82A}">
                    <a16:rowId xmlns:a16="http://schemas.microsoft.com/office/drawing/2014/main" val="807781663"/>
                  </a:ext>
                </a:extLst>
              </a:tr>
              <a:tr h="0">
                <a:tc>
                  <a:txBody>
                    <a:bodyPr/>
                    <a:lstStyle/>
                    <a:p>
                      <a:pPr algn="ctr" fontAlgn="ctr"/>
                      <a:r>
                        <a:rPr lang="en-US" sz="1200" b="0" i="0" u="none" strike="noStrike">
                          <a:solidFill>
                            <a:srgbClr val="2D3342"/>
                          </a:solidFill>
                          <a:effectLst/>
                          <a:latin typeface="+mn-lt"/>
                        </a:rPr>
                        <a:t>Drug and alcohol abuse</a:t>
                      </a:r>
                    </a:p>
                  </a:txBody>
                  <a:tcPr marL="9525" marR="9525" marT="9525" marB="0" anchor="ctr"/>
                </a:tc>
                <a:tc>
                  <a:txBody>
                    <a:bodyPr/>
                    <a:lstStyle/>
                    <a:p>
                      <a:pPr algn="ctr" fontAlgn="ctr"/>
                      <a:r>
                        <a:rPr lang="en-US" sz="1200" b="0" i="0" u="none" strike="noStrike">
                          <a:solidFill>
                            <a:srgbClr val="2D3342"/>
                          </a:solidFill>
                          <a:effectLst/>
                          <a:latin typeface="+mj-lt"/>
                        </a:rPr>
                        <a:t>52%</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63%</a:t>
                      </a:r>
                    </a:p>
                  </a:txBody>
                  <a:tcPr marL="9525" marR="9525" marT="9525" marB="0" anchor="ctr"/>
                </a:tc>
                <a:tc>
                  <a:txBody>
                    <a:bodyPr/>
                    <a:lstStyle/>
                    <a:p>
                      <a:pPr algn="ctr" fontAlgn="b"/>
                      <a:r>
                        <a:rPr lang="en-US" sz="1200" b="0" i="0" u="none" strike="noStrike">
                          <a:solidFill>
                            <a:schemeClr val="tx1"/>
                          </a:solidFill>
                          <a:effectLst/>
                          <a:latin typeface="+mn-lt"/>
                        </a:rPr>
                        <a:t>42%</a:t>
                      </a:r>
                    </a:p>
                  </a:txBody>
                  <a:tcPr marL="9525" marR="9525" marT="9525" marB="0" anchor="ctr"/>
                </a:tc>
                <a:tc>
                  <a:txBody>
                    <a:bodyPr/>
                    <a:lstStyle/>
                    <a:p>
                      <a:pPr algn="ctr" fontAlgn="b"/>
                      <a:r>
                        <a:rPr lang="en-US" sz="1200" b="0" i="0" u="none" strike="noStrike">
                          <a:solidFill>
                            <a:schemeClr val="tx1"/>
                          </a:solidFill>
                          <a:effectLst/>
                          <a:latin typeface="+mn-lt"/>
                        </a:rPr>
                        <a:t>52%</a:t>
                      </a:r>
                    </a:p>
                  </a:txBody>
                  <a:tcPr marL="9525" marR="9525" marT="9525" marB="0" anchor="ctr"/>
                </a:tc>
                <a:tc>
                  <a:txBody>
                    <a:bodyPr/>
                    <a:lstStyle/>
                    <a:p>
                      <a:pPr algn="ctr" fontAlgn="b"/>
                      <a:r>
                        <a:rPr lang="en-US" sz="1200" b="0" i="0" u="none" strike="noStrike">
                          <a:solidFill>
                            <a:schemeClr val="tx1"/>
                          </a:solidFill>
                          <a:effectLst/>
                          <a:latin typeface="+mn-lt"/>
                        </a:rPr>
                        <a:t>53%</a:t>
                      </a:r>
                    </a:p>
                  </a:txBody>
                  <a:tcPr marL="9525" marR="9525" marT="9525" marB="0" anchor="ctr"/>
                </a:tc>
                <a:extLst>
                  <a:ext uri="{0D108BD9-81ED-4DB2-BD59-A6C34878D82A}">
                    <a16:rowId xmlns:a16="http://schemas.microsoft.com/office/drawing/2014/main" val="3738486962"/>
                  </a:ext>
                </a:extLst>
              </a:tr>
              <a:tr h="0">
                <a:tc>
                  <a:txBody>
                    <a:bodyPr/>
                    <a:lstStyle/>
                    <a:p>
                      <a:pPr algn="ctr" fontAlgn="ctr"/>
                      <a:r>
                        <a:rPr lang="en-US" sz="1200" b="0" i="0" u="none" strike="noStrike" dirty="0">
                          <a:solidFill>
                            <a:srgbClr val="2D3342"/>
                          </a:solidFill>
                          <a:effectLst/>
                          <a:latin typeface="+mn-lt"/>
                        </a:rPr>
                        <a:t>Climate change</a:t>
                      </a:r>
                    </a:p>
                  </a:txBody>
                  <a:tcPr marL="9525" marR="9525" marT="9525" marB="0" anchor="ctr"/>
                </a:tc>
                <a:tc>
                  <a:txBody>
                    <a:bodyPr/>
                    <a:lstStyle/>
                    <a:p>
                      <a:pPr algn="ctr" fontAlgn="ctr"/>
                      <a:r>
                        <a:rPr lang="en-US" sz="1200" b="0" i="0" u="none" strike="noStrike">
                          <a:solidFill>
                            <a:srgbClr val="2D3342"/>
                          </a:solidFill>
                          <a:effectLst/>
                          <a:latin typeface="+mj-lt"/>
                        </a:rPr>
                        <a:t>51%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36%</a:t>
                      </a:r>
                    </a:p>
                  </a:txBody>
                  <a:tcPr marL="9525" marR="9525" marT="9525" marB="0" anchor="ctr"/>
                </a:tc>
                <a:tc>
                  <a:txBody>
                    <a:bodyPr/>
                    <a:lstStyle/>
                    <a:p>
                      <a:pPr algn="ctr" fontAlgn="b"/>
                      <a:r>
                        <a:rPr lang="en-US" sz="1200" b="0" i="0" u="none" strike="noStrike">
                          <a:solidFill>
                            <a:schemeClr val="tx1"/>
                          </a:solidFill>
                          <a:effectLst/>
                          <a:latin typeface="+mn-lt"/>
                        </a:rPr>
                        <a:t>56%</a:t>
                      </a:r>
                    </a:p>
                  </a:txBody>
                  <a:tcPr marL="9525" marR="9525" marT="9525" marB="0" anchor="ctr"/>
                </a:tc>
                <a:tc>
                  <a:txBody>
                    <a:bodyPr/>
                    <a:lstStyle/>
                    <a:p>
                      <a:pPr algn="ctr" fontAlgn="b"/>
                      <a:r>
                        <a:rPr lang="en-US" sz="1200" b="0" i="0" u="none" strike="noStrike">
                          <a:solidFill>
                            <a:schemeClr val="tx1"/>
                          </a:solidFill>
                          <a:effectLst/>
                          <a:latin typeface="+mn-lt"/>
                        </a:rPr>
                        <a:t>55%</a:t>
                      </a:r>
                    </a:p>
                  </a:txBody>
                  <a:tcPr marL="9525" marR="9525" marT="9525" marB="0" anchor="ctr"/>
                </a:tc>
                <a:tc>
                  <a:txBody>
                    <a:bodyPr/>
                    <a:lstStyle/>
                    <a:p>
                      <a:pPr algn="ctr" fontAlgn="b"/>
                      <a:r>
                        <a:rPr lang="en-US" sz="1200" b="0" i="0" u="none" strike="noStrike">
                          <a:solidFill>
                            <a:schemeClr val="tx1"/>
                          </a:solidFill>
                          <a:effectLst/>
                          <a:latin typeface="+mn-lt"/>
                        </a:rPr>
                        <a:t>46%</a:t>
                      </a:r>
                    </a:p>
                  </a:txBody>
                  <a:tcPr marL="9525" marR="9525" marT="9525" marB="0" anchor="ctr"/>
                </a:tc>
                <a:extLst>
                  <a:ext uri="{0D108BD9-81ED-4DB2-BD59-A6C34878D82A}">
                    <a16:rowId xmlns:a16="http://schemas.microsoft.com/office/drawing/2014/main" val="1313213028"/>
                  </a:ext>
                </a:extLst>
              </a:tr>
              <a:tr h="0">
                <a:tc>
                  <a:txBody>
                    <a:bodyPr/>
                    <a:lstStyle/>
                    <a:p>
                      <a:pPr algn="ctr" fontAlgn="ctr"/>
                      <a:r>
                        <a:rPr lang="en-US" sz="1200" b="0" i="0" u="none" strike="noStrike">
                          <a:solidFill>
                            <a:srgbClr val="2D3342"/>
                          </a:solidFill>
                          <a:effectLst/>
                          <a:latin typeface="+mn-lt"/>
                        </a:rPr>
                        <a:t>Illegal immigration</a:t>
                      </a:r>
                    </a:p>
                  </a:txBody>
                  <a:tcPr marL="9525" marR="9525" marT="9525" marB="0" anchor="ctr"/>
                </a:tc>
                <a:tc>
                  <a:txBody>
                    <a:bodyPr/>
                    <a:lstStyle/>
                    <a:p>
                      <a:pPr algn="ctr" fontAlgn="ctr"/>
                      <a:r>
                        <a:rPr lang="en-US" sz="1200" b="0" i="0" u="none" strike="noStrike">
                          <a:solidFill>
                            <a:srgbClr val="2D3342"/>
                          </a:solidFill>
                          <a:effectLst/>
                          <a:latin typeface="+mj-lt"/>
                        </a:rPr>
                        <a:t>49%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90%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62%</a:t>
                      </a:r>
                    </a:p>
                  </a:txBody>
                  <a:tcPr marL="9525" marR="9525" marT="9525" marB="0" anchor="ctr"/>
                </a:tc>
                <a:tc>
                  <a:txBody>
                    <a:bodyPr/>
                    <a:lstStyle/>
                    <a:p>
                      <a:pPr algn="ctr" fontAlgn="b"/>
                      <a:r>
                        <a:rPr lang="en-US" sz="1200" b="0" i="0" u="none" strike="noStrike">
                          <a:solidFill>
                            <a:schemeClr val="tx1"/>
                          </a:solidFill>
                          <a:effectLst/>
                          <a:latin typeface="+mn-lt"/>
                        </a:rPr>
                        <a:t>40%</a:t>
                      </a:r>
                    </a:p>
                  </a:txBody>
                  <a:tcPr marL="9525" marR="9525" marT="9525" marB="0" anchor="ctr"/>
                </a:tc>
                <a:tc>
                  <a:txBody>
                    <a:bodyPr/>
                    <a:lstStyle/>
                    <a:p>
                      <a:pPr algn="ctr" fontAlgn="b"/>
                      <a:r>
                        <a:rPr lang="en-US" sz="1200" b="0" i="0" u="none" strike="noStrike">
                          <a:solidFill>
                            <a:schemeClr val="tx1"/>
                          </a:solidFill>
                          <a:effectLst/>
                          <a:latin typeface="+mn-lt"/>
                        </a:rPr>
                        <a:t>46%</a:t>
                      </a:r>
                    </a:p>
                  </a:txBody>
                  <a:tcPr marL="9525" marR="9525" marT="9525" marB="0" anchor="ctr"/>
                </a:tc>
                <a:tc>
                  <a:txBody>
                    <a:bodyPr/>
                    <a:lstStyle/>
                    <a:p>
                      <a:pPr algn="ctr" fontAlgn="b"/>
                      <a:r>
                        <a:rPr lang="en-US" sz="1200" b="0" i="0" u="none" strike="noStrike">
                          <a:solidFill>
                            <a:schemeClr val="tx1"/>
                          </a:solidFill>
                          <a:effectLst/>
                          <a:latin typeface="+mn-lt"/>
                        </a:rPr>
                        <a:t>52%</a:t>
                      </a:r>
                    </a:p>
                  </a:txBody>
                  <a:tcPr marL="9525" marR="9525" marT="9525" marB="0" anchor="ctr"/>
                </a:tc>
                <a:extLst>
                  <a:ext uri="{0D108BD9-81ED-4DB2-BD59-A6C34878D82A}">
                    <a16:rowId xmlns:a16="http://schemas.microsoft.com/office/drawing/2014/main" val="735883466"/>
                  </a:ext>
                </a:extLst>
              </a:tr>
              <a:tr h="0">
                <a:tc>
                  <a:txBody>
                    <a:bodyPr/>
                    <a:lstStyle/>
                    <a:p>
                      <a:pPr algn="ctr" fontAlgn="ctr"/>
                      <a:r>
                        <a:rPr lang="en-US" sz="1200" b="0" i="0" u="none" strike="noStrike" dirty="0">
                          <a:solidFill>
                            <a:srgbClr val="2D3342"/>
                          </a:solidFill>
                          <a:effectLst/>
                          <a:latin typeface="+mn-lt"/>
                        </a:rPr>
                        <a:t>Restrictions on reproductive rights</a:t>
                      </a:r>
                    </a:p>
                  </a:txBody>
                  <a:tcPr marL="9525" marR="9525" marT="9525" marB="0" anchor="ctr"/>
                </a:tc>
                <a:tc>
                  <a:txBody>
                    <a:bodyPr/>
                    <a:lstStyle/>
                    <a:p>
                      <a:pPr algn="ctr" fontAlgn="ctr"/>
                      <a:r>
                        <a:rPr lang="en-US" sz="1200" b="0" i="0" u="none" strike="noStrike" dirty="0">
                          <a:solidFill>
                            <a:srgbClr val="2D3342"/>
                          </a:solidFill>
                          <a:effectLst/>
                          <a:latin typeface="+mj-lt"/>
                        </a:rPr>
                        <a:t>43%</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66%</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28%</a:t>
                      </a:r>
                    </a:p>
                  </a:txBody>
                  <a:tcPr marL="9525" marR="9525" marT="9525" marB="0" anchor="ctr"/>
                </a:tc>
                <a:tc>
                  <a:txBody>
                    <a:bodyPr/>
                    <a:lstStyle/>
                    <a:p>
                      <a:pPr algn="ctr" fontAlgn="b"/>
                      <a:r>
                        <a:rPr lang="en-US" sz="1200" b="0" i="0" u="none" strike="noStrike">
                          <a:solidFill>
                            <a:schemeClr val="tx1"/>
                          </a:solidFill>
                          <a:effectLst/>
                          <a:latin typeface="+mn-lt"/>
                        </a:rPr>
                        <a:t>56%</a:t>
                      </a:r>
                    </a:p>
                  </a:txBody>
                  <a:tcPr marL="9525" marR="9525" marT="9525" marB="0" anchor="ctr"/>
                </a:tc>
                <a:tc>
                  <a:txBody>
                    <a:bodyPr/>
                    <a:lstStyle/>
                    <a:p>
                      <a:pPr algn="ctr" fontAlgn="b"/>
                      <a:r>
                        <a:rPr lang="en-US" sz="1200" b="0" i="0" u="none" strike="noStrike">
                          <a:solidFill>
                            <a:schemeClr val="tx1"/>
                          </a:solidFill>
                          <a:effectLst/>
                          <a:latin typeface="+mn-lt"/>
                        </a:rPr>
                        <a:t>43%</a:t>
                      </a:r>
                    </a:p>
                  </a:txBody>
                  <a:tcPr marL="9525" marR="9525" marT="9525" marB="0" anchor="ctr"/>
                </a:tc>
                <a:tc>
                  <a:txBody>
                    <a:bodyPr/>
                    <a:lstStyle/>
                    <a:p>
                      <a:pPr algn="ctr" fontAlgn="b"/>
                      <a:r>
                        <a:rPr lang="en-US" sz="1200" b="0" i="0" u="none" strike="noStrike">
                          <a:solidFill>
                            <a:schemeClr val="tx1"/>
                          </a:solidFill>
                          <a:effectLst/>
                          <a:latin typeface="+mn-lt"/>
                        </a:rPr>
                        <a:t>39%</a:t>
                      </a:r>
                    </a:p>
                  </a:txBody>
                  <a:tcPr marL="9525" marR="9525" marT="9525" marB="0" anchor="ctr"/>
                </a:tc>
                <a:extLst>
                  <a:ext uri="{0D108BD9-81ED-4DB2-BD59-A6C34878D82A}">
                    <a16:rowId xmlns:a16="http://schemas.microsoft.com/office/drawing/2014/main" val="2980163666"/>
                  </a:ext>
                </a:extLst>
              </a:tr>
              <a:tr h="0">
                <a:tc>
                  <a:txBody>
                    <a:bodyPr/>
                    <a:lstStyle/>
                    <a:p>
                      <a:pPr algn="ctr" fontAlgn="ctr"/>
                      <a:r>
                        <a:rPr lang="en-US" sz="1200" b="0" i="0" u="none" strike="noStrike" dirty="0">
                          <a:solidFill>
                            <a:srgbClr val="2D3342"/>
                          </a:solidFill>
                          <a:effectLst/>
                          <a:latin typeface="+mn-lt"/>
                        </a:rPr>
                        <a:t>Hunger</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51%</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34%</a:t>
                      </a:r>
                    </a:p>
                  </a:txBody>
                  <a:tcPr marL="9525" marR="9525" marT="9525" marB="0" anchor="ctr"/>
                </a:tc>
                <a:tc>
                  <a:txBody>
                    <a:bodyPr/>
                    <a:lstStyle/>
                    <a:p>
                      <a:pPr algn="ctr" fontAlgn="b"/>
                      <a:r>
                        <a:rPr lang="en-US" sz="1200" b="0" i="0" u="none" strike="noStrike">
                          <a:solidFill>
                            <a:schemeClr val="tx1"/>
                          </a:solidFill>
                          <a:effectLst/>
                          <a:latin typeface="+mn-lt"/>
                        </a:rPr>
                        <a:t>32%</a:t>
                      </a:r>
                    </a:p>
                  </a:txBody>
                  <a:tcPr marL="9525" marR="9525" marT="9525" marB="0" anchor="ctr"/>
                </a:tc>
                <a:tc>
                  <a:txBody>
                    <a:bodyPr/>
                    <a:lstStyle/>
                    <a:p>
                      <a:pPr algn="ctr" fontAlgn="b"/>
                      <a:r>
                        <a:rPr lang="en-US" sz="1200" b="0" i="0" u="none" strike="noStrike">
                          <a:solidFill>
                            <a:schemeClr val="tx1"/>
                          </a:solidFill>
                          <a:effectLst/>
                          <a:latin typeface="+mn-lt"/>
                        </a:rPr>
                        <a:t>44%</a:t>
                      </a:r>
                    </a:p>
                  </a:txBody>
                  <a:tcPr marL="9525" marR="9525" marT="9525" marB="0" anchor="ctr"/>
                </a:tc>
                <a:tc>
                  <a:txBody>
                    <a:bodyPr/>
                    <a:lstStyle/>
                    <a:p>
                      <a:pPr algn="ctr" fontAlgn="b"/>
                      <a:r>
                        <a:rPr lang="en-US" sz="1200" b="0" i="0" u="none" strike="noStrike" dirty="0">
                          <a:solidFill>
                            <a:schemeClr val="tx1"/>
                          </a:solidFill>
                          <a:effectLst/>
                          <a:latin typeface="+mn-lt"/>
                        </a:rPr>
                        <a:t>43%</a:t>
                      </a:r>
                    </a:p>
                  </a:txBody>
                  <a:tcPr marL="9525" marR="9525" marT="9525" marB="0" anchor="ctr"/>
                </a:tc>
                <a:extLst>
                  <a:ext uri="{0D108BD9-81ED-4DB2-BD59-A6C34878D82A}">
                    <a16:rowId xmlns:a16="http://schemas.microsoft.com/office/drawing/2014/main" val="3432174932"/>
                  </a:ext>
                </a:extLst>
              </a:tr>
              <a:tr h="0">
                <a:tc>
                  <a:txBody>
                    <a:bodyPr/>
                    <a:lstStyle/>
                    <a:p>
                      <a:pPr algn="ctr" fontAlgn="ctr"/>
                      <a:r>
                        <a:rPr lang="en-US" sz="1200" b="0" i="0" u="none" strike="noStrike" dirty="0">
                          <a:solidFill>
                            <a:srgbClr val="2D3342"/>
                          </a:solidFill>
                          <a:effectLst/>
                          <a:latin typeface="+mn-lt"/>
                        </a:rPr>
                        <a:t>Gun violence</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14%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33%</a:t>
                      </a:r>
                    </a:p>
                  </a:txBody>
                  <a:tcPr marL="9525" marR="9525" marT="9525" marB="0" anchor="ctr"/>
                </a:tc>
                <a:tc>
                  <a:txBody>
                    <a:bodyPr/>
                    <a:lstStyle/>
                    <a:p>
                      <a:pPr algn="ctr" fontAlgn="b"/>
                      <a:r>
                        <a:rPr lang="en-US" sz="1200" b="0" i="0" u="none" strike="noStrike">
                          <a:solidFill>
                            <a:schemeClr val="tx1"/>
                          </a:solidFill>
                          <a:effectLst/>
                          <a:latin typeface="+mn-lt"/>
                        </a:rPr>
                        <a:t>36%</a:t>
                      </a:r>
                    </a:p>
                  </a:txBody>
                  <a:tcPr marL="9525" marR="9525" marT="9525" marB="0" anchor="ctr"/>
                </a:tc>
                <a:tc>
                  <a:txBody>
                    <a:bodyPr/>
                    <a:lstStyle/>
                    <a:p>
                      <a:pPr algn="ctr" fontAlgn="b"/>
                      <a:r>
                        <a:rPr lang="en-US" sz="1200" b="0" i="0" u="none" strike="noStrike">
                          <a:solidFill>
                            <a:schemeClr val="tx1"/>
                          </a:solidFill>
                          <a:effectLst/>
                          <a:latin typeface="+mn-lt"/>
                        </a:rPr>
                        <a:t>47%</a:t>
                      </a:r>
                    </a:p>
                  </a:txBody>
                  <a:tcPr marL="9525" marR="9525" marT="9525" marB="0" anchor="ctr"/>
                </a:tc>
                <a:tc>
                  <a:txBody>
                    <a:bodyPr/>
                    <a:lstStyle/>
                    <a:p>
                      <a:pPr algn="ctr" fontAlgn="b"/>
                      <a:r>
                        <a:rPr lang="en-US" sz="1200" b="0" i="0" u="none" strike="noStrike">
                          <a:solidFill>
                            <a:schemeClr val="tx1"/>
                          </a:solidFill>
                          <a:effectLst/>
                          <a:latin typeface="+mn-lt"/>
                        </a:rPr>
                        <a:t>34%</a:t>
                      </a:r>
                    </a:p>
                  </a:txBody>
                  <a:tcPr marL="9525" marR="9525" marT="9525" marB="0" anchor="ctr"/>
                </a:tc>
                <a:extLst>
                  <a:ext uri="{0D108BD9-81ED-4DB2-BD59-A6C34878D82A}">
                    <a16:rowId xmlns:a16="http://schemas.microsoft.com/office/drawing/2014/main" val="3729578015"/>
                  </a:ext>
                </a:extLst>
              </a:tr>
              <a:tr h="0">
                <a:tc>
                  <a:txBody>
                    <a:bodyPr/>
                    <a:lstStyle/>
                    <a:p>
                      <a:pPr algn="ctr" fontAlgn="ctr"/>
                      <a:r>
                        <a:rPr lang="en-US" sz="1200" b="0" i="0" u="none" strike="noStrike">
                          <a:solidFill>
                            <a:srgbClr val="2D3342"/>
                          </a:solidFill>
                          <a:effectLst/>
                          <a:latin typeface="+mn-lt"/>
                        </a:rPr>
                        <a:t>Mistreatment of immigrants</a:t>
                      </a:r>
                    </a:p>
                  </a:txBody>
                  <a:tcPr marL="9525" marR="9525" marT="9525" marB="0" anchor="ctr"/>
                </a:tc>
                <a:tc>
                  <a:txBody>
                    <a:bodyPr/>
                    <a:lstStyle/>
                    <a:p>
                      <a:pPr algn="ctr" fontAlgn="ctr"/>
                      <a:r>
                        <a:rPr lang="en-US" sz="1200" b="0" i="0" u="none" strike="noStrike">
                          <a:solidFill>
                            <a:srgbClr val="2D3342"/>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16%</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38%</a:t>
                      </a:r>
                    </a:p>
                  </a:txBody>
                  <a:tcPr marL="9525" marR="9525" marT="9525" marB="0" anchor="ctr"/>
                </a:tc>
                <a:tc>
                  <a:txBody>
                    <a:bodyPr/>
                    <a:lstStyle/>
                    <a:p>
                      <a:pPr algn="ctr" fontAlgn="b"/>
                      <a:r>
                        <a:rPr lang="en-US" sz="1200" b="0" i="0" u="none" strike="noStrike">
                          <a:solidFill>
                            <a:schemeClr val="tx1"/>
                          </a:solidFill>
                          <a:effectLst/>
                          <a:latin typeface="+mn-lt"/>
                        </a:rPr>
                        <a:t>34%</a:t>
                      </a:r>
                    </a:p>
                  </a:txBody>
                  <a:tcPr marL="9525" marR="9525" marT="9525" marB="0" anchor="ctr"/>
                </a:tc>
                <a:tc>
                  <a:txBody>
                    <a:bodyPr/>
                    <a:lstStyle/>
                    <a:p>
                      <a:pPr algn="ctr" fontAlgn="b"/>
                      <a:r>
                        <a:rPr lang="en-US" sz="1200" b="0" i="0" u="none" strike="noStrike">
                          <a:solidFill>
                            <a:schemeClr val="tx1"/>
                          </a:solidFill>
                          <a:effectLst/>
                          <a:latin typeface="+mn-lt"/>
                        </a:rPr>
                        <a:t>39%</a:t>
                      </a:r>
                    </a:p>
                  </a:txBody>
                  <a:tcPr marL="9525" marR="9525" marT="9525" marB="0" anchor="ctr"/>
                </a:tc>
                <a:tc>
                  <a:txBody>
                    <a:bodyPr/>
                    <a:lstStyle/>
                    <a:p>
                      <a:pPr algn="ctr" fontAlgn="b"/>
                      <a:r>
                        <a:rPr lang="en-US" sz="1200" b="0" i="0" u="none" strike="noStrike">
                          <a:solidFill>
                            <a:schemeClr val="tx1"/>
                          </a:solidFill>
                          <a:effectLst/>
                          <a:latin typeface="+mn-lt"/>
                        </a:rPr>
                        <a:t>31%</a:t>
                      </a:r>
                    </a:p>
                  </a:txBody>
                  <a:tcPr marL="9525" marR="9525" marT="9525" marB="0" anchor="ctr"/>
                </a:tc>
                <a:extLst>
                  <a:ext uri="{0D108BD9-81ED-4DB2-BD59-A6C34878D82A}">
                    <a16:rowId xmlns:a16="http://schemas.microsoft.com/office/drawing/2014/main" val="142851522"/>
                  </a:ext>
                </a:extLst>
              </a:tr>
              <a:tr h="0">
                <a:tc>
                  <a:txBody>
                    <a:bodyPr/>
                    <a:lstStyle/>
                    <a:p>
                      <a:pPr algn="ctr" fontAlgn="ctr"/>
                      <a:r>
                        <a:rPr lang="en-US" sz="1200" b="0" i="0" u="none" strike="noStrike">
                          <a:solidFill>
                            <a:srgbClr val="2D3342"/>
                          </a:solidFill>
                          <a:effectLst/>
                          <a:latin typeface="+mn-lt"/>
                        </a:rPr>
                        <a:t>Police violence and misconduct</a:t>
                      </a:r>
                    </a:p>
                  </a:txBody>
                  <a:tcPr marL="9525" marR="9525" marT="9525" marB="0" anchor="ctr"/>
                </a:tc>
                <a:tc>
                  <a:txBody>
                    <a:bodyPr/>
                    <a:lstStyle/>
                    <a:p>
                      <a:pPr algn="ctr" fontAlgn="ctr"/>
                      <a:r>
                        <a:rPr lang="en-US" sz="1200" b="0" i="0" u="none" strike="noStrike" dirty="0">
                          <a:solidFill>
                            <a:srgbClr val="2D3342"/>
                          </a:solidFill>
                          <a:effectLst/>
                          <a:latin typeface="+mj-lt"/>
                        </a:rPr>
                        <a:t>29%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19%</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19%</a:t>
                      </a:r>
                    </a:p>
                  </a:txBody>
                  <a:tcPr marL="9525" marR="9525" marT="9525" marB="0" anchor="ctr"/>
                </a:tc>
                <a:tc>
                  <a:txBody>
                    <a:bodyPr/>
                    <a:lstStyle/>
                    <a:p>
                      <a:pPr algn="ctr" fontAlgn="b"/>
                      <a:r>
                        <a:rPr lang="en-US" sz="1200" b="0" i="0" u="none" strike="noStrike">
                          <a:solidFill>
                            <a:schemeClr val="tx1"/>
                          </a:solidFill>
                          <a:effectLst/>
                          <a:latin typeface="+mn-lt"/>
                        </a:rPr>
                        <a:t>34%</a:t>
                      </a:r>
                    </a:p>
                  </a:txBody>
                  <a:tcPr marL="9525" marR="9525" marT="9525" marB="0" anchor="ctr"/>
                </a:tc>
                <a:tc>
                  <a:txBody>
                    <a:bodyPr/>
                    <a:lstStyle/>
                    <a:p>
                      <a:pPr algn="ctr" fontAlgn="b"/>
                      <a:r>
                        <a:rPr lang="en-US" sz="1200" b="0" i="0" u="none" strike="noStrike" dirty="0">
                          <a:solidFill>
                            <a:schemeClr val="tx1"/>
                          </a:solidFill>
                          <a:effectLst/>
                          <a:latin typeface="+mn-lt"/>
                        </a:rPr>
                        <a:t>30%</a:t>
                      </a:r>
                    </a:p>
                  </a:txBody>
                  <a:tcPr marL="9525" marR="9525" marT="9525" marB="0" anchor="ctr"/>
                </a:tc>
                <a:tc>
                  <a:txBody>
                    <a:bodyPr/>
                    <a:lstStyle/>
                    <a:p>
                      <a:pPr algn="ctr" fontAlgn="b"/>
                      <a:r>
                        <a:rPr lang="en-US" sz="1200" b="0" i="0" u="none" strike="noStrike">
                          <a:solidFill>
                            <a:schemeClr val="tx1"/>
                          </a:solidFill>
                          <a:effectLst/>
                          <a:latin typeface="+mn-lt"/>
                        </a:rPr>
                        <a:t>27%</a:t>
                      </a:r>
                    </a:p>
                  </a:txBody>
                  <a:tcPr marL="9525" marR="9525" marT="9525" marB="0" anchor="ctr"/>
                </a:tc>
                <a:extLst>
                  <a:ext uri="{0D108BD9-81ED-4DB2-BD59-A6C34878D82A}">
                    <a16:rowId xmlns:a16="http://schemas.microsoft.com/office/drawing/2014/main" val="2623794283"/>
                  </a:ext>
                </a:extLst>
              </a:tr>
              <a:tr h="0">
                <a:tc>
                  <a:txBody>
                    <a:bodyPr/>
                    <a:lstStyle/>
                    <a:p>
                      <a:pPr algn="ctr" fontAlgn="ctr"/>
                      <a:r>
                        <a:rPr lang="en-US" sz="1200" b="0" i="0" u="none" strike="noStrike" dirty="0">
                          <a:solidFill>
                            <a:srgbClr val="2D3342"/>
                          </a:solidFill>
                          <a:effectLst/>
                          <a:latin typeface="+mn-lt"/>
                        </a:rPr>
                        <a:t>Racial bias and discrimination</a:t>
                      </a:r>
                    </a:p>
                  </a:txBody>
                  <a:tcPr marL="9525" marR="9525" marT="9525" marB="0" anchor="ctr"/>
                </a:tc>
                <a:tc>
                  <a:txBody>
                    <a:bodyPr/>
                    <a:lstStyle/>
                    <a:p>
                      <a:pPr algn="ctr" fontAlgn="ctr"/>
                      <a:r>
                        <a:rPr lang="en-US" sz="1200" b="0" i="0" u="none" strike="noStrike" dirty="0">
                          <a:solidFill>
                            <a:srgbClr val="2D3342"/>
                          </a:solidFill>
                          <a:effectLst/>
                          <a:latin typeface="+mj-lt"/>
                        </a:rPr>
                        <a:t>27%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17%</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28%</a:t>
                      </a:r>
                    </a:p>
                  </a:txBody>
                  <a:tcPr marL="9525" marR="9525" marT="9525" marB="0" anchor="ctr"/>
                </a:tc>
                <a:tc>
                  <a:txBody>
                    <a:bodyPr/>
                    <a:lstStyle/>
                    <a:p>
                      <a:pPr algn="ctr" fontAlgn="b"/>
                      <a:r>
                        <a:rPr lang="en-US" sz="1200" b="0" i="0" u="none" strike="noStrike">
                          <a:solidFill>
                            <a:schemeClr val="tx1"/>
                          </a:solidFill>
                          <a:effectLst/>
                          <a:latin typeface="+mn-lt"/>
                        </a:rPr>
                        <a:t>24%</a:t>
                      </a:r>
                    </a:p>
                  </a:txBody>
                  <a:tcPr marL="9525" marR="9525" marT="9525" marB="0" anchor="ctr"/>
                </a:tc>
                <a:tc>
                  <a:txBody>
                    <a:bodyPr/>
                    <a:lstStyle/>
                    <a:p>
                      <a:pPr algn="ctr" fontAlgn="b"/>
                      <a:r>
                        <a:rPr lang="en-US" sz="1200" b="0" i="0" u="none" strike="noStrike" dirty="0">
                          <a:solidFill>
                            <a:schemeClr val="tx1"/>
                          </a:solidFill>
                          <a:effectLst/>
                          <a:latin typeface="+mn-lt"/>
                        </a:rPr>
                        <a:t>29%</a:t>
                      </a:r>
                    </a:p>
                  </a:txBody>
                  <a:tcPr marL="9525" marR="9525" marT="9525" marB="0" anchor="ctr"/>
                </a:tc>
                <a:tc>
                  <a:txBody>
                    <a:bodyPr/>
                    <a:lstStyle/>
                    <a:p>
                      <a:pPr algn="ctr" fontAlgn="b"/>
                      <a:r>
                        <a:rPr lang="en-US" sz="1200" b="0" i="0" u="none" strike="noStrike">
                          <a:solidFill>
                            <a:schemeClr val="tx1"/>
                          </a:solidFill>
                          <a:effectLst/>
                          <a:latin typeface="+mn-lt"/>
                        </a:rPr>
                        <a:t>23%</a:t>
                      </a:r>
                    </a:p>
                  </a:txBody>
                  <a:tcPr marL="9525" marR="9525" marT="9525" marB="0" anchor="ctr"/>
                </a:tc>
                <a:extLst>
                  <a:ext uri="{0D108BD9-81ED-4DB2-BD59-A6C34878D82A}">
                    <a16:rowId xmlns:a16="http://schemas.microsoft.com/office/drawing/2014/main" val="441056169"/>
                  </a:ext>
                </a:extLst>
              </a:tr>
              <a:tr h="0">
                <a:tc>
                  <a:txBody>
                    <a:bodyPr/>
                    <a:lstStyle/>
                    <a:p>
                      <a:pPr algn="ctr" fontAlgn="ctr"/>
                      <a:r>
                        <a:rPr lang="en-US" sz="1200" b="0" i="0" u="none" strike="noStrike" dirty="0">
                          <a:solidFill>
                            <a:srgbClr val="2D3342"/>
                          </a:solidFill>
                          <a:effectLst/>
                          <a:latin typeface="+mn-lt"/>
                        </a:rPr>
                        <a:t>Crime, in your neighborhood</a:t>
                      </a:r>
                    </a:p>
                  </a:txBody>
                  <a:tcPr marL="9525" marR="9525" marT="9525" marB="0" anchor="ctr"/>
                </a:tc>
                <a:tc>
                  <a:txBody>
                    <a:bodyPr/>
                    <a:lstStyle/>
                    <a:p>
                      <a:pPr algn="ctr" fontAlgn="ctr"/>
                      <a:r>
                        <a:rPr lang="en-US" sz="1200" b="0" i="0" u="none" strike="noStrike" dirty="0">
                          <a:solidFill>
                            <a:srgbClr val="2D3342"/>
                          </a:solidFill>
                          <a:effectLst/>
                          <a:latin typeface="+mj-lt"/>
                        </a:rPr>
                        <a:t>24%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8%</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28%</a:t>
                      </a:r>
                    </a:p>
                  </a:txBody>
                  <a:tcPr marL="9525" marR="9525" marT="9525" marB="0" anchor="ctr"/>
                </a:tc>
                <a:tc>
                  <a:txBody>
                    <a:bodyPr/>
                    <a:lstStyle/>
                    <a:p>
                      <a:pPr algn="ctr" fontAlgn="b"/>
                      <a:r>
                        <a:rPr lang="en-US" sz="1200" b="0" i="0" u="none" strike="noStrike">
                          <a:solidFill>
                            <a:schemeClr val="tx1"/>
                          </a:solidFill>
                          <a:effectLst/>
                          <a:latin typeface="+mn-lt"/>
                        </a:rPr>
                        <a:t>11%</a:t>
                      </a:r>
                    </a:p>
                  </a:txBody>
                  <a:tcPr marL="9525" marR="9525" marT="9525" marB="0" anchor="ctr"/>
                </a:tc>
                <a:tc>
                  <a:txBody>
                    <a:bodyPr/>
                    <a:lstStyle/>
                    <a:p>
                      <a:pPr algn="ctr" fontAlgn="b"/>
                      <a:r>
                        <a:rPr lang="en-US" sz="1200" b="0" i="0" u="none" strike="noStrike" dirty="0">
                          <a:solidFill>
                            <a:schemeClr val="tx1"/>
                          </a:solidFill>
                          <a:effectLst/>
                          <a:latin typeface="+mn-lt"/>
                        </a:rPr>
                        <a:t>30%</a:t>
                      </a:r>
                    </a:p>
                  </a:txBody>
                  <a:tcPr marL="9525" marR="9525" marT="9525" marB="0" anchor="ctr"/>
                </a:tc>
                <a:tc>
                  <a:txBody>
                    <a:bodyPr/>
                    <a:lstStyle/>
                    <a:p>
                      <a:pPr algn="ctr" fontAlgn="b"/>
                      <a:r>
                        <a:rPr lang="en-US" sz="1200" b="0" i="0" u="none" strike="noStrike" dirty="0">
                          <a:solidFill>
                            <a:schemeClr val="tx1"/>
                          </a:solidFill>
                          <a:effectLst/>
                          <a:latin typeface="+mn-lt"/>
                        </a:rPr>
                        <a:t>12%</a:t>
                      </a:r>
                    </a:p>
                  </a:txBody>
                  <a:tcPr marL="9525" marR="9525" marT="9525" marB="0" anchor="ctr"/>
                </a:tc>
                <a:extLst>
                  <a:ext uri="{0D108BD9-81ED-4DB2-BD59-A6C34878D82A}">
                    <a16:rowId xmlns:a16="http://schemas.microsoft.com/office/drawing/2014/main" val="1862003163"/>
                  </a:ext>
                </a:extLst>
              </a:tr>
            </a:tbl>
          </a:graphicData>
        </a:graphic>
      </p:graphicFrame>
      <p:sp>
        <p:nvSpPr>
          <p:cNvPr id="6" name="Text Placeholder 5">
            <a:extLst>
              <a:ext uri="{FF2B5EF4-FFF2-40B4-BE49-F238E27FC236}">
                <a16:creationId xmlns:a16="http://schemas.microsoft.com/office/drawing/2014/main" id="{7D74AE1F-F2AF-50A3-F75B-6916BE4B2EB1}"/>
              </a:ext>
            </a:extLst>
          </p:cNvPr>
          <p:cNvSpPr>
            <a:spLocks noGrp="1"/>
          </p:cNvSpPr>
          <p:nvPr>
            <p:ph type="body" sz="quarter" idx="11"/>
          </p:nvPr>
        </p:nvSpPr>
        <p:spPr/>
        <p:txBody>
          <a:bodyPr/>
          <a:lstStyle/>
          <a:p>
            <a:r>
              <a:rPr lang="en-US" dirty="0"/>
              <a:t>Where you live matters, particularly in concern to wildfire.</a:t>
            </a:r>
          </a:p>
        </p:txBody>
      </p:sp>
    </p:spTree>
    <p:extLst>
      <p:ext uri="{BB962C8B-B14F-4D97-AF65-F5344CB8AC3E}">
        <p14:creationId xmlns:p14="http://schemas.microsoft.com/office/powerpoint/2010/main" val="3540724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B46B-E5A1-CC78-9F4B-6833D02D9E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03342-D6BB-6F78-4E27-05ECECF31E59}"/>
              </a:ext>
            </a:extLst>
          </p:cNvPr>
          <p:cNvSpPr>
            <a:spLocks noGrp="1"/>
          </p:cNvSpPr>
          <p:nvPr>
            <p:ph type="sldNum" sz="quarter" idx="10"/>
          </p:nvPr>
        </p:nvSpPr>
        <p:spPr/>
        <p:txBody>
          <a:bodyPr/>
          <a:lstStyle/>
          <a:p>
            <a:fld id="{68963FF3-3082-0146-9045-A71664B0B906}" type="slidenum">
              <a:rPr lang="en-US" smtClean="0"/>
              <a:pPr/>
              <a:t>29</a:t>
            </a:fld>
            <a:endParaRPr lang="en-US" dirty="0"/>
          </a:p>
        </p:txBody>
      </p:sp>
      <p:sp>
        <p:nvSpPr>
          <p:cNvPr id="4" name="Text Placeholder 3">
            <a:extLst>
              <a:ext uri="{FF2B5EF4-FFF2-40B4-BE49-F238E27FC236}">
                <a16:creationId xmlns:a16="http://schemas.microsoft.com/office/drawing/2014/main" id="{8EE84413-69F0-F1B9-E209-56FCE5766EB0}"/>
              </a:ext>
            </a:extLst>
          </p:cNvPr>
          <p:cNvSpPr>
            <a:spLocks noGrp="1"/>
          </p:cNvSpPr>
          <p:nvPr>
            <p:ph type="body" sz="quarter" idx="12"/>
          </p:nvPr>
        </p:nvSpPr>
        <p:spPr/>
        <p:txBody>
          <a:bodyPr/>
          <a:lstStyle/>
          <a:p>
            <a:r>
              <a:rPr lang="en-US" sz="1300"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sz="1300" dirty="0"/>
              <a:t>(% Extremely/Very Serious Problem)</a:t>
            </a:r>
          </a:p>
        </p:txBody>
      </p:sp>
      <p:sp>
        <p:nvSpPr>
          <p:cNvPr id="14" name="Text Placeholder 13">
            <a:extLst>
              <a:ext uri="{FF2B5EF4-FFF2-40B4-BE49-F238E27FC236}">
                <a16:creationId xmlns:a16="http://schemas.microsoft.com/office/drawing/2014/main" id="{5CCC33F0-DB71-199B-12A6-DE40DCB54884}"/>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44ADA3AD-FB60-01D6-9D84-28C856B4215D}"/>
              </a:ext>
            </a:extLst>
          </p:cNvPr>
          <p:cNvGraphicFramePr>
            <a:graphicFrameLocks noGrp="1"/>
          </p:cNvGraphicFramePr>
          <p:nvPr/>
        </p:nvGraphicFramePr>
        <p:xfrm>
          <a:off x="445562" y="2008286"/>
          <a:ext cx="11300876" cy="4255347"/>
        </p:xfrm>
        <a:graphic>
          <a:graphicData uri="http://schemas.openxmlformats.org/drawingml/2006/table">
            <a:tbl>
              <a:tblPr firstRow="1" bandRow="1">
                <a:tableStyleId>{073A0DAA-6AF3-43AB-8588-CEC1D06C72B9}</a:tableStyleId>
              </a:tblPr>
              <a:tblGrid>
                <a:gridCol w="5144171">
                  <a:extLst>
                    <a:ext uri="{9D8B030D-6E8A-4147-A177-3AD203B41FA5}">
                      <a16:colId xmlns:a16="http://schemas.microsoft.com/office/drawing/2014/main" val="3800592379"/>
                    </a:ext>
                  </a:extLst>
                </a:gridCol>
                <a:gridCol w="865374">
                  <a:extLst>
                    <a:ext uri="{9D8B030D-6E8A-4147-A177-3AD203B41FA5}">
                      <a16:colId xmlns:a16="http://schemas.microsoft.com/office/drawing/2014/main" val="327636290"/>
                    </a:ext>
                  </a:extLst>
                </a:gridCol>
                <a:gridCol w="1763777">
                  <a:extLst>
                    <a:ext uri="{9D8B030D-6E8A-4147-A177-3AD203B41FA5}">
                      <a16:colId xmlns:a16="http://schemas.microsoft.com/office/drawing/2014/main" val="2653160821"/>
                    </a:ext>
                  </a:extLst>
                </a:gridCol>
                <a:gridCol w="1763777">
                  <a:extLst>
                    <a:ext uri="{9D8B030D-6E8A-4147-A177-3AD203B41FA5}">
                      <a16:colId xmlns:a16="http://schemas.microsoft.com/office/drawing/2014/main" val="2040574421"/>
                    </a:ext>
                  </a:extLst>
                </a:gridCol>
                <a:gridCol w="1763777">
                  <a:extLst>
                    <a:ext uri="{9D8B030D-6E8A-4147-A177-3AD203B41FA5}">
                      <a16:colId xmlns:a16="http://schemas.microsoft.com/office/drawing/2014/main" val="2133235606"/>
                    </a:ext>
                  </a:extLst>
                </a:gridCol>
              </a:tblGrid>
              <a:tr h="245979">
                <a:tc rowSpan="2">
                  <a:txBody>
                    <a:bodyPr/>
                    <a:lstStyle/>
                    <a:p>
                      <a:pPr algn="ctr">
                        <a:lnSpc>
                          <a:spcPct val="100000"/>
                        </a:lnSpc>
                      </a:pPr>
                      <a:r>
                        <a:rPr lang="en-US" sz="1200" b="1" dirty="0">
                          <a:latin typeface="+mj-lt"/>
                        </a:rPr>
                        <a:t>Problem</a:t>
                      </a:r>
                    </a:p>
                  </a:txBody>
                  <a:tcPr marT="91440" marB="91440" anchor="ctr">
                    <a:solidFill>
                      <a:schemeClr val="accent4"/>
                    </a:solidFill>
                  </a:tcPr>
                </a:tc>
                <a:tc rowSpan="2">
                  <a:txBody>
                    <a:bodyPr/>
                    <a:lstStyle/>
                    <a:p>
                      <a:pPr algn="ctr">
                        <a:lnSpc>
                          <a:spcPct val="100000"/>
                        </a:lnSpc>
                      </a:pPr>
                      <a:r>
                        <a:rPr lang="en-US" sz="12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n-US" sz="1200" b="1" dirty="0">
                          <a:latin typeface="+mj-lt"/>
                        </a:rPr>
                        <a:t>Urbanicity</a:t>
                      </a:r>
                    </a:p>
                  </a:txBody>
                  <a:tcPr marT="27432" marB="27432"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227057">
                <a:tc vMerge="1">
                  <a:txBody>
                    <a:bodyPr/>
                    <a:lstStyle/>
                    <a:p>
                      <a:endParaRPr lang="en-US" dirty="0"/>
                    </a:p>
                  </a:txBody>
                  <a:tcPr/>
                </a:tc>
                <a:tc vMerge="1">
                  <a:txBody>
                    <a:bodyPr/>
                    <a:lstStyle/>
                    <a:p>
                      <a:endParaRPr lang="en-US" dirty="0"/>
                    </a:p>
                  </a:txBody>
                  <a:tcPr/>
                </a:tc>
                <a:tc>
                  <a:txBody>
                    <a:bodyPr/>
                    <a:lstStyle/>
                    <a:p>
                      <a:pPr algn="ctr" fontAlgn="b"/>
                      <a:r>
                        <a:rPr lang="en-US" sz="1200" b="0" i="0" u="none" strike="noStrike" dirty="0">
                          <a:solidFill>
                            <a:schemeClr val="accent3"/>
                          </a:solidFill>
                          <a:effectLst/>
                          <a:latin typeface="+mj-lt"/>
                        </a:rPr>
                        <a:t>Urban</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Suburban</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kern="1200" dirty="0">
                          <a:solidFill>
                            <a:schemeClr val="accent3"/>
                          </a:solidFill>
                          <a:effectLst/>
                          <a:latin typeface="+mj-lt"/>
                          <a:ea typeface="+mn-ea"/>
                          <a:cs typeface="+mn-cs"/>
                        </a:rPr>
                        <a:t>Rural</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199069">
                <a:tc>
                  <a:txBody>
                    <a:bodyPr/>
                    <a:lstStyle/>
                    <a:p>
                      <a:pPr algn="ctr" fontAlgn="ctr"/>
                      <a:r>
                        <a:rPr lang="en-US" sz="1200" b="0" i="0" u="none" strike="noStrike" dirty="0">
                          <a:solidFill>
                            <a:srgbClr val="2D3342"/>
                          </a:solidFill>
                          <a:effectLst/>
                          <a:latin typeface="+mn-lt"/>
                        </a:rPr>
                        <a:t>The rising cost of living</a:t>
                      </a:r>
                    </a:p>
                  </a:txBody>
                  <a:tcPr marL="9525" marR="9525" marT="9525" marB="0" anchor="ctr"/>
                </a:tc>
                <a:tc>
                  <a:txBody>
                    <a:bodyPr/>
                    <a:lstStyle/>
                    <a:p>
                      <a:pPr algn="ctr" fontAlgn="ctr"/>
                      <a:r>
                        <a:rPr lang="en-US" sz="1200" b="0" i="0" u="none" strike="noStrike" dirty="0">
                          <a:solidFill>
                            <a:srgbClr val="2D3342"/>
                          </a:solidFill>
                          <a:effectLst/>
                          <a:latin typeface="+mj-lt"/>
                        </a:rPr>
                        <a:t>89%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90%</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dirty="0">
                          <a:solidFill>
                            <a:schemeClr val="tx1"/>
                          </a:solidFill>
                          <a:effectLst/>
                          <a:latin typeface="+mn-lt"/>
                        </a:rPr>
                        <a:t>88%</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dirty="0">
                          <a:solidFill>
                            <a:schemeClr val="tx1"/>
                          </a:solidFill>
                          <a:effectLst/>
                          <a:latin typeface="+mn-lt"/>
                        </a:rPr>
                        <a:t>89%</a:t>
                      </a:r>
                    </a:p>
                  </a:txBody>
                  <a:tcPr marL="9525" marR="9525" marT="9525"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199069">
                <a:tc>
                  <a:txBody>
                    <a:bodyPr/>
                    <a:lstStyle/>
                    <a:p>
                      <a:pPr algn="ctr" fontAlgn="ctr"/>
                      <a:r>
                        <a:rPr lang="en-US" sz="1200" b="0" i="0" u="none" strike="noStrike" dirty="0">
                          <a:solidFill>
                            <a:srgbClr val="2D3342"/>
                          </a:solidFill>
                          <a:effectLst/>
                          <a:latin typeface="+mn-lt"/>
                        </a:rPr>
                        <a:t>The cost of housing</a:t>
                      </a:r>
                    </a:p>
                  </a:txBody>
                  <a:tcPr marL="9525" marR="9525" marT="9525" marB="0" anchor="ctr"/>
                </a:tc>
                <a:tc>
                  <a:txBody>
                    <a:bodyPr/>
                    <a:lstStyle/>
                    <a:p>
                      <a:pPr algn="ctr" fontAlgn="ctr"/>
                      <a:r>
                        <a:rPr lang="en-US" sz="1200" b="0" i="0" u="none" strike="noStrike" dirty="0">
                          <a:solidFill>
                            <a:srgbClr val="2D3342"/>
                          </a:solidFill>
                          <a:effectLst/>
                          <a:latin typeface="+mj-lt"/>
                        </a:rPr>
                        <a:t>84%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84%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85%</a:t>
                      </a:r>
                    </a:p>
                  </a:txBody>
                  <a:tcPr marL="9525" marR="9525" marT="9525" marB="0" anchor="ctr"/>
                </a:tc>
                <a:tc>
                  <a:txBody>
                    <a:bodyPr/>
                    <a:lstStyle/>
                    <a:p>
                      <a:pPr algn="ctr" fontAlgn="b"/>
                      <a:r>
                        <a:rPr lang="en-US" sz="1200" b="0" i="0" u="none" strike="noStrike">
                          <a:solidFill>
                            <a:schemeClr val="tx1"/>
                          </a:solidFill>
                          <a:effectLst/>
                          <a:latin typeface="+mn-lt"/>
                        </a:rPr>
                        <a:t>81%</a:t>
                      </a:r>
                    </a:p>
                  </a:txBody>
                  <a:tcPr marL="9525" marR="9525" marT="9525" marB="0" anchor="ctr"/>
                </a:tc>
                <a:extLst>
                  <a:ext uri="{0D108BD9-81ED-4DB2-BD59-A6C34878D82A}">
                    <a16:rowId xmlns:a16="http://schemas.microsoft.com/office/drawing/2014/main" val="3935473897"/>
                  </a:ext>
                </a:extLst>
              </a:tr>
              <a:tr h="199069">
                <a:tc>
                  <a:txBody>
                    <a:bodyPr/>
                    <a:lstStyle/>
                    <a:p>
                      <a:pPr algn="ctr" fontAlgn="ctr"/>
                      <a:r>
                        <a:rPr lang="en-US" sz="1200" b="0" i="0" u="none" strike="noStrike" dirty="0">
                          <a:solidFill>
                            <a:srgbClr val="2D3342"/>
                          </a:solidFill>
                          <a:effectLst/>
                          <a:latin typeface="+mn-lt"/>
                        </a:rPr>
                        <a:t>The cost of healthcare</a:t>
                      </a:r>
                    </a:p>
                  </a:txBody>
                  <a:tcPr marL="9525" marR="9525" marT="9525" marB="0" anchor="ctr"/>
                </a:tc>
                <a:tc>
                  <a:txBody>
                    <a:bodyPr/>
                    <a:lstStyle/>
                    <a:p>
                      <a:pPr algn="ctr" fontAlgn="ctr"/>
                      <a:r>
                        <a:rPr lang="en-US" sz="1200" b="0" i="0" u="none" strike="noStrike">
                          <a:solidFill>
                            <a:srgbClr val="2D3342"/>
                          </a:solidFill>
                          <a:effectLst/>
                          <a:latin typeface="+mj-lt"/>
                        </a:rPr>
                        <a:t>75%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74%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73%</a:t>
                      </a:r>
                    </a:p>
                  </a:txBody>
                  <a:tcPr marL="9525" marR="9525" marT="9525" marB="0" anchor="ctr"/>
                </a:tc>
                <a:tc>
                  <a:txBody>
                    <a:bodyPr/>
                    <a:lstStyle/>
                    <a:p>
                      <a:pPr algn="ctr" fontAlgn="b"/>
                      <a:r>
                        <a:rPr lang="en-US" sz="1200" b="0" i="0" u="none" strike="noStrike">
                          <a:solidFill>
                            <a:schemeClr val="tx1"/>
                          </a:solidFill>
                          <a:effectLst/>
                          <a:latin typeface="+mn-lt"/>
                        </a:rPr>
                        <a:t>80%</a:t>
                      </a:r>
                    </a:p>
                  </a:txBody>
                  <a:tcPr marL="9525" marR="9525" marT="9525" marB="0" anchor="ctr"/>
                </a:tc>
                <a:extLst>
                  <a:ext uri="{0D108BD9-81ED-4DB2-BD59-A6C34878D82A}">
                    <a16:rowId xmlns:a16="http://schemas.microsoft.com/office/drawing/2014/main" val="3745797655"/>
                  </a:ext>
                </a:extLst>
              </a:tr>
              <a:tr h="199069">
                <a:tc>
                  <a:txBody>
                    <a:bodyPr/>
                    <a:lstStyle/>
                    <a:p>
                      <a:pPr algn="ctr" fontAlgn="ctr"/>
                      <a:r>
                        <a:rPr lang="en-US" sz="1200" b="0" i="0" u="none" strike="noStrike" dirty="0">
                          <a:solidFill>
                            <a:srgbClr val="2D3342"/>
                          </a:solidFill>
                          <a:effectLst/>
                          <a:latin typeface="+mn-lt"/>
                        </a:rPr>
                        <a:t>Homelessness</a:t>
                      </a:r>
                    </a:p>
                  </a:txBody>
                  <a:tcPr marL="9525" marR="9525" marT="9525" marB="0" anchor="ctr"/>
                </a:tc>
                <a:tc>
                  <a:txBody>
                    <a:bodyPr/>
                    <a:lstStyle/>
                    <a:p>
                      <a:pPr algn="ctr" fontAlgn="ctr"/>
                      <a:r>
                        <a:rPr lang="en-US" sz="1200" b="0" i="0" u="none" strike="noStrike" dirty="0">
                          <a:solidFill>
                            <a:srgbClr val="2D3342"/>
                          </a:solidFill>
                          <a:effectLst/>
                          <a:latin typeface="+mj-lt"/>
                        </a:rPr>
                        <a:t>74%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mn-lt"/>
                        </a:rPr>
                        <a:t>77%</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75%</a:t>
                      </a:r>
                    </a:p>
                  </a:txBody>
                  <a:tcPr marL="9525" marR="9525" marT="9525" marB="0" anchor="ctr"/>
                </a:tc>
                <a:tc>
                  <a:txBody>
                    <a:bodyPr/>
                    <a:lstStyle/>
                    <a:p>
                      <a:pPr algn="ctr" fontAlgn="b"/>
                      <a:r>
                        <a:rPr lang="en-US" sz="1200" b="0" i="0" u="none" strike="noStrike">
                          <a:solidFill>
                            <a:schemeClr val="tx1"/>
                          </a:solidFill>
                          <a:effectLst/>
                          <a:latin typeface="+mn-lt"/>
                        </a:rPr>
                        <a:t>64%</a:t>
                      </a:r>
                    </a:p>
                  </a:txBody>
                  <a:tcPr marL="9525" marR="9525" marT="9525" marB="0" anchor="ctr"/>
                </a:tc>
                <a:extLst>
                  <a:ext uri="{0D108BD9-81ED-4DB2-BD59-A6C34878D82A}">
                    <a16:rowId xmlns:a16="http://schemas.microsoft.com/office/drawing/2014/main" val="3248585081"/>
                  </a:ext>
                </a:extLst>
              </a:tr>
              <a:tr h="199069">
                <a:tc>
                  <a:txBody>
                    <a:bodyPr/>
                    <a:lstStyle/>
                    <a:p>
                      <a:pPr algn="ctr" fontAlgn="ctr"/>
                      <a:r>
                        <a:rPr lang="en-US" sz="1200" b="0" i="0" u="none" strike="noStrike" dirty="0">
                          <a:solidFill>
                            <a:srgbClr val="2D3342"/>
                          </a:solidFill>
                          <a:effectLst/>
                          <a:latin typeface="+mn-lt"/>
                        </a:rPr>
                        <a:t>Drug overdoses</a:t>
                      </a:r>
                    </a:p>
                  </a:txBody>
                  <a:tcPr marL="9525" marR="9525" marT="9525" marB="0" anchor="ctr"/>
                </a:tc>
                <a:tc>
                  <a:txBody>
                    <a:bodyPr/>
                    <a:lstStyle/>
                    <a:p>
                      <a:pPr algn="ctr" fontAlgn="ctr"/>
                      <a:r>
                        <a:rPr lang="en-US" sz="1200" b="0" i="0" u="none" strike="noStrike">
                          <a:solidFill>
                            <a:srgbClr val="2D3342"/>
                          </a:solidFill>
                          <a:effectLst/>
                          <a:latin typeface="+mj-lt"/>
                        </a:rPr>
                        <a:t>65%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69%</a:t>
                      </a:r>
                    </a:p>
                  </a:txBody>
                  <a:tcPr marL="9525" marR="9525" marT="9525" marB="0" anchor="ctr"/>
                </a:tc>
                <a:tc>
                  <a:txBody>
                    <a:bodyPr/>
                    <a:lstStyle/>
                    <a:p>
                      <a:pPr algn="ctr" fontAlgn="b"/>
                      <a:r>
                        <a:rPr lang="en-US" sz="1200" b="0" i="0" u="none" strike="noStrike">
                          <a:solidFill>
                            <a:schemeClr val="tx1"/>
                          </a:solidFill>
                          <a:effectLst/>
                          <a:latin typeface="+mn-lt"/>
                        </a:rPr>
                        <a:t>69%</a:t>
                      </a:r>
                    </a:p>
                  </a:txBody>
                  <a:tcPr marL="9525" marR="9525" marT="9525" marB="0" anchor="ctr"/>
                </a:tc>
                <a:extLst>
                  <a:ext uri="{0D108BD9-81ED-4DB2-BD59-A6C34878D82A}">
                    <a16:rowId xmlns:a16="http://schemas.microsoft.com/office/drawing/2014/main" val="3382529085"/>
                  </a:ext>
                </a:extLst>
              </a:tr>
              <a:tr h="199069">
                <a:tc>
                  <a:txBody>
                    <a:bodyPr/>
                    <a:lstStyle/>
                    <a:p>
                      <a:pPr algn="ctr" fontAlgn="ctr"/>
                      <a:r>
                        <a:rPr lang="en-US" sz="1200" b="0" i="0" u="none" strike="noStrike">
                          <a:solidFill>
                            <a:srgbClr val="2D3342"/>
                          </a:solidFill>
                          <a:effectLst/>
                          <a:latin typeface="+mn-lt"/>
                        </a:rPr>
                        <a:t>Mental health</a:t>
                      </a:r>
                    </a:p>
                  </a:txBody>
                  <a:tcPr marL="9525" marR="9525" marT="9525" marB="0" anchor="ctr"/>
                </a:tc>
                <a:tc>
                  <a:txBody>
                    <a:bodyPr/>
                    <a:lstStyle/>
                    <a:p>
                      <a:pPr algn="ctr" fontAlgn="ctr"/>
                      <a:r>
                        <a:rPr lang="en-US" sz="1200" b="0" i="0" u="none" strike="noStrike">
                          <a:solidFill>
                            <a:srgbClr val="2D3342"/>
                          </a:solidFill>
                          <a:effectLst/>
                          <a:latin typeface="+mj-lt"/>
                        </a:rPr>
                        <a:t>59%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54%</a:t>
                      </a:r>
                    </a:p>
                  </a:txBody>
                  <a:tcPr marL="9525" marR="9525" marT="9525" marB="0" anchor="ctr"/>
                </a:tc>
                <a:tc>
                  <a:txBody>
                    <a:bodyPr/>
                    <a:lstStyle/>
                    <a:p>
                      <a:pPr algn="ctr" fontAlgn="b"/>
                      <a:r>
                        <a:rPr lang="en-US" sz="1200" b="0" i="0" u="none" strike="noStrike">
                          <a:solidFill>
                            <a:schemeClr val="tx1"/>
                          </a:solidFill>
                          <a:effectLst/>
                          <a:latin typeface="+mn-lt"/>
                        </a:rPr>
                        <a:t>55%</a:t>
                      </a:r>
                    </a:p>
                  </a:txBody>
                  <a:tcPr marL="9525" marR="9525" marT="9525" marB="0" anchor="ctr"/>
                </a:tc>
                <a:extLst>
                  <a:ext uri="{0D108BD9-81ED-4DB2-BD59-A6C34878D82A}">
                    <a16:rowId xmlns:a16="http://schemas.microsoft.com/office/drawing/2014/main" val="3340272812"/>
                  </a:ext>
                </a:extLst>
              </a:tr>
              <a:tr h="199069">
                <a:tc>
                  <a:txBody>
                    <a:bodyPr/>
                    <a:lstStyle/>
                    <a:p>
                      <a:pPr algn="ctr" fontAlgn="ctr"/>
                      <a:r>
                        <a:rPr lang="en-US" sz="1200" b="0" i="0" u="none" strike="noStrike" dirty="0">
                          <a:solidFill>
                            <a:srgbClr val="2D3342"/>
                          </a:solidFill>
                          <a:effectLst/>
                          <a:latin typeface="+mn-lt"/>
                        </a:rPr>
                        <a:t>Jobs and the economy</a:t>
                      </a:r>
                    </a:p>
                  </a:txBody>
                  <a:tcPr marL="9525" marR="9525" marT="9525" marB="0" anchor="ctr"/>
                </a:tc>
                <a:tc>
                  <a:txBody>
                    <a:bodyPr/>
                    <a:lstStyle/>
                    <a:p>
                      <a:pPr algn="ctr" fontAlgn="ctr"/>
                      <a:r>
                        <a:rPr lang="en-US" sz="1200" b="0" i="0" u="none" strike="noStrike" dirty="0">
                          <a:solidFill>
                            <a:srgbClr val="2D3342"/>
                          </a:solidFill>
                          <a:effectLst/>
                          <a:latin typeface="+mj-lt"/>
                        </a:rPr>
                        <a:t>58%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61%</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51%</a:t>
                      </a:r>
                    </a:p>
                  </a:txBody>
                  <a:tcPr marL="9525" marR="9525" marT="9525" marB="0" anchor="ctr"/>
                </a:tc>
                <a:tc>
                  <a:txBody>
                    <a:bodyPr/>
                    <a:lstStyle/>
                    <a:p>
                      <a:pPr algn="ctr" fontAlgn="b"/>
                      <a:r>
                        <a:rPr lang="en-US" sz="1200" b="0" i="0" u="none" strike="noStrike">
                          <a:solidFill>
                            <a:schemeClr val="tx1"/>
                          </a:solidFill>
                          <a:effectLst/>
                          <a:latin typeface="+mn-lt"/>
                        </a:rPr>
                        <a:t>62%</a:t>
                      </a:r>
                    </a:p>
                  </a:txBody>
                  <a:tcPr marL="9525" marR="9525" marT="9525" marB="0" anchor="ctr"/>
                </a:tc>
                <a:extLst>
                  <a:ext uri="{0D108BD9-81ED-4DB2-BD59-A6C34878D82A}">
                    <a16:rowId xmlns:a16="http://schemas.microsoft.com/office/drawing/2014/main" val="512342943"/>
                  </a:ext>
                </a:extLst>
              </a:tr>
              <a:tr h="199069">
                <a:tc>
                  <a:txBody>
                    <a:bodyPr/>
                    <a:lstStyle/>
                    <a:p>
                      <a:pPr algn="ctr" fontAlgn="ctr"/>
                      <a:r>
                        <a:rPr lang="en-US" sz="1200" b="0" i="0" u="none" strike="noStrike">
                          <a:solidFill>
                            <a:srgbClr val="2D3342"/>
                          </a:solidFill>
                          <a:effectLst/>
                          <a:latin typeface="+mn-lt"/>
                        </a:rPr>
                        <a:t>Wildfires or other natural disasters</a:t>
                      </a:r>
                    </a:p>
                  </a:txBody>
                  <a:tcPr marL="9525" marR="9525" marT="9525" marB="0" anchor="ctr"/>
                </a:tc>
                <a:tc>
                  <a:txBody>
                    <a:bodyPr/>
                    <a:lstStyle/>
                    <a:p>
                      <a:pPr algn="ctr" fontAlgn="ctr"/>
                      <a:r>
                        <a:rPr lang="en-US" sz="1200" b="0" i="0" u="none" strike="noStrike" dirty="0">
                          <a:solidFill>
                            <a:srgbClr val="2D3342"/>
                          </a:solidFill>
                          <a:effectLst/>
                          <a:latin typeface="+mj-lt"/>
                        </a:rPr>
                        <a:t>56%</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48%</a:t>
                      </a:r>
                    </a:p>
                  </a:txBody>
                  <a:tcPr marL="9525" marR="9525" marT="9525" marB="0" anchor="ctr"/>
                </a:tc>
                <a:tc>
                  <a:txBody>
                    <a:bodyPr/>
                    <a:lstStyle/>
                    <a:p>
                      <a:pPr algn="ctr" fontAlgn="b"/>
                      <a:r>
                        <a:rPr lang="en-US" sz="1200" b="0" i="0" u="none" strike="noStrike">
                          <a:solidFill>
                            <a:schemeClr val="tx1"/>
                          </a:solidFill>
                          <a:effectLst/>
                          <a:latin typeface="+mn-lt"/>
                        </a:rPr>
                        <a:t>46%</a:t>
                      </a:r>
                    </a:p>
                  </a:txBody>
                  <a:tcPr marL="9525" marR="9525" marT="9525" marB="0" anchor="ctr"/>
                </a:tc>
                <a:extLst>
                  <a:ext uri="{0D108BD9-81ED-4DB2-BD59-A6C34878D82A}">
                    <a16:rowId xmlns:a16="http://schemas.microsoft.com/office/drawing/2014/main" val="1743151143"/>
                  </a:ext>
                </a:extLst>
              </a:tr>
              <a:tr h="199069">
                <a:tc>
                  <a:txBody>
                    <a:bodyPr/>
                    <a:lstStyle/>
                    <a:p>
                      <a:pPr algn="ctr" fontAlgn="ctr"/>
                      <a:r>
                        <a:rPr lang="en-US" sz="1200" b="0" i="0" u="none" strike="noStrike">
                          <a:solidFill>
                            <a:srgbClr val="2D3342"/>
                          </a:solidFill>
                          <a:effectLst/>
                          <a:latin typeface="+mn-lt"/>
                        </a:rPr>
                        <a:t>Crime, in general</a:t>
                      </a:r>
                    </a:p>
                  </a:txBody>
                  <a:tcPr marL="9525" marR="9525" marT="9525" marB="0" anchor="ctr"/>
                </a:tc>
                <a:tc>
                  <a:txBody>
                    <a:bodyPr/>
                    <a:lstStyle/>
                    <a:p>
                      <a:pPr algn="ctr" fontAlgn="ctr"/>
                      <a:r>
                        <a:rPr lang="en-US" sz="1200" b="0" i="0" u="none" strike="noStrike">
                          <a:solidFill>
                            <a:srgbClr val="2D3342"/>
                          </a:solidFill>
                          <a:effectLst/>
                          <a:latin typeface="+mj-lt"/>
                        </a:rPr>
                        <a:t>55%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48%</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66%</a:t>
                      </a:r>
                    </a:p>
                  </a:txBody>
                  <a:tcPr marL="9525" marR="9525" marT="9525" marB="0" anchor="ctr"/>
                </a:tc>
                <a:tc>
                  <a:txBody>
                    <a:bodyPr/>
                    <a:lstStyle/>
                    <a:p>
                      <a:pPr algn="ctr" fontAlgn="b"/>
                      <a:r>
                        <a:rPr lang="en-US" sz="1200" b="0" i="0" u="none" strike="noStrike">
                          <a:solidFill>
                            <a:schemeClr val="tx1"/>
                          </a:solidFill>
                          <a:effectLst/>
                          <a:latin typeface="+mn-lt"/>
                        </a:rPr>
                        <a:t>62%</a:t>
                      </a:r>
                    </a:p>
                  </a:txBody>
                  <a:tcPr marL="9525" marR="9525" marT="9525" marB="0" anchor="ctr"/>
                </a:tc>
                <a:extLst>
                  <a:ext uri="{0D108BD9-81ED-4DB2-BD59-A6C34878D82A}">
                    <a16:rowId xmlns:a16="http://schemas.microsoft.com/office/drawing/2014/main" val="807781663"/>
                  </a:ext>
                </a:extLst>
              </a:tr>
              <a:tr h="199069">
                <a:tc>
                  <a:txBody>
                    <a:bodyPr/>
                    <a:lstStyle/>
                    <a:p>
                      <a:pPr algn="ctr" fontAlgn="ctr"/>
                      <a:r>
                        <a:rPr lang="en-US" sz="1200" b="0" i="0" u="none" strike="noStrike">
                          <a:solidFill>
                            <a:srgbClr val="2D3342"/>
                          </a:solidFill>
                          <a:effectLst/>
                          <a:latin typeface="+mn-lt"/>
                        </a:rPr>
                        <a:t>Drug and alcohol abuse</a:t>
                      </a:r>
                    </a:p>
                  </a:txBody>
                  <a:tcPr marL="9525" marR="9525" marT="9525" marB="0" anchor="ctr"/>
                </a:tc>
                <a:tc>
                  <a:txBody>
                    <a:bodyPr/>
                    <a:lstStyle/>
                    <a:p>
                      <a:pPr algn="ctr" fontAlgn="ctr"/>
                      <a:r>
                        <a:rPr lang="en-US" sz="1200" b="0" i="0" u="none" strike="noStrike">
                          <a:solidFill>
                            <a:srgbClr val="2D3342"/>
                          </a:solidFill>
                          <a:effectLst/>
                          <a:latin typeface="+mj-lt"/>
                        </a:rPr>
                        <a:t>52%</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54%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51%</a:t>
                      </a:r>
                    </a:p>
                  </a:txBody>
                  <a:tcPr marL="9525" marR="9525" marT="9525" marB="0" anchor="ctr"/>
                </a:tc>
                <a:tc>
                  <a:txBody>
                    <a:bodyPr/>
                    <a:lstStyle/>
                    <a:p>
                      <a:pPr algn="ctr" fontAlgn="b"/>
                      <a:r>
                        <a:rPr lang="en-US" sz="1200" b="0" i="0" u="none" strike="noStrike">
                          <a:solidFill>
                            <a:schemeClr val="tx1"/>
                          </a:solidFill>
                          <a:effectLst/>
                          <a:latin typeface="+mn-lt"/>
                        </a:rPr>
                        <a:t>49%</a:t>
                      </a:r>
                    </a:p>
                  </a:txBody>
                  <a:tcPr marL="9525" marR="9525" marT="9525" marB="0" anchor="ctr"/>
                </a:tc>
                <a:extLst>
                  <a:ext uri="{0D108BD9-81ED-4DB2-BD59-A6C34878D82A}">
                    <a16:rowId xmlns:a16="http://schemas.microsoft.com/office/drawing/2014/main" val="3738486962"/>
                  </a:ext>
                </a:extLst>
              </a:tr>
              <a:tr h="199069">
                <a:tc>
                  <a:txBody>
                    <a:bodyPr/>
                    <a:lstStyle/>
                    <a:p>
                      <a:pPr algn="ctr" fontAlgn="ctr"/>
                      <a:r>
                        <a:rPr lang="en-US" sz="1200" b="0" i="0" u="none" strike="noStrike" dirty="0">
                          <a:solidFill>
                            <a:srgbClr val="2D3342"/>
                          </a:solidFill>
                          <a:effectLst/>
                          <a:latin typeface="+mn-lt"/>
                        </a:rPr>
                        <a:t>Climate change</a:t>
                      </a:r>
                    </a:p>
                  </a:txBody>
                  <a:tcPr marL="9525" marR="9525" marT="9525" marB="0" anchor="ctr"/>
                </a:tc>
                <a:tc>
                  <a:txBody>
                    <a:bodyPr/>
                    <a:lstStyle/>
                    <a:p>
                      <a:pPr algn="ctr" fontAlgn="ctr"/>
                      <a:r>
                        <a:rPr lang="en-US" sz="1200" b="0" i="0" u="none" strike="noStrike">
                          <a:solidFill>
                            <a:srgbClr val="2D3342"/>
                          </a:solidFill>
                          <a:effectLst/>
                          <a:latin typeface="+mj-lt"/>
                        </a:rPr>
                        <a:t>51%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61%</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42%</a:t>
                      </a:r>
                    </a:p>
                  </a:txBody>
                  <a:tcPr marL="9525" marR="9525" marT="9525" marB="0" anchor="ctr"/>
                </a:tc>
                <a:tc>
                  <a:txBody>
                    <a:bodyPr/>
                    <a:lstStyle/>
                    <a:p>
                      <a:pPr algn="ctr" fontAlgn="b"/>
                      <a:r>
                        <a:rPr lang="en-US" sz="1200" b="0" i="0" u="none" strike="noStrike">
                          <a:solidFill>
                            <a:schemeClr val="tx1"/>
                          </a:solidFill>
                          <a:effectLst/>
                          <a:latin typeface="+mn-lt"/>
                        </a:rPr>
                        <a:t>37%</a:t>
                      </a:r>
                    </a:p>
                  </a:txBody>
                  <a:tcPr marL="9525" marR="9525" marT="9525" marB="0" anchor="ctr"/>
                </a:tc>
                <a:extLst>
                  <a:ext uri="{0D108BD9-81ED-4DB2-BD59-A6C34878D82A}">
                    <a16:rowId xmlns:a16="http://schemas.microsoft.com/office/drawing/2014/main" val="1313213028"/>
                  </a:ext>
                </a:extLst>
              </a:tr>
              <a:tr h="199069">
                <a:tc>
                  <a:txBody>
                    <a:bodyPr/>
                    <a:lstStyle/>
                    <a:p>
                      <a:pPr algn="ctr" fontAlgn="ctr"/>
                      <a:r>
                        <a:rPr lang="en-US" sz="1200" b="0" i="0" u="none" strike="noStrike">
                          <a:solidFill>
                            <a:srgbClr val="2D3342"/>
                          </a:solidFill>
                          <a:effectLst/>
                          <a:latin typeface="+mn-lt"/>
                        </a:rPr>
                        <a:t>Illegal immigration</a:t>
                      </a:r>
                    </a:p>
                  </a:txBody>
                  <a:tcPr marL="9525" marR="9525" marT="9525" marB="0" anchor="ctr"/>
                </a:tc>
                <a:tc>
                  <a:txBody>
                    <a:bodyPr/>
                    <a:lstStyle/>
                    <a:p>
                      <a:pPr algn="ctr" fontAlgn="ctr"/>
                      <a:r>
                        <a:rPr lang="en-US" sz="1200" b="0" i="0" u="none" strike="noStrike">
                          <a:solidFill>
                            <a:srgbClr val="2D3342"/>
                          </a:solidFill>
                          <a:effectLst/>
                          <a:latin typeface="+mj-lt"/>
                        </a:rPr>
                        <a:t>49%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39%</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58%</a:t>
                      </a:r>
                    </a:p>
                  </a:txBody>
                  <a:tcPr marL="9525" marR="9525" marT="9525" marB="0" anchor="ctr"/>
                </a:tc>
                <a:tc>
                  <a:txBody>
                    <a:bodyPr/>
                    <a:lstStyle/>
                    <a:p>
                      <a:pPr algn="ctr" fontAlgn="b"/>
                      <a:r>
                        <a:rPr lang="en-US" sz="1200" b="0" i="0" u="none" strike="noStrike">
                          <a:solidFill>
                            <a:schemeClr val="tx1"/>
                          </a:solidFill>
                          <a:effectLst/>
                          <a:latin typeface="+mn-lt"/>
                        </a:rPr>
                        <a:t>65%</a:t>
                      </a:r>
                    </a:p>
                  </a:txBody>
                  <a:tcPr marL="9525" marR="9525" marT="9525" marB="0" anchor="ctr"/>
                </a:tc>
                <a:extLst>
                  <a:ext uri="{0D108BD9-81ED-4DB2-BD59-A6C34878D82A}">
                    <a16:rowId xmlns:a16="http://schemas.microsoft.com/office/drawing/2014/main" val="735883466"/>
                  </a:ext>
                </a:extLst>
              </a:tr>
              <a:tr h="199069">
                <a:tc>
                  <a:txBody>
                    <a:bodyPr/>
                    <a:lstStyle/>
                    <a:p>
                      <a:pPr algn="ctr" fontAlgn="ctr"/>
                      <a:r>
                        <a:rPr lang="en-US" sz="1200" b="0" i="0" u="none" strike="noStrike" dirty="0">
                          <a:solidFill>
                            <a:srgbClr val="2D3342"/>
                          </a:solidFill>
                          <a:effectLst/>
                          <a:latin typeface="+mn-lt"/>
                        </a:rPr>
                        <a:t>Restrictions on reproductive rights</a:t>
                      </a:r>
                    </a:p>
                  </a:txBody>
                  <a:tcPr marL="9525" marR="9525" marT="9525" marB="0" anchor="ctr"/>
                </a:tc>
                <a:tc>
                  <a:txBody>
                    <a:bodyPr/>
                    <a:lstStyle/>
                    <a:p>
                      <a:pPr algn="ctr" fontAlgn="ctr"/>
                      <a:r>
                        <a:rPr lang="en-US" sz="1200" b="0" i="0" u="none" strike="noStrike" dirty="0">
                          <a:solidFill>
                            <a:srgbClr val="2D3342"/>
                          </a:solidFill>
                          <a:effectLst/>
                          <a:latin typeface="+mj-lt"/>
                        </a:rPr>
                        <a:t>43%</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48%</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35%</a:t>
                      </a:r>
                    </a:p>
                  </a:txBody>
                  <a:tcPr marL="9525" marR="9525" marT="9525" marB="0" anchor="ctr"/>
                </a:tc>
                <a:tc>
                  <a:txBody>
                    <a:bodyPr/>
                    <a:lstStyle/>
                    <a:p>
                      <a:pPr algn="ctr" fontAlgn="b"/>
                      <a:r>
                        <a:rPr lang="en-US" sz="1200" b="0" i="0" u="none" strike="noStrike">
                          <a:solidFill>
                            <a:schemeClr val="tx1"/>
                          </a:solidFill>
                          <a:effectLst/>
                          <a:latin typeface="+mn-lt"/>
                        </a:rPr>
                        <a:t>38%</a:t>
                      </a:r>
                    </a:p>
                  </a:txBody>
                  <a:tcPr marL="9525" marR="9525" marT="9525" marB="0" anchor="ctr"/>
                </a:tc>
                <a:extLst>
                  <a:ext uri="{0D108BD9-81ED-4DB2-BD59-A6C34878D82A}">
                    <a16:rowId xmlns:a16="http://schemas.microsoft.com/office/drawing/2014/main" val="2980163666"/>
                  </a:ext>
                </a:extLst>
              </a:tr>
              <a:tr h="199069">
                <a:tc>
                  <a:txBody>
                    <a:bodyPr/>
                    <a:lstStyle/>
                    <a:p>
                      <a:pPr algn="ctr" fontAlgn="ctr"/>
                      <a:r>
                        <a:rPr lang="en-US" sz="1200" b="0" i="0" u="none" strike="noStrike" dirty="0">
                          <a:solidFill>
                            <a:srgbClr val="2D3342"/>
                          </a:solidFill>
                          <a:effectLst/>
                          <a:latin typeface="+mn-lt"/>
                        </a:rPr>
                        <a:t>Hunger</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45%</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33%</a:t>
                      </a:r>
                    </a:p>
                  </a:txBody>
                  <a:tcPr marL="9525" marR="9525" marT="9525" marB="0" anchor="ctr"/>
                </a:tc>
                <a:tc>
                  <a:txBody>
                    <a:bodyPr/>
                    <a:lstStyle/>
                    <a:p>
                      <a:pPr algn="ctr" fontAlgn="b"/>
                      <a:r>
                        <a:rPr lang="en-US" sz="1200" b="0" i="0" u="none" strike="noStrike">
                          <a:solidFill>
                            <a:schemeClr val="tx1"/>
                          </a:solidFill>
                          <a:effectLst/>
                          <a:latin typeface="+mn-lt"/>
                        </a:rPr>
                        <a:t>43%</a:t>
                      </a:r>
                    </a:p>
                  </a:txBody>
                  <a:tcPr marL="9525" marR="9525" marT="9525" marB="0" anchor="ctr"/>
                </a:tc>
                <a:extLst>
                  <a:ext uri="{0D108BD9-81ED-4DB2-BD59-A6C34878D82A}">
                    <a16:rowId xmlns:a16="http://schemas.microsoft.com/office/drawing/2014/main" val="3432174932"/>
                  </a:ext>
                </a:extLst>
              </a:tr>
              <a:tr h="199069">
                <a:tc>
                  <a:txBody>
                    <a:bodyPr/>
                    <a:lstStyle/>
                    <a:p>
                      <a:pPr algn="ctr" fontAlgn="ctr"/>
                      <a:r>
                        <a:rPr lang="en-US" sz="1200" b="0" i="0" u="none" strike="noStrike" dirty="0">
                          <a:solidFill>
                            <a:srgbClr val="2D3342"/>
                          </a:solidFill>
                          <a:effectLst/>
                          <a:latin typeface="+mn-lt"/>
                        </a:rPr>
                        <a:t>Gun violence</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49%</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33%</a:t>
                      </a:r>
                    </a:p>
                  </a:txBody>
                  <a:tcPr marL="9525" marR="9525" marT="9525" marB="0" anchor="ctr"/>
                </a:tc>
                <a:tc>
                  <a:txBody>
                    <a:bodyPr/>
                    <a:lstStyle/>
                    <a:p>
                      <a:pPr algn="ctr" fontAlgn="b"/>
                      <a:r>
                        <a:rPr lang="en-US" sz="1200" b="0" i="0" u="none" strike="noStrike">
                          <a:solidFill>
                            <a:schemeClr val="tx1"/>
                          </a:solidFill>
                          <a:effectLst/>
                          <a:latin typeface="+mn-lt"/>
                        </a:rPr>
                        <a:t>26%</a:t>
                      </a:r>
                    </a:p>
                  </a:txBody>
                  <a:tcPr marL="9525" marR="9525" marT="9525" marB="0" anchor="ctr"/>
                </a:tc>
                <a:extLst>
                  <a:ext uri="{0D108BD9-81ED-4DB2-BD59-A6C34878D82A}">
                    <a16:rowId xmlns:a16="http://schemas.microsoft.com/office/drawing/2014/main" val="3729578015"/>
                  </a:ext>
                </a:extLst>
              </a:tr>
              <a:tr h="199069">
                <a:tc>
                  <a:txBody>
                    <a:bodyPr/>
                    <a:lstStyle/>
                    <a:p>
                      <a:pPr algn="ctr" fontAlgn="ctr"/>
                      <a:r>
                        <a:rPr lang="en-US" sz="1200" b="0" i="0" u="none" strike="noStrike">
                          <a:solidFill>
                            <a:srgbClr val="2D3342"/>
                          </a:solidFill>
                          <a:effectLst/>
                          <a:latin typeface="+mn-lt"/>
                        </a:rPr>
                        <a:t>Mistreatment of immigrants</a:t>
                      </a:r>
                    </a:p>
                  </a:txBody>
                  <a:tcPr marL="9525" marR="9525" marT="9525" marB="0" anchor="ctr"/>
                </a:tc>
                <a:tc>
                  <a:txBody>
                    <a:bodyPr/>
                    <a:lstStyle/>
                    <a:p>
                      <a:pPr algn="ctr" fontAlgn="ctr"/>
                      <a:r>
                        <a:rPr lang="en-US" sz="1200" b="0" i="0" u="none" strike="noStrike">
                          <a:solidFill>
                            <a:srgbClr val="2D3342"/>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44%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30%</a:t>
                      </a:r>
                    </a:p>
                  </a:txBody>
                  <a:tcPr marL="9525" marR="9525" marT="9525" marB="0" anchor="ctr"/>
                </a:tc>
                <a:tc>
                  <a:txBody>
                    <a:bodyPr/>
                    <a:lstStyle/>
                    <a:p>
                      <a:pPr algn="ctr" fontAlgn="b"/>
                      <a:r>
                        <a:rPr lang="en-US" sz="1200" b="0" i="0" u="none" strike="noStrike">
                          <a:solidFill>
                            <a:schemeClr val="tx1"/>
                          </a:solidFill>
                          <a:effectLst/>
                          <a:latin typeface="+mn-lt"/>
                        </a:rPr>
                        <a:t>23%</a:t>
                      </a:r>
                    </a:p>
                  </a:txBody>
                  <a:tcPr marL="9525" marR="9525" marT="9525" marB="0" anchor="ctr"/>
                </a:tc>
                <a:extLst>
                  <a:ext uri="{0D108BD9-81ED-4DB2-BD59-A6C34878D82A}">
                    <a16:rowId xmlns:a16="http://schemas.microsoft.com/office/drawing/2014/main" val="142851522"/>
                  </a:ext>
                </a:extLst>
              </a:tr>
              <a:tr h="199069">
                <a:tc>
                  <a:txBody>
                    <a:bodyPr/>
                    <a:lstStyle/>
                    <a:p>
                      <a:pPr algn="ctr" fontAlgn="ctr"/>
                      <a:r>
                        <a:rPr lang="en-US" sz="1200" b="0" i="0" u="none" strike="noStrike">
                          <a:solidFill>
                            <a:srgbClr val="2D3342"/>
                          </a:solidFill>
                          <a:effectLst/>
                          <a:latin typeface="+mn-lt"/>
                        </a:rPr>
                        <a:t>Police violence and misconduct</a:t>
                      </a:r>
                    </a:p>
                  </a:txBody>
                  <a:tcPr marL="9525" marR="9525" marT="9525" marB="0" anchor="ctr"/>
                </a:tc>
                <a:tc>
                  <a:txBody>
                    <a:bodyPr/>
                    <a:lstStyle/>
                    <a:p>
                      <a:pPr algn="ctr" fontAlgn="ctr"/>
                      <a:r>
                        <a:rPr lang="en-US" sz="1200" b="0" i="0" u="none" strike="noStrike" dirty="0">
                          <a:solidFill>
                            <a:srgbClr val="2D3342"/>
                          </a:solidFill>
                          <a:effectLst/>
                          <a:latin typeface="+mj-lt"/>
                        </a:rPr>
                        <a:t>29%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31%</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27%</a:t>
                      </a:r>
                    </a:p>
                  </a:txBody>
                  <a:tcPr marL="9525" marR="9525" marT="9525" marB="0" anchor="ctr"/>
                </a:tc>
                <a:tc>
                  <a:txBody>
                    <a:bodyPr/>
                    <a:lstStyle/>
                    <a:p>
                      <a:pPr algn="ctr" fontAlgn="b"/>
                      <a:r>
                        <a:rPr lang="en-US" sz="1200" b="0" i="0" u="none" strike="noStrike">
                          <a:solidFill>
                            <a:schemeClr val="tx1"/>
                          </a:solidFill>
                          <a:effectLst/>
                          <a:latin typeface="+mn-lt"/>
                        </a:rPr>
                        <a:t>25%</a:t>
                      </a:r>
                    </a:p>
                  </a:txBody>
                  <a:tcPr marL="9525" marR="9525" marT="9525" marB="0" anchor="ctr"/>
                </a:tc>
                <a:extLst>
                  <a:ext uri="{0D108BD9-81ED-4DB2-BD59-A6C34878D82A}">
                    <a16:rowId xmlns:a16="http://schemas.microsoft.com/office/drawing/2014/main" val="2623794283"/>
                  </a:ext>
                </a:extLst>
              </a:tr>
              <a:tr h="199069">
                <a:tc>
                  <a:txBody>
                    <a:bodyPr/>
                    <a:lstStyle/>
                    <a:p>
                      <a:pPr algn="ctr" fontAlgn="ctr"/>
                      <a:r>
                        <a:rPr lang="en-US" sz="1200" b="0" i="0" u="none" strike="noStrike" dirty="0">
                          <a:solidFill>
                            <a:srgbClr val="2D3342"/>
                          </a:solidFill>
                          <a:effectLst/>
                          <a:latin typeface="+mn-lt"/>
                        </a:rPr>
                        <a:t>Racial bias and discrimination</a:t>
                      </a:r>
                    </a:p>
                  </a:txBody>
                  <a:tcPr marL="9525" marR="9525" marT="9525" marB="0" anchor="ctr"/>
                </a:tc>
                <a:tc>
                  <a:txBody>
                    <a:bodyPr/>
                    <a:lstStyle/>
                    <a:p>
                      <a:pPr algn="ctr" fontAlgn="ctr"/>
                      <a:r>
                        <a:rPr lang="en-US" sz="1200" b="0" i="0" u="none" strike="noStrike" dirty="0">
                          <a:solidFill>
                            <a:srgbClr val="2D3342"/>
                          </a:solidFill>
                          <a:effectLst/>
                          <a:latin typeface="+mj-lt"/>
                        </a:rPr>
                        <a:t>27%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19%</a:t>
                      </a:r>
                    </a:p>
                  </a:txBody>
                  <a:tcPr marL="9525" marR="9525" marT="9525" marB="0" anchor="ctr"/>
                </a:tc>
                <a:tc>
                  <a:txBody>
                    <a:bodyPr/>
                    <a:lstStyle/>
                    <a:p>
                      <a:pPr algn="ctr" fontAlgn="b"/>
                      <a:r>
                        <a:rPr lang="en-US" sz="1200" b="0" i="0" u="none" strike="noStrike">
                          <a:solidFill>
                            <a:schemeClr val="tx1"/>
                          </a:solidFill>
                          <a:effectLst/>
                          <a:latin typeface="+mn-lt"/>
                        </a:rPr>
                        <a:t>18%</a:t>
                      </a:r>
                    </a:p>
                  </a:txBody>
                  <a:tcPr marL="9525" marR="9525" marT="9525" marB="0" anchor="ctr"/>
                </a:tc>
                <a:extLst>
                  <a:ext uri="{0D108BD9-81ED-4DB2-BD59-A6C34878D82A}">
                    <a16:rowId xmlns:a16="http://schemas.microsoft.com/office/drawing/2014/main" val="441056169"/>
                  </a:ext>
                </a:extLst>
              </a:tr>
              <a:tr h="199069">
                <a:tc>
                  <a:txBody>
                    <a:bodyPr/>
                    <a:lstStyle/>
                    <a:p>
                      <a:pPr algn="ctr" fontAlgn="ctr"/>
                      <a:r>
                        <a:rPr lang="en-US" sz="1200" b="0" i="0" u="none" strike="noStrike" dirty="0">
                          <a:solidFill>
                            <a:srgbClr val="2D3342"/>
                          </a:solidFill>
                          <a:effectLst/>
                          <a:latin typeface="+mn-lt"/>
                        </a:rPr>
                        <a:t>Crime, in your neighborhood</a:t>
                      </a:r>
                    </a:p>
                  </a:txBody>
                  <a:tcPr marL="9525" marR="9525" marT="9525" marB="0" anchor="ctr"/>
                </a:tc>
                <a:tc>
                  <a:txBody>
                    <a:bodyPr/>
                    <a:lstStyle/>
                    <a:p>
                      <a:pPr algn="ctr" fontAlgn="ctr"/>
                      <a:r>
                        <a:rPr lang="en-US" sz="1200" b="0" i="0" u="none" strike="noStrike" dirty="0">
                          <a:solidFill>
                            <a:srgbClr val="2D3342"/>
                          </a:solidFill>
                          <a:effectLst/>
                          <a:latin typeface="+mj-lt"/>
                        </a:rPr>
                        <a:t>24%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chemeClr val="tx1"/>
                          </a:solidFill>
                          <a:effectLst/>
                          <a:latin typeface="+mn-lt"/>
                        </a:rPr>
                        <a:t>30%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chemeClr val="tx1"/>
                          </a:solidFill>
                          <a:effectLst/>
                          <a:latin typeface="+mn-lt"/>
                        </a:rPr>
                        <a:t>18%</a:t>
                      </a:r>
                    </a:p>
                  </a:txBody>
                  <a:tcPr marL="9525" marR="9525" marT="9525" marB="0" anchor="ctr"/>
                </a:tc>
                <a:tc>
                  <a:txBody>
                    <a:bodyPr/>
                    <a:lstStyle/>
                    <a:p>
                      <a:pPr algn="ctr" fontAlgn="b"/>
                      <a:r>
                        <a:rPr lang="en-US" sz="1200" b="0" i="0" u="none" strike="noStrike" dirty="0">
                          <a:solidFill>
                            <a:schemeClr val="tx1"/>
                          </a:solidFill>
                          <a:effectLst/>
                          <a:latin typeface="+mn-lt"/>
                        </a:rPr>
                        <a:t>17%</a:t>
                      </a:r>
                    </a:p>
                  </a:txBody>
                  <a:tcPr marL="9525" marR="9525" marT="9525" marB="0" anchor="ctr"/>
                </a:tc>
                <a:extLst>
                  <a:ext uri="{0D108BD9-81ED-4DB2-BD59-A6C34878D82A}">
                    <a16:rowId xmlns:a16="http://schemas.microsoft.com/office/drawing/2014/main" val="1862003163"/>
                  </a:ext>
                </a:extLst>
              </a:tr>
            </a:tbl>
          </a:graphicData>
        </a:graphic>
      </p:graphicFrame>
      <p:sp>
        <p:nvSpPr>
          <p:cNvPr id="6" name="Text Placeholder 5">
            <a:extLst>
              <a:ext uri="{FF2B5EF4-FFF2-40B4-BE49-F238E27FC236}">
                <a16:creationId xmlns:a16="http://schemas.microsoft.com/office/drawing/2014/main" id="{ACEAA7B3-0D39-60BA-7D8D-8439122BCF9B}"/>
              </a:ext>
            </a:extLst>
          </p:cNvPr>
          <p:cNvSpPr>
            <a:spLocks noGrp="1"/>
          </p:cNvSpPr>
          <p:nvPr>
            <p:ph type="body" sz="quarter" idx="11"/>
          </p:nvPr>
        </p:nvSpPr>
        <p:spPr/>
        <p:txBody>
          <a:bodyPr/>
          <a:lstStyle/>
          <a:p>
            <a:r>
              <a:rPr lang="en-US" dirty="0"/>
              <a:t>Notably, urban residents also express more concern about wildfire, while suburban and rural ones are more concerned about crime.</a:t>
            </a:r>
          </a:p>
        </p:txBody>
      </p:sp>
      <p:sp>
        <p:nvSpPr>
          <p:cNvPr id="5" name="Arrow: Right 4">
            <a:extLst>
              <a:ext uri="{FF2B5EF4-FFF2-40B4-BE49-F238E27FC236}">
                <a16:creationId xmlns:a16="http://schemas.microsoft.com/office/drawing/2014/main" id="{E2679B25-65DF-D97F-6AB2-BDE87129D039}"/>
              </a:ext>
            </a:extLst>
          </p:cNvPr>
          <p:cNvSpPr/>
          <p:nvPr/>
        </p:nvSpPr>
        <p:spPr>
          <a:xfrm>
            <a:off x="6691901" y="4064000"/>
            <a:ext cx="4973257" cy="223520"/>
          </a:xfrm>
          <a:prstGeom prst="rightArrow">
            <a:avLst>
              <a:gd name="adj1" fmla="val 71942"/>
              <a:gd name="adj2" fmla="val 50000"/>
            </a:avLst>
          </a:prstGeom>
          <a:solidFill>
            <a:schemeClr val="accent4">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E533A94-DEE3-3656-E6C7-647451686D50}"/>
              </a:ext>
            </a:extLst>
          </p:cNvPr>
          <p:cNvSpPr/>
          <p:nvPr/>
        </p:nvSpPr>
        <p:spPr>
          <a:xfrm flipH="1">
            <a:off x="6543037" y="3863061"/>
            <a:ext cx="4810762" cy="223520"/>
          </a:xfrm>
          <a:prstGeom prst="rightArrow">
            <a:avLst>
              <a:gd name="adj1" fmla="val 71942"/>
              <a:gd name="adj2" fmla="val 50000"/>
            </a:avLst>
          </a:prstGeom>
          <a:solidFill>
            <a:schemeClr val="accent4">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BF082BF-5AE9-C178-6D63-5676A0743D57}"/>
              </a:ext>
            </a:extLst>
          </p:cNvPr>
          <p:cNvSpPr/>
          <p:nvPr/>
        </p:nvSpPr>
        <p:spPr>
          <a:xfrm flipH="1">
            <a:off x="6543038" y="4447819"/>
            <a:ext cx="4810762" cy="223520"/>
          </a:xfrm>
          <a:prstGeom prst="rightArrow">
            <a:avLst>
              <a:gd name="adj1" fmla="val 71942"/>
              <a:gd name="adj2" fmla="val 50000"/>
            </a:avLst>
          </a:prstGeom>
          <a:solidFill>
            <a:schemeClr val="accent4">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128BB38-427E-F363-5025-DD073B2572EB}"/>
              </a:ext>
            </a:extLst>
          </p:cNvPr>
          <p:cNvSpPr/>
          <p:nvPr/>
        </p:nvSpPr>
        <p:spPr>
          <a:xfrm>
            <a:off x="6691900" y="4651019"/>
            <a:ext cx="4973257" cy="223520"/>
          </a:xfrm>
          <a:prstGeom prst="rightArrow">
            <a:avLst>
              <a:gd name="adj1" fmla="val 71942"/>
              <a:gd name="adj2" fmla="val 50000"/>
            </a:avLst>
          </a:prstGeom>
          <a:solidFill>
            <a:schemeClr val="accent4">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9FC03C5-4EEA-D51A-DEC4-4F39F701FF5A}"/>
              </a:ext>
            </a:extLst>
          </p:cNvPr>
          <p:cNvSpPr/>
          <p:nvPr/>
        </p:nvSpPr>
        <p:spPr>
          <a:xfrm flipH="1">
            <a:off x="6532878" y="5207558"/>
            <a:ext cx="4810762" cy="471882"/>
          </a:xfrm>
          <a:prstGeom prst="rightArrow">
            <a:avLst>
              <a:gd name="adj1" fmla="val 71942"/>
              <a:gd name="adj2" fmla="val 50000"/>
            </a:avLst>
          </a:prstGeom>
          <a:solidFill>
            <a:schemeClr val="accent4">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D775A56-2179-AD78-75CD-CDB184B693CB}"/>
              </a:ext>
            </a:extLst>
          </p:cNvPr>
          <p:cNvSpPr/>
          <p:nvPr/>
        </p:nvSpPr>
        <p:spPr>
          <a:xfrm flipH="1">
            <a:off x="6543038" y="5817706"/>
            <a:ext cx="4810762" cy="471882"/>
          </a:xfrm>
          <a:prstGeom prst="rightArrow">
            <a:avLst>
              <a:gd name="adj1" fmla="val 71942"/>
              <a:gd name="adj2" fmla="val 50000"/>
            </a:avLst>
          </a:prstGeom>
          <a:solidFill>
            <a:schemeClr val="accent4">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85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775-D679-F999-31D7-E2BE62AEBC5B}"/>
              </a:ext>
            </a:extLst>
          </p:cNvPr>
          <p:cNvSpPr>
            <a:spLocks noGrp="1"/>
          </p:cNvSpPr>
          <p:nvPr>
            <p:ph type="title"/>
          </p:nvPr>
        </p:nvSpPr>
        <p:spPr/>
        <p:txBody>
          <a:bodyPr/>
          <a:lstStyle/>
          <a:p>
            <a:r>
              <a:rPr lang="en-US" dirty="0"/>
              <a:t>About The Colorado Health Foundation</a:t>
            </a:r>
          </a:p>
        </p:txBody>
      </p:sp>
      <p:sp>
        <p:nvSpPr>
          <p:cNvPr id="3" name="Content Placeholder 2">
            <a:extLst>
              <a:ext uri="{FF2B5EF4-FFF2-40B4-BE49-F238E27FC236}">
                <a16:creationId xmlns:a16="http://schemas.microsoft.com/office/drawing/2014/main" id="{478CD04F-7176-602A-5B3B-EFB2C6942B12}"/>
              </a:ext>
            </a:extLst>
          </p:cNvPr>
          <p:cNvSpPr>
            <a:spLocks noGrp="1"/>
          </p:cNvSpPr>
          <p:nvPr>
            <p:ph idx="1"/>
          </p:nvPr>
        </p:nvSpPr>
        <p:spPr>
          <a:xfrm>
            <a:off x="838200" y="1690688"/>
            <a:ext cx="5320326" cy="3269501"/>
          </a:xfrm>
        </p:spPr>
        <p:txBody>
          <a:bodyPr>
            <a:normAutofit fontScale="92500" lnSpcReduction="10000"/>
          </a:bodyPr>
          <a:lstStyle/>
          <a:p>
            <a:pPr>
              <a:lnSpc>
                <a:spcPct val="100000"/>
              </a:lnSpc>
              <a:spcAft>
                <a:spcPts val="600"/>
              </a:spcAft>
            </a:pPr>
            <a:r>
              <a:rPr lang="en-US" dirty="0"/>
              <a:t>CHF is a statewide philanthropic organization that champions the overall health and well-being of every Coloradan </a:t>
            </a:r>
          </a:p>
          <a:p>
            <a:pPr>
              <a:lnSpc>
                <a:spcPct val="100000"/>
              </a:lnSpc>
              <a:spcAft>
                <a:spcPts val="600"/>
              </a:spcAft>
            </a:pPr>
            <a:r>
              <a:rPr lang="en-US" dirty="0"/>
              <a:t>We do this by advocating for and investing in solutions and policies that drive health equity and racial justice.</a:t>
            </a:r>
          </a:p>
          <a:p>
            <a:pPr>
              <a:lnSpc>
                <a:spcPct val="100000"/>
              </a:lnSpc>
              <a:spcAft>
                <a:spcPts val="600"/>
              </a:spcAft>
            </a:pPr>
            <a:r>
              <a:rPr lang="en-US" dirty="0"/>
              <a:t>We collaborate with organizations and communities across Colorado to break down the many systemic barriers to achieving health and well-being.</a:t>
            </a:r>
          </a:p>
          <a:p>
            <a:pPr>
              <a:lnSpc>
                <a:spcPct val="100000"/>
              </a:lnSpc>
              <a:spcAft>
                <a:spcPts val="600"/>
              </a:spcAft>
            </a:pPr>
            <a:r>
              <a:rPr lang="en-US" b="1" dirty="0"/>
              <a:t>We believe that health and well-being can be in reach for everyone. </a:t>
            </a:r>
          </a:p>
        </p:txBody>
      </p:sp>
      <p:sp>
        <p:nvSpPr>
          <p:cNvPr id="4" name="Slide Number Placeholder 3">
            <a:extLst>
              <a:ext uri="{FF2B5EF4-FFF2-40B4-BE49-F238E27FC236}">
                <a16:creationId xmlns:a16="http://schemas.microsoft.com/office/drawing/2014/main" id="{331FEDBB-52DE-972E-657F-2C143033E0DC}"/>
              </a:ext>
            </a:extLst>
          </p:cNvPr>
          <p:cNvSpPr>
            <a:spLocks noGrp="1"/>
          </p:cNvSpPr>
          <p:nvPr>
            <p:ph type="sldNum" sz="quarter" idx="4"/>
          </p:nvPr>
        </p:nvSpPr>
        <p:spPr/>
        <p:txBody>
          <a:bodyPr/>
          <a:lstStyle/>
          <a:p>
            <a:fld id="{68963FF3-3082-0146-9045-A71664B0B906}" type="slidenum">
              <a:rPr lang="en-US" smtClean="0"/>
              <a:t>3</a:t>
            </a:fld>
            <a:endParaRPr lang="en-US" dirty="0"/>
          </a:p>
        </p:txBody>
      </p:sp>
      <p:pic>
        <p:nvPicPr>
          <p:cNvPr id="2050" name="Picture 2">
            <a:extLst>
              <a:ext uri="{FF2B5EF4-FFF2-40B4-BE49-F238E27FC236}">
                <a16:creationId xmlns:a16="http://schemas.microsoft.com/office/drawing/2014/main" id="{9629B9E3-499F-097C-9A20-A75033276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374" y="1473389"/>
            <a:ext cx="5320325" cy="355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8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30</a:t>
            </a:fld>
            <a:endParaRPr lang="en-US" dirty="0"/>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p:txBody>
          <a:bodyPr/>
          <a:lstStyle/>
          <a:p>
            <a:r>
              <a:rPr lang="en-US" sz="1300"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sz="1300" dirty="0"/>
              <a:t>(% Extremely/Very Serious Problem)</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sz="900" i="1" dirty="0"/>
              <a:t>Split Sample</a:t>
            </a:r>
          </a:p>
        </p:txBody>
      </p:sp>
      <p:graphicFrame>
        <p:nvGraphicFramePr>
          <p:cNvPr id="5" name="Table 5">
            <a:extLst>
              <a:ext uri="{FF2B5EF4-FFF2-40B4-BE49-F238E27FC236}">
                <a16:creationId xmlns:a16="http://schemas.microsoft.com/office/drawing/2014/main" id="{47BCE3F4-A21C-3523-7181-EA300C35A36E}"/>
              </a:ext>
            </a:extLst>
          </p:cNvPr>
          <p:cNvGraphicFramePr>
            <a:graphicFrameLocks noGrp="1"/>
          </p:cNvGraphicFramePr>
          <p:nvPr/>
        </p:nvGraphicFramePr>
        <p:xfrm>
          <a:off x="309563" y="2009447"/>
          <a:ext cx="11183113" cy="4185608"/>
        </p:xfrm>
        <a:graphic>
          <a:graphicData uri="http://schemas.openxmlformats.org/drawingml/2006/table">
            <a:tbl>
              <a:tblPr firstRow="1" bandRow="1">
                <a:tableStyleId>{073A0DAA-6AF3-43AB-8588-CEC1D06C72B9}</a:tableStyleId>
              </a:tblPr>
              <a:tblGrid>
                <a:gridCol w="3898672">
                  <a:extLst>
                    <a:ext uri="{9D8B030D-6E8A-4147-A177-3AD203B41FA5}">
                      <a16:colId xmlns:a16="http://schemas.microsoft.com/office/drawing/2014/main" val="3800592379"/>
                    </a:ext>
                  </a:extLst>
                </a:gridCol>
                <a:gridCol w="879169">
                  <a:extLst>
                    <a:ext uri="{9D8B030D-6E8A-4147-A177-3AD203B41FA5}">
                      <a16:colId xmlns:a16="http://schemas.microsoft.com/office/drawing/2014/main" val="327636290"/>
                    </a:ext>
                  </a:extLst>
                </a:gridCol>
                <a:gridCol w="1601318">
                  <a:extLst>
                    <a:ext uri="{9D8B030D-6E8A-4147-A177-3AD203B41FA5}">
                      <a16:colId xmlns:a16="http://schemas.microsoft.com/office/drawing/2014/main" val="2653160821"/>
                    </a:ext>
                  </a:extLst>
                </a:gridCol>
                <a:gridCol w="1601318">
                  <a:extLst>
                    <a:ext uri="{9D8B030D-6E8A-4147-A177-3AD203B41FA5}">
                      <a16:colId xmlns:a16="http://schemas.microsoft.com/office/drawing/2014/main" val="596334569"/>
                    </a:ext>
                  </a:extLst>
                </a:gridCol>
                <a:gridCol w="1601318">
                  <a:extLst>
                    <a:ext uri="{9D8B030D-6E8A-4147-A177-3AD203B41FA5}">
                      <a16:colId xmlns:a16="http://schemas.microsoft.com/office/drawing/2014/main" val="2258372320"/>
                    </a:ext>
                  </a:extLst>
                </a:gridCol>
                <a:gridCol w="1601318">
                  <a:extLst>
                    <a:ext uri="{9D8B030D-6E8A-4147-A177-3AD203B41FA5}">
                      <a16:colId xmlns:a16="http://schemas.microsoft.com/office/drawing/2014/main" val="3268504311"/>
                    </a:ext>
                  </a:extLst>
                </a:gridCol>
              </a:tblGrid>
              <a:tr h="275495">
                <a:tc rowSpan="2">
                  <a:txBody>
                    <a:bodyPr/>
                    <a:lstStyle/>
                    <a:p>
                      <a:pPr algn="ctr">
                        <a:lnSpc>
                          <a:spcPct val="100000"/>
                        </a:lnSpc>
                      </a:pPr>
                      <a:r>
                        <a:rPr lang="en-US" sz="1200" b="1" dirty="0">
                          <a:latin typeface="+mj-lt"/>
                        </a:rPr>
                        <a:t>Problem</a:t>
                      </a:r>
                    </a:p>
                  </a:txBody>
                  <a:tcPr marT="0" marB="0" anchor="ctr">
                    <a:solidFill>
                      <a:schemeClr val="accent4"/>
                    </a:solidFill>
                  </a:tcPr>
                </a:tc>
                <a:tc rowSpan="2">
                  <a:txBody>
                    <a:bodyPr/>
                    <a:lstStyle/>
                    <a:p>
                      <a:pPr algn="ctr">
                        <a:lnSpc>
                          <a:spcPct val="100000"/>
                        </a:lnSpc>
                      </a:pPr>
                      <a:r>
                        <a:rPr lang="en-US" sz="1200" b="1" dirty="0">
                          <a:latin typeface="+mj-lt"/>
                        </a:rPr>
                        <a:t>All</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n-US" sz="1200" b="1" dirty="0">
                          <a:latin typeface="+mj-lt"/>
                        </a:rPr>
                        <a:t>Party</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200" b="1" dirty="0">
                          <a:latin typeface="+mj-lt"/>
                        </a:rPr>
                        <a:t>Dem-Rep. Diff.</a:t>
                      </a:r>
                    </a:p>
                  </a:txBody>
                  <a:tcPr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238762">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200" b="1" u="none" strike="noStrike" dirty="0">
                          <a:solidFill>
                            <a:schemeClr val="accent3"/>
                          </a:solidFill>
                          <a:effectLst/>
                          <a:latin typeface="+mj-lt"/>
                        </a:rPr>
                        <a:t>Democrats</a:t>
                      </a:r>
                      <a:endParaRPr lang="en-US" sz="1200" b="1" i="0" u="none" strike="noStrike" dirty="0">
                        <a:solidFill>
                          <a:schemeClr val="accent3"/>
                        </a:solidFill>
                        <a:effectLst/>
                        <a:latin typeface="+mj-lt"/>
                      </a:endParaRPr>
                    </a:p>
                  </a:txBody>
                  <a:tcPr marT="27432" marB="27432"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lnSpc>
                          <a:spcPct val="100000"/>
                        </a:lnSpc>
                      </a:pPr>
                      <a:r>
                        <a:rPr lang="en-US" sz="1200" b="1" u="none" strike="noStrike" dirty="0">
                          <a:solidFill>
                            <a:schemeClr val="accent3"/>
                          </a:solidFill>
                          <a:effectLst/>
                          <a:latin typeface="+mj-lt"/>
                        </a:rPr>
                        <a:t>Independents</a:t>
                      </a:r>
                      <a:endParaRPr lang="en-US" sz="1200" b="1" i="0" u="none" strike="noStrike" dirty="0">
                        <a:solidFill>
                          <a:schemeClr val="accent3"/>
                        </a:solidFill>
                        <a:effectLst/>
                        <a:latin typeface="+mj-lt"/>
                      </a:endParaRPr>
                    </a:p>
                  </a:txBody>
                  <a:tcPr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a:solidFill>
                            <a:schemeClr val="accent3"/>
                          </a:solidFill>
                          <a:effectLst/>
                          <a:latin typeface="+mj-lt"/>
                        </a:rPr>
                        <a:t>Republicans</a:t>
                      </a:r>
                      <a:endParaRPr lang="en-US" sz="1200" b="1" i="0" u="none" strike="noStrike" dirty="0">
                        <a:solidFill>
                          <a:schemeClr val="accent3"/>
                        </a:solidFill>
                        <a:effectLst/>
                        <a:latin typeface="+mj-lt"/>
                      </a:endParaRPr>
                    </a:p>
                  </a:txBody>
                  <a:tcPr marL="0" marR="0" marT="27432" marB="27432"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890428"/>
                  </a:ext>
                </a:extLst>
              </a:tr>
              <a:tr h="193229">
                <a:tc>
                  <a:txBody>
                    <a:bodyPr/>
                    <a:lstStyle/>
                    <a:p>
                      <a:pPr algn="ctr" fontAlgn="ctr"/>
                      <a:r>
                        <a:rPr lang="en-US" sz="1200" b="0" i="0" u="none" strike="noStrike" dirty="0">
                          <a:solidFill>
                            <a:srgbClr val="2D3342"/>
                          </a:solidFill>
                          <a:effectLst/>
                          <a:latin typeface="+mn-lt"/>
                        </a:rPr>
                        <a:t>Climate change</a:t>
                      </a:r>
                    </a:p>
                  </a:txBody>
                  <a:tcPr marL="9525" marR="9525" marT="9525" marB="0" anchor="ctr"/>
                </a:tc>
                <a:tc>
                  <a:txBody>
                    <a:bodyPr/>
                    <a:lstStyle/>
                    <a:p>
                      <a:pPr algn="ctr" fontAlgn="ctr"/>
                      <a:r>
                        <a:rPr lang="en-US" sz="1200" b="0" i="0" u="none" strike="noStrike" dirty="0">
                          <a:solidFill>
                            <a:srgbClr val="2D3342"/>
                          </a:solidFill>
                          <a:effectLst/>
                          <a:latin typeface="+mj-lt"/>
                        </a:rPr>
                        <a:t>51%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rgbClr val="2D3342"/>
                          </a:solidFill>
                          <a:effectLst/>
                          <a:latin typeface="Montserrat Light (Body)"/>
                        </a:rPr>
                        <a:t>85%</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pPr algn="ctr" fontAlgn="b"/>
                      <a:r>
                        <a:rPr lang="en-US" sz="1200" b="0" i="0" u="none" strike="noStrike" dirty="0">
                          <a:solidFill>
                            <a:srgbClr val="2D3342"/>
                          </a:solidFill>
                          <a:effectLst/>
                          <a:latin typeface="Montserrat Light (Body)"/>
                        </a:rPr>
                        <a:t>53%</a:t>
                      </a:r>
                    </a:p>
                  </a:txBody>
                  <a:tcPr marL="9525" marR="9525" marT="9525" marB="0" anchor="ct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pPr algn="ctr" fontAlgn="b"/>
                      <a:r>
                        <a:rPr lang="en-US" sz="1200" b="0" i="0" u="none" strike="noStrike">
                          <a:solidFill>
                            <a:srgbClr val="2D3342"/>
                          </a:solidFill>
                          <a:effectLst/>
                          <a:latin typeface="Montserrat Light (Body)"/>
                        </a:rPr>
                        <a:t>8%</a:t>
                      </a:r>
                    </a:p>
                  </a:txBody>
                  <a:tcPr marL="9525" marR="9525" marT="9525"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tc>
                  <a:txBody>
                    <a:bodyPr/>
                    <a:lstStyle/>
                    <a:p>
                      <a:pPr algn="ctr" rtl="0" fontAlgn="ctr"/>
                      <a:r>
                        <a:rPr lang="en-US" sz="1200" b="1" i="0" u="none" strike="noStrike" dirty="0">
                          <a:solidFill>
                            <a:schemeClr val="accent1"/>
                          </a:solidFill>
                          <a:effectLst/>
                          <a:latin typeface="+mj-lt"/>
                        </a:rPr>
                        <a:t>+77%</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67122803"/>
                  </a:ext>
                </a:extLst>
              </a:tr>
              <a:tr h="193229">
                <a:tc>
                  <a:txBody>
                    <a:bodyPr/>
                    <a:lstStyle/>
                    <a:p>
                      <a:pPr algn="ctr" fontAlgn="ctr"/>
                      <a:r>
                        <a:rPr lang="en-US" sz="1200" b="0" i="0" u="none" strike="noStrike" dirty="0">
                          <a:solidFill>
                            <a:srgbClr val="2D3342"/>
                          </a:solidFill>
                          <a:effectLst/>
                          <a:latin typeface="+mn-lt"/>
                        </a:rPr>
                        <a:t>Mistreatment of immigrants</a:t>
                      </a:r>
                    </a:p>
                  </a:txBody>
                  <a:tcPr marL="9525" marR="9525" marT="9525" marB="0" anchor="ctr"/>
                </a:tc>
                <a:tc>
                  <a:txBody>
                    <a:bodyPr/>
                    <a:lstStyle/>
                    <a:p>
                      <a:pPr algn="ctr" fontAlgn="ctr"/>
                      <a:r>
                        <a:rPr lang="en-US" sz="1200" b="0" i="0" u="none" strike="noStrike">
                          <a:solidFill>
                            <a:srgbClr val="2D3342"/>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63%</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a:solidFill>
                            <a:srgbClr val="2D3342"/>
                          </a:solidFill>
                          <a:effectLst/>
                          <a:latin typeface="Montserrat Light (Body)"/>
                        </a:rPr>
                        <a:t>35%</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r>
                        <a:rPr lang="en-US" sz="1200" b="0" i="0" u="none" strike="noStrike" dirty="0">
                          <a:solidFill>
                            <a:srgbClr val="2D3342"/>
                          </a:solidFill>
                          <a:effectLst/>
                          <a:latin typeface="Montserrat Light (Body)"/>
                        </a:rPr>
                        <a:t>7%</a:t>
                      </a:r>
                    </a:p>
                  </a:txBody>
                  <a:tcPr marL="9525" marR="9525" marT="9525"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rtl="0" fontAlgn="ctr"/>
                      <a:r>
                        <a:rPr lang="en-US" sz="1200" b="1" i="0" u="none" strike="noStrike" dirty="0">
                          <a:solidFill>
                            <a:schemeClr val="accent1"/>
                          </a:solidFill>
                          <a:effectLst/>
                          <a:latin typeface="+mj-lt"/>
                        </a:rPr>
                        <a:t>+56%</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545920304"/>
                  </a:ext>
                </a:extLst>
              </a:tr>
              <a:tr h="193229">
                <a:tc>
                  <a:txBody>
                    <a:bodyPr/>
                    <a:lstStyle/>
                    <a:p>
                      <a:pPr algn="ctr" fontAlgn="ctr"/>
                      <a:r>
                        <a:rPr lang="en-US" sz="1200" b="0" i="0" u="none" strike="noStrike" dirty="0">
                          <a:solidFill>
                            <a:srgbClr val="2D3342"/>
                          </a:solidFill>
                          <a:effectLst/>
                          <a:latin typeface="+mn-lt"/>
                        </a:rPr>
                        <a:t>Restrictions on reproductive rights</a:t>
                      </a:r>
                    </a:p>
                  </a:txBody>
                  <a:tcPr marL="9525" marR="9525" marT="9525" marB="0" anchor="ctr"/>
                </a:tc>
                <a:tc>
                  <a:txBody>
                    <a:bodyPr/>
                    <a:lstStyle/>
                    <a:p>
                      <a:pPr algn="ctr" fontAlgn="ctr"/>
                      <a:r>
                        <a:rPr lang="en-US" sz="1200" b="0" i="0" u="none" strike="noStrike" dirty="0">
                          <a:solidFill>
                            <a:srgbClr val="2D3342"/>
                          </a:solidFill>
                          <a:effectLst/>
                          <a:latin typeface="+mj-lt"/>
                        </a:rPr>
                        <a:t>43%</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63%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42%</a:t>
                      </a:r>
                    </a:p>
                  </a:txBody>
                  <a:tcPr marL="9525" marR="9525" marT="9525" marB="0" anchor="ctr"/>
                </a:tc>
                <a:tc>
                  <a:txBody>
                    <a:bodyPr/>
                    <a:lstStyle/>
                    <a:p>
                      <a:pPr algn="ctr" fontAlgn="b"/>
                      <a:r>
                        <a:rPr lang="en-US" sz="1200" b="0" i="0" u="none" strike="noStrike">
                          <a:solidFill>
                            <a:srgbClr val="2D3342"/>
                          </a:solidFill>
                          <a:effectLst/>
                          <a:latin typeface="Montserrat Light (Body)"/>
                        </a:rPr>
                        <a:t>18%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+45%</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390848419"/>
                  </a:ext>
                </a:extLst>
              </a:tr>
              <a:tr h="193229">
                <a:tc>
                  <a:txBody>
                    <a:bodyPr/>
                    <a:lstStyle/>
                    <a:p>
                      <a:pPr algn="ctr" fontAlgn="ctr"/>
                      <a:r>
                        <a:rPr lang="en-US" sz="1200" b="0" i="0" u="none" strike="noStrike" dirty="0">
                          <a:solidFill>
                            <a:srgbClr val="2D3342"/>
                          </a:solidFill>
                          <a:effectLst/>
                          <a:latin typeface="+mn-lt"/>
                        </a:rPr>
                        <a:t>Gun violence</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65%</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35%</a:t>
                      </a:r>
                    </a:p>
                  </a:txBody>
                  <a:tcPr marL="9525" marR="9525" marT="9525" marB="0" anchor="ctr"/>
                </a:tc>
                <a:tc>
                  <a:txBody>
                    <a:bodyPr/>
                    <a:lstStyle/>
                    <a:p>
                      <a:pPr algn="ctr" fontAlgn="b"/>
                      <a:r>
                        <a:rPr lang="en-US" sz="1200" b="0" i="0" u="none" strike="noStrike">
                          <a:solidFill>
                            <a:srgbClr val="2D3342"/>
                          </a:solidFill>
                          <a:effectLst/>
                          <a:latin typeface="Montserrat Light (Body)"/>
                        </a:rPr>
                        <a:t>20%</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+45%</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56008902"/>
                  </a:ext>
                </a:extLst>
              </a:tr>
              <a:tr h="193229">
                <a:tc>
                  <a:txBody>
                    <a:bodyPr/>
                    <a:lstStyle/>
                    <a:p>
                      <a:pPr algn="ctr" fontAlgn="ctr"/>
                      <a:r>
                        <a:rPr lang="en-US" sz="1200" b="0" i="0" u="none" strike="noStrike" dirty="0">
                          <a:solidFill>
                            <a:srgbClr val="2D3342"/>
                          </a:solidFill>
                          <a:effectLst/>
                          <a:latin typeface="+mn-lt"/>
                        </a:rPr>
                        <a:t>Racial bias and discrimination</a:t>
                      </a:r>
                    </a:p>
                  </a:txBody>
                  <a:tcPr marL="9525" marR="9525" marT="9525" marB="0" anchor="ctr"/>
                </a:tc>
                <a:tc>
                  <a:txBody>
                    <a:bodyPr/>
                    <a:lstStyle/>
                    <a:p>
                      <a:pPr algn="ctr" fontAlgn="ctr"/>
                      <a:r>
                        <a:rPr lang="en-US" sz="1200" b="0" i="0" u="none" strike="noStrike" dirty="0">
                          <a:solidFill>
                            <a:srgbClr val="2D3342"/>
                          </a:solidFill>
                          <a:effectLst/>
                          <a:latin typeface="+mj-lt"/>
                        </a:rPr>
                        <a:t>27%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47%</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23%</a:t>
                      </a:r>
                    </a:p>
                  </a:txBody>
                  <a:tcPr marL="9525" marR="9525" marT="9525" marB="0" anchor="ctr"/>
                </a:tc>
                <a:tc>
                  <a:txBody>
                    <a:bodyPr/>
                    <a:lstStyle/>
                    <a:p>
                      <a:pPr algn="ctr" fontAlgn="b"/>
                      <a:r>
                        <a:rPr lang="en-US" sz="1200" b="0" i="0" u="none" strike="noStrike">
                          <a:solidFill>
                            <a:srgbClr val="2D3342"/>
                          </a:solidFill>
                          <a:effectLst/>
                          <a:latin typeface="Montserrat Light (Body)"/>
                        </a:rPr>
                        <a:t>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+38%</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965018059"/>
                  </a:ext>
                </a:extLst>
              </a:tr>
              <a:tr h="193229">
                <a:tc>
                  <a:txBody>
                    <a:bodyPr/>
                    <a:lstStyle/>
                    <a:p>
                      <a:pPr algn="ctr" fontAlgn="ctr"/>
                      <a:r>
                        <a:rPr lang="en-US" sz="1200" b="0" i="0" u="none" strike="noStrike" dirty="0">
                          <a:solidFill>
                            <a:srgbClr val="2D3342"/>
                          </a:solidFill>
                          <a:effectLst/>
                          <a:latin typeface="+mn-lt"/>
                        </a:rPr>
                        <a:t>Police violence and misconduct</a:t>
                      </a:r>
                    </a:p>
                  </a:txBody>
                  <a:tcPr marL="9525" marR="9525" marT="9525" marB="0" anchor="ctr"/>
                </a:tc>
                <a:tc>
                  <a:txBody>
                    <a:bodyPr/>
                    <a:lstStyle/>
                    <a:p>
                      <a:pPr algn="ctr" fontAlgn="ctr"/>
                      <a:r>
                        <a:rPr lang="en-US" sz="1200" b="0" i="0" u="none" strike="noStrike" dirty="0">
                          <a:solidFill>
                            <a:srgbClr val="2D3342"/>
                          </a:solidFill>
                          <a:effectLst/>
                          <a:latin typeface="+mj-lt"/>
                        </a:rPr>
                        <a:t>29%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rgbClr val="2D3342"/>
                          </a:solidFill>
                          <a:effectLst/>
                          <a:latin typeface="Montserrat Light (Body)"/>
                        </a:rPr>
                        <a:t>46%</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25%</a:t>
                      </a:r>
                    </a:p>
                  </a:txBody>
                  <a:tcPr marL="9525" marR="9525" marT="9525" marB="0" anchor="ctr"/>
                </a:tc>
                <a:tc>
                  <a:txBody>
                    <a:bodyPr/>
                    <a:lstStyle/>
                    <a:p>
                      <a:pPr algn="ctr" fontAlgn="b"/>
                      <a:r>
                        <a:rPr lang="en-US" sz="1200" b="0" i="0" u="none" strike="noStrike">
                          <a:solidFill>
                            <a:srgbClr val="2D3342"/>
                          </a:solidFill>
                          <a:effectLst/>
                          <a:latin typeface="Montserrat Light (Body)"/>
                        </a:rPr>
                        <a:t>13%</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+33%</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853085621"/>
                  </a:ext>
                </a:extLst>
              </a:tr>
              <a:tr h="193229">
                <a:tc>
                  <a:txBody>
                    <a:bodyPr/>
                    <a:lstStyle/>
                    <a:p>
                      <a:pPr algn="ctr" fontAlgn="ctr"/>
                      <a:r>
                        <a:rPr lang="en-US" sz="1200" b="0" i="0" u="none" strike="noStrike">
                          <a:solidFill>
                            <a:srgbClr val="2D3342"/>
                          </a:solidFill>
                          <a:effectLst/>
                          <a:latin typeface="+mn-lt"/>
                        </a:rPr>
                        <a:t>Wildfires or other natural disasters</a:t>
                      </a:r>
                    </a:p>
                  </a:txBody>
                  <a:tcPr marL="9525" marR="9525" marT="9525" marB="0" anchor="ctr"/>
                </a:tc>
                <a:tc>
                  <a:txBody>
                    <a:bodyPr/>
                    <a:lstStyle/>
                    <a:p>
                      <a:pPr algn="ctr" fontAlgn="ctr"/>
                      <a:r>
                        <a:rPr lang="en-US" sz="1200" b="0" i="0" u="none" strike="noStrike">
                          <a:solidFill>
                            <a:srgbClr val="2D3342"/>
                          </a:solidFill>
                          <a:effectLst/>
                          <a:latin typeface="+mj-lt"/>
                        </a:rPr>
                        <a:t>56%</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73%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51%</a:t>
                      </a:r>
                    </a:p>
                  </a:txBody>
                  <a:tcPr marL="9525" marR="9525" marT="9525" marB="0" anchor="ctr"/>
                </a:tc>
                <a:tc>
                  <a:txBody>
                    <a:bodyPr/>
                    <a:lstStyle/>
                    <a:p>
                      <a:pPr algn="ctr" fontAlgn="b"/>
                      <a:r>
                        <a:rPr lang="en-US" sz="1200" b="0" i="0" u="none" strike="noStrike">
                          <a:solidFill>
                            <a:srgbClr val="2D3342"/>
                          </a:solidFill>
                          <a:effectLst/>
                          <a:latin typeface="Montserrat Light (Body)"/>
                        </a:rPr>
                        <a:t>46%</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+27%</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955247863"/>
                  </a:ext>
                </a:extLst>
              </a:tr>
              <a:tr h="193229">
                <a:tc>
                  <a:txBody>
                    <a:bodyPr/>
                    <a:lstStyle/>
                    <a:p>
                      <a:pPr algn="ctr" fontAlgn="ctr"/>
                      <a:r>
                        <a:rPr lang="en-US" sz="1200" b="0" i="0" u="none" strike="noStrike" dirty="0">
                          <a:solidFill>
                            <a:srgbClr val="2D3342"/>
                          </a:solidFill>
                          <a:effectLst/>
                          <a:latin typeface="+mn-lt"/>
                        </a:rPr>
                        <a:t>The cost of healthcare</a:t>
                      </a:r>
                    </a:p>
                  </a:txBody>
                  <a:tcPr marL="9525" marR="9525" marT="9525" marB="0" anchor="ctr"/>
                </a:tc>
                <a:tc>
                  <a:txBody>
                    <a:bodyPr/>
                    <a:lstStyle/>
                    <a:p>
                      <a:pPr algn="ctr" fontAlgn="ctr"/>
                      <a:r>
                        <a:rPr lang="en-US" sz="1200" b="0" i="0" u="none" strike="noStrike">
                          <a:solidFill>
                            <a:srgbClr val="2D3342"/>
                          </a:solidFill>
                          <a:effectLst/>
                          <a:latin typeface="+mj-lt"/>
                        </a:rPr>
                        <a:t>75%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84%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74%</a:t>
                      </a:r>
                    </a:p>
                  </a:txBody>
                  <a:tcPr marL="9525" marR="9525" marT="9525" marB="0" anchor="ctr"/>
                </a:tc>
                <a:tc>
                  <a:txBody>
                    <a:bodyPr/>
                    <a:lstStyle/>
                    <a:p>
                      <a:pPr algn="ctr" fontAlgn="b"/>
                      <a:r>
                        <a:rPr lang="en-US" sz="1200" b="0" i="0" u="none" strike="noStrike">
                          <a:solidFill>
                            <a:srgbClr val="2D3342"/>
                          </a:solidFill>
                          <a:effectLst/>
                          <a:latin typeface="Montserrat Light (Body)"/>
                        </a:rPr>
                        <a:t>58%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+26%</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947186993"/>
                  </a:ext>
                </a:extLst>
              </a:tr>
              <a:tr h="193229">
                <a:tc>
                  <a:txBody>
                    <a:bodyPr/>
                    <a:lstStyle/>
                    <a:p>
                      <a:pPr algn="ctr" fontAlgn="ctr"/>
                      <a:r>
                        <a:rPr lang="en-US" sz="1200" b="0" i="0" u="none" strike="noStrike" dirty="0">
                          <a:solidFill>
                            <a:srgbClr val="2D3342"/>
                          </a:solidFill>
                          <a:effectLst/>
                          <a:latin typeface="+mn-lt"/>
                        </a:rPr>
                        <a:t>Hunger</a:t>
                      </a:r>
                    </a:p>
                  </a:txBody>
                  <a:tcPr marL="9525" marR="9525" marT="9525" marB="0" anchor="ctr"/>
                </a:tc>
                <a:tc>
                  <a:txBody>
                    <a:bodyPr/>
                    <a:lstStyle/>
                    <a:p>
                      <a:pPr algn="ctr" fontAlgn="ctr"/>
                      <a:r>
                        <a:rPr lang="en-US" sz="1200" b="0" i="0" u="none" strike="noStrike">
                          <a:solidFill>
                            <a:srgbClr val="2D3342"/>
                          </a:solidFill>
                          <a:effectLst/>
                          <a:latin typeface="+mj-lt"/>
                        </a:rPr>
                        <a:t>41%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50%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40%</a:t>
                      </a:r>
                    </a:p>
                  </a:txBody>
                  <a:tcPr marL="9525" marR="9525" marT="9525" marB="0" anchor="ctr"/>
                </a:tc>
                <a:tc>
                  <a:txBody>
                    <a:bodyPr/>
                    <a:lstStyle/>
                    <a:p>
                      <a:pPr algn="ctr" fontAlgn="b"/>
                      <a:r>
                        <a:rPr lang="en-US" sz="1200" b="0" i="0" u="none" strike="noStrike">
                          <a:solidFill>
                            <a:srgbClr val="2D3342"/>
                          </a:solidFill>
                          <a:effectLst/>
                          <a:latin typeface="Montserrat Light (Body)"/>
                        </a:rPr>
                        <a:t>27%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+23%</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084491493"/>
                  </a:ext>
                </a:extLst>
              </a:tr>
              <a:tr h="193229">
                <a:tc>
                  <a:txBody>
                    <a:bodyPr/>
                    <a:lstStyle/>
                    <a:p>
                      <a:pPr algn="ctr" fontAlgn="ctr"/>
                      <a:r>
                        <a:rPr lang="en-US" sz="1200" b="0" i="0" u="none" strike="noStrike" dirty="0">
                          <a:solidFill>
                            <a:srgbClr val="2D3342"/>
                          </a:solidFill>
                          <a:effectLst/>
                          <a:latin typeface="+mn-lt"/>
                        </a:rPr>
                        <a:t>Jobs and the economy</a:t>
                      </a:r>
                    </a:p>
                  </a:txBody>
                  <a:tcPr marL="9525" marR="9525" marT="9525" marB="0" anchor="ctr"/>
                </a:tc>
                <a:tc>
                  <a:txBody>
                    <a:bodyPr/>
                    <a:lstStyle/>
                    <a:p>
                      <a:pPr algn="ctr" fontAlgn="ctr"/>
                      <a:r>
                        <a:rPr lang="en-US" sz="1200" b="0" i="0" u="none" strike="noStrike" dirty="0">
                          <a:solidFill>
                            <a:srgbClr val="2D3342"/>
                          </a:solidFill>
                          <a:effectLst/>
                          <a:latin typeface="+mj-lt"/>
                        </a:rPr>
                        <a:t>58%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65%</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60%</a:t>
                      </a:r>
                    </a:p>
                  </a:txBody>
                  <a:tcPr marL="9525" marR="9525" marT="9525" marB="0" anchor="ctr"/>
                </a:tc>
                <a:tc>
                  <a:txBody>
                    <a:bodyPr/>
                    <a:lstStyle/>
                    <a:p>
                      <a:pPr algn="ctr" fontAlgn="b"/>
                      <a:r>
                        <a:rPr lang="en-US" sz="1200" b="0" i="0" u="none" strike="noStrike">
                          <a:solidFill>
                            <a:srgbClr val="2D3342"/>
                          </a:solidFill>
                          <a:effectLst/>
                          <a:latin typeface="Montserrat Light (Body)"/>
                        </a:rPr>
                        <a:t>47%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+18%</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48762623"/>
                  </a:ext>
                </a:extLst>
              </a:tr>
              <a:tr h="193229">
                <a:tc>
                  <a:txBody>
                    <a:bodyPr/>
                    <a:lstStyle/>
                    <a:p>
                      <a:pPr algn="ctr" fontAlgn="ctr"/>
                      <a:r>
                        <a:rPr lang="en-US" sz="1200" b="0" i="0" u="none" strike="noStrike" dirty="0">
                          <a:solidFill>
                            <a:srgbClr val="2D3342"/>
                          </a:solidFill>
                          <a:effectLst/>
                          <a:latin typeface="+mn-lt"/>
                        </a:rPr>
                        <a:t>The rising cost of living</a:t>
                      </a:r>
                    </a:p>
                  </a:txBody>
                  <a:tcPr marL="9525" marR="9525" marT="9525" marB="0" anchor="ctr"/>
                </a:tc>
                <a:tc>
                  <a:txBody>
                    <a:bodyPr/>
                    <a:lstStyle/>
                    <a:p>
                      <a:pPr algn="ctr" fontAlgn="ctr"/>
                      <a:r>
                        <a:rPr lang="en-US" sz="1200" b="0" i="0" u="none" strike="noStrike" dirty="0">
                          <a:solidFill>
                            <a:srgbClr val="2D3342"/>
                          </a:solidFill>
                          <a:effectLst/>
                          <a:latin typeface="+mj-lt"/>
                        </a:rPr>
                        <a:t>89%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rgbClr val="2D3342"/>
                          </a:solidFill>
                          <a:effectLst/>
                          <a:latin typeface="Montserrat Light (Body)"/>
                        </a:rPr>
                        <a:t>92%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91%</a:t>
                      </a:r>
                    </a:p>
                  </a:txBody>
                  <a:tcPr marL="9525" marR="9525" marT="9525" marB="0" anchor="ctr"/>
                </a:tc>
                <a:tc>
                  <a:txBody>
                    <a:bodyPr/>
                    <a:lstStyle/>
                    <a:p>
                      <a:pPr algn="ctr" fontAlgn="b"/>
                      <a:r>
                        <a:rPr lang="en-US" sz="1200" b="0" i="0" u="none" strike="noStrike" dirty="0">
                          <a:solidFill>
                            <a:srgbClr val="2D3342"/>
                          </a:solidFill>
                          <a:effectLst/>
                          <a:latin typeface="Montserrat Light (Body)"/>
                        </a:rPr>
                        <a:t>83%</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+9%</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21008881"/>
                  </a:ext>
                </a:extLst>
              </a:tr>
              <a:tr h="193229">
                <a:tc>
                  <a:txBody>
                    <a:bodyPr/>
                    <a:lstStyle/>
                    <a:p>
                      <a:pPr algn="ctr" fontAlgn="ctr"/>
                      <a:r>
                        <a:rPr lang="en-US" sz="1200" b="0" i="0" u="none" strike="noStrike" dirty="0">
                          <a:solidFill>
                            <a:srgbClr val="2D3342"/>
                          </a:solidFill>
                          <a:effectLst/>
                          <a:latin typeface="+mn-lt"/>
                        </a:rPr>
                        <a:t>Mental health</a:t>
                      </a:r>
                    </a:p>
                  </a:txBody>
                  <a:tcPr marL="9525" marR="9525" marT="9525" marB="0" anchor="ctr"/>
                </a:tc>
                <a:tc>
                  <a:txBody>
                    <a:bodyPr/>
                    <a:lstStyle/>
                    <a:p>
                      <a:pPr algn="ctr" fontAlgn="ctr"/>
                      <a:r>
                        <a:rPr lang="en-US" sz="1200" b="0" i="0" u="none" strike="noStrike">
                          <a:solidFill>
                            <a:srgbClr val="2D3342"/>
                          </a:solidFill>
                          <a:effectLst/>
                          <a:latin typeface="+mj-lt"/>
                        </a:rPr>
                        <a:t>59%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64%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57%</a:t>
                      </a:r>
                    </a:p>
                  </a:txBody>
                  <a:tcPr marL="9525" marR="9525" marT="9525" marB="0" anchor="ctr"/>
                </a:tc>
                <a:tc>
                  <a:txBody>
                    <a:bodyPr/>
                    <a:lstStyle/>
                    <a:p>
                      <a:pPr algn="ctr" fontAlgn="b"/>
                      <a:r>
                        <a:rPr lang="en-US" sz="1200" b="0" i="0" u="none" strike="noStrike" dirty="0">
                          <a:solidFill>
                            <a:srgbClr val="2D3342"/>
                          </a:solidFill>
                          <a:effectLst/>
                          <a:latin typeface="Montserrat Light (Body)"/>
                        </a:rPr>
                        <a:t>57%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+7%</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69835337"/>
                  </a:ext>
                </a:extLst>
              </a:tr>
              <a:tr h="193229">
                <a:tc>
                  <a:txBody>
                    <a:bodyPr/>
                    <a:lstStyle/>
                    <a:p>
                      <a:pPr algn="ctr" fontAlgn="ctr"/>
                      <a:r>
                        <a:rPr lang="en-US" sz="1200" b="0" i="0" u="none" strike="noStrike" dirty="0">
                          <a:solidFill>
                            <a:srgbClr val="2D3342"/>
                          </a:solidFill>
                          <a:effectLst/>
                          <a:latin typeface="+mn-lt"/>
                        </a:rPr>
                        <a:t>The cost of housing</a:t>
                      </a:r>
                    </a:p>
                  </a:txBody>
                  <a:tcPr marL="9525" marR="9525" marT="9525" marB="0" anchor="ctr"/>
                </a:tc>
                <a:tc>
                  <a:txBody>
                    <a:bodyPr/>
                    <a:lstStyle/>
                    <a:p>
                      <a:pPr algn="ctr" fontAlgn="ctr"/>
                      <a:r>
                        <a:rPr lang="en-US" sz="1200" b="0" i="0" u="none" strike="noStrike">
                          <a:solidFill>
                            <a:srgbClr val="2D3342"/>
                          </a:solidFill>
                          <a:effectLst/>
                          <a:latin typeface="+mj-lt"/>
                        </a:rPr>
                        <a:t>84%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84%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86%</a:t>
                      </a:r>
                    </a:p>
                  </a:txBody>
                  <a:tcPr marL="9525" marR="9525" marT="9525" marB="0" anchor="ctr"/>
                </a:tc>
                <a:tc>
                  <a:txBody>
                    <a:bodyPr/>
                    <a:lstStyle/>
                    <a:p>
                      <a:pPr algn="ctr" fontAlgn="b"/>
                      <a:r>
                        <a:rPr lang="en-US" sz="1200" b="0" i="0" u="none" strike="noStrike">
                          <a:solidFill>
                            <a:srgbClr val="2D3342"/>
                          </a:solidFill>
                          <a:effectLst/>
                          <a:latin typeface="Montserrat Light (Body)"/>
                        </a:rPr>
                        <a:t>80%</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+4%</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996107332"/>
                  </a:ext>
                </a:extLst>
              </a:tr>
              <a:tr h="193229">
                <a:tc>
                  <a:txBody>
                    <a:bodyPr/>
                    <a:lstStyle/>
                    <a:p>
                      <a:pPr algn="ctr" fontAlgn="ctr"/>
                      <a:r>
                        <a:rPr lang="en-US" sz="1200" b="0" i="0" u="none" strike="noStrike" dirty="0">
                          <a:solidFill>
                            <a:srgbClr val="2D3342"/>
                          </a:solidFill>
                          <a:effectLst/>
                          <a:latin typeface="+mn-lt"/>
                        </a:rPr>
                        <a:t>Homelessness</a:t>
                      </a:r>
                    </a:p>
                  </a:txBody>
                  <a:tcPr marL="9525" marR="9525" marT="9525" marB="0" anchor="ctr"/>
                </a:tc>
                <a:tc>
                  <a:txBody>
                    <a:bodyPr/>
                    <a:lstStyle/>
                    <a:p>
                      <a:pPr algn="ctr" fontAlgn="ctr"/>
                      <a:r>
                        <a:rPr lang="en-US" sz="1200" b="0" i="0" u="none" strike="noStrike" dirty="0">
                          <a:solidFill>
                            <a:srgbClr val="2D3342"/>
                          </a:solidFill>
                          <a:effectLst/>
                          <a:latin typeface="+mj-lt"/>
                        </a:rPr>
                        <a:t>74%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dirty="0">
                          <a:solidFill>
                            <a:srgbClr val="2D3342"/>
                          </a:solidFill>
                          <a:effectLst/>
                          <a:latin typeface="Montserrat Light (Body)"/>
                        </a:rPr>
                        <a:t>76%</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72%</a:t>
                      </a:r>
                    </a:p>
                  </a:txBody>
                  <a:tcPr marL="9525" marR="9525" marT="9525" marB="0" anchor="ctr"/>
                </a:tc>
                <a:tc>
                  <a:txBody>
                    <a:bodyPr/>
                    <a:lstStyle/>
                    <a:p>
                      <a:pPr algn="ctr" fontAlgn="b"/>
                      <a:r>
                        <a:rPr lang="en-US" sz="1200" b="0" i="0" u="none" strike="noStrike">
                          <a:solidFill>
                            <a:srgbClr val="2D3342"/>
                          </a:solidFill>
                          <a:effectLst/>
                          <a:latin typeface="Montserrat Light (Body)"/>
                        </a:rPr>
                        <a:t>74%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1"/>
                          </a:solidFill>
                          <a:effectLst/>
                          <a:latin typeface="+mj-lt"/>
                        </a:rPr>
                        <a:t>+2%</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753358156"/>
                  </a:ext>
                </a:extLst>
              </a:tr>
              <a:tr h="193229">
                <a:tc>
                  <a:txBody>
                    <a:bodyPr/>
                    <a:lstStyle/>
                    <a:p>
                      <a:pPr algn="ctr" fontAlgn="ctr"/>
                      <a:r>
                        <a:rPr lang="en-US" sz="1200" b="0" i="0" u="none" strike="noStrike" dirty="0">
                          <a:solidFill>
                            <a:srgbClr val="2D3342"/>
                          </a:solidFill>
                          <a:effectLst/>
                          <a:latin typeface="+mn-lt"/>
                        </a:rPr>
                        <a:t>Drug and alcohol abuse</a:t>
                      </a:r>
                    </a:p>
                  </a:txBody>
                  <a:tcPr marL="9525" marR="9525" marT="9525" marB="0" anchor="ctr"/>
                </a:tc>
                <a:tc>
                  <a:txBody>
                    <a:bodyPr/>
                    <a:lstStyle/>
                    <a:p>
                      <a:pPr algn="ctr" fontAlgn="ctr"/>
                      <a:r>
                        <a:rPr lang="en-US" sz="1200" b="0" i="0" u="none" strike="noStrike">
                          <a:solidFill>
                            <a:srgbClr val="2D3342"/>
                          </a:solidFill>
                          <a:effectLst/>
                          <a:latin typeface="+mj-lt"/>
                        </a:rPr>
                        <a:t>52%</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55%</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48%</a:t>
                      </a:r>
                    </a:p>
                  </a:txBody>
                  <a:tcPr marL="9525" marR="9525" marT="9525" marB="0" anchor="ctr"/>
                </a:tc>
                <a:tc>
                  <a:txBody>
                    <a:bodyPr/>
                    <a:lstStyle/>
                    <a:p>
                      <a:pPr algn="ctr" fontAlgn="b"/>
                      <a:r>
                        <a:rPr lang="en-US" sz="1200" b="0" i="0" u="none" strike="noStrike" dirty="0">
                          <a:solidFill>
                            <a:srgbClr val="2D3342"/>
                          </a:solidFill>
                          <a:effectLst/>
                          <a:latin typeface="Montserrat Light (Body)"/>
                        </a:rPr>
                        <a:t>58%</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4"/>
                          </a:solidFill>
                          <a:effectLst/>
                          <a:latin typeface="+mj-lt"/>
                        </a:rPr>
                        <a:t>-3%</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18042844"/>
                  </a:ext>
                </a:extLst>
              </a:tr>
              <a:tr h="193229">
                <a:tc>
                  <a:txBody>
                    <a:bodyPr/>
                    <a:lstStyle/>
                    <a:p>
                      <a:pPr algn="ctr" fontAlgn="ctr"/>
                      <a:r>
                        <a:rPr lang="en-US" sz="1200" b="0" i="0" u="none" strike="noStrike" dirty="0">
                          <a:solidFill>
                            <a:srgbClr val="2D3342"/>
                          </a:solidFill>
                          <a:effectLst/>
                          <a:latin typeface="+mn-lt"/>
                        </a:rPr>
                        <a:t>Crime, in your neighborhood</a:t>
                      </a:r>
                    </a:p>
                  </a:txBody>
                  <a:tcPr marL="9525" marR="9525" marT="9525" marB="0" anchor="ctr"/>
                </a:tc>
                <a:tc>
                  <a:txBody>
                    <a:bodyPr/>
                    <a:lstStyle/>
                    <a:p>
                      <a:pPr algn="ctr" fontAlgn="ctr"/>
                      <a:r>
                        <a:rPr lang="en-US" sz="1200" b="0" i="0" u="none" strike="noStrike" dirty="0">
                          <a:solidFill>
                            <a:srgbClr val="2D3342"/>
                          </a:solidFill>
                          <a:effectLst/>
                          <a:latin typeface="+mj-lt"/>
                        </a:rPr>
                        <a:t>24%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23%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a:solidFill>
                            <a:srgbClr val="2D3342"/>
                          </a:solidFill>
                          <a:effectLst/>
                          <a:latin typeface="Montserrat Light (Body)"/>
                        </a:rPr>
                        <a:t>20%</a:t>
                      </a:r>
                    </a:p>
                  </a:txBody>
                  <a:tcPr marL="9525" marR="9525" marT="9525" marB="0" anchor="ctr"/>
                </a:tc>
                <a:tc>
                  <a:txBody>
                    <a:bodyPr/>
                    <a:lstStyle/>
                    <a:p>
                      <a:pPr algn="ctr" fontAlgn="b"/>
                      <a:r>
                        <a:rPr lang="en-US" sz="1200" b="0" i="0" u="none" strike="noStrike" dirty="0">
                          <a:solidFill>
                            <a:srgbClr val="2D3342"/>
                          </a:solidFill>
                          <a:effectLst/>
                          <a:latin typeface="Montserrat Light (Body)"/>
                        </a:rPr>
                        <a:t>36%</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4"/>
                          </a:solidFill>
                          <a:effectLst/>
                          <a:latin typeface="+mj-lt"/>
                        </a:rPr>
                        <a:t>-13%</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681883120"/>
                  </a:ext>
                </a:extLst>
              </a:tr>
              <a:tr h="193229">
                <a:tc>
                  <a:txBody>
                    <a:bodyPr/>
                    <a:lstStyle/>
                    <a:p>
                      <a:pPr algn="ctr" fontAlgn="ctr"/>
                      <a:r>
                        <a:rPr lang="en-US" sz="1200" b="0" i="0" u="none" strike="noStrike" dirty="0">
                          <a:solidFill>
                            <a:srgbClr val="2D3342"/>
                          </a:solidFill>
                          <a:effectLst/>
                          <a:latin typeface="+mn-lt"/>
                        </a:rPr>
                        <a:t>Drug overdoses</a:t>
                      </a:r>
                    </a:p>
                  </a:txBody>
                  <a:tcPr marL="9525" marR="9525" marT="9525" marB="0" anchor="ctr"/>
                </a:tc>
                <a:tc>
                  <a:txBody>
                    <a:bodyPr/>
                    <a:lstStyle/>
                    <a:p>
                      <a:pPr algn="ctr" fontAlgn="ctr"/>
                      <a:r>
                        <a:rPr lang="en-US" sz="1200" b="0" i="0" u="none" strike="noStrike">
                          <a:solidFill>
                            <a:srgbClr val="2D3342"/>
                          </a:solidFill>
                          <a:effectLst/>
                          <a:latin typeface="+mj-lt"/>
                        </a:rPr>
                        <a:t>65%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59%</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60%</a:t>
                      </a:r>
                    </a:p>
                  </a:txBody>
                  <a:tcPr marL="9525" marR="9525" marT="9525" marB="0" anchor="ctr"/>
                </a:tc>
                <a:tc>
                  <a:txBody>
                    <a:bodyPr/>
                    <a:lstStyle/>
                    <a:p>
                      <a:pPr algn="ctr" fontAlgn="b"/>
                      <a:r>
                        <a:rPr lang="en-US" sz="1200" b="0" i="0" u="none" strike="noStrike" dirty="0">
                          <a:solidFill>
                            <a:srgbClr val="2D3342"/>
                          </a:solidFill>
                          <a:effectLst/>
                          <a:latin typeface="Montserrat Light (Body)"/>
                        </a:rPr>
                        <a:t>77%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4"/>
                          </a:solidFill>
                          <a:effectLst/>
                          <a:latin typeface="+mj-lt"/>
                        </a:rPr>
                        <a:t>-18%</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929223958"/>
                  </a:ext>
                </a:extLst>
              </a:tr>
              <a:tr h="193229">
                <a:tc>
                  <a:txBody>
                    <a:bodyPr/>
                    <a:lstStyle/>
                    <a:p>
                      <a:pPr algn="ctr" fontAlgn="ctr"/>
                      <a:r>
                        <a:rPr lang="en-US" sz="1200" b="0" i="0" u="none" strike="noStrike" dirty="0">
                          <a:solidFill>
                            <a:srgbClr val="2D3342"/>
                          </a:solidFill>
                          <a:effectLst/>
                          <a:latin typeface="+mn-lt"/>
                        </a:rPr>
                        <a:t>Crime, in general</a:t>
                      </a:r>
                    </a:p>
                  </a:txBody>
                  <a:tcPr marL="9525" marR="9525" marT="9525" marB="0" anchor="ctr"/>
                </a:tc>
                <a:tc>
                  <a:txBody>
                    <a:bodyPr/>
                    <a:lstStyle/>
                    <a:p>
                      <a:pPr algn="ctr" fontAlgn="ctr"/>
                      <a:r>
                        <a:rPr lang="en-US" sz="1200" b="0" i="0" u="none" strike="noStrike">
                          <a:solidFill>
                            <a:srgbClr val="2D3342"/>
                          </a:solidFill>
                          <a:effectLst/>
                          <a:latin typeface="+mj-lt"/>
                        </a:rPr>
                        <a:t>55%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34%</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51%</a:t>
                      </a:r>
                    </a:p>
                  </a:txBody>
                  <a:tcPr marL="9525" marR="9525" marT="9525" marB="0" anchor="ctr"/>
                </a:tc>
                <a:tc>
                  <a:txBody>
                    <a:bodyPr/>
                    <a:lstStyle/>
                    <a:p>
                      <a:pPr algn="ctr" fontAlgn="b"/>
                      <a:r>
                        <a:rPr lang="en-US" sz="1200" b="0" i="0" u="none" strike="noStrike">
                          <a:solidFill>
                            <a:srgbClr val="2D3342"/>
                          </a:solidFill>
                          <a:effectLst/>
                          <a:latin typeface="Montserrat Light (Body)"/>
                        </a:rPr>
                        <a:t>84%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4"/>
                          </a:solidFill>
                          <a:effectLst/>
                          <a:latin typeface="+mj-lt"/>
                        </a:rPr>
                        <a:t>-50%</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147866348"/>
                  </a:ext>
                </a:extLst>
              </a:tr>
              <a:tr h="193229">
                <a:tc>
                  <a:txBody>
                    <a:bodyPr/>
                    <a:lstStyle/>
                    <a:p>
                      <a:pPr algn="ctr" fontAlgn="ctr"/>
                      <a:r>
                        <a:rPr lang="en-US" sz="1200" b="0" i="0" u="none" strike="noStrike" dirty="0">
                          <a:solidFill>
                            <a:srgbClr val="2D3342"/>
                          </a:solidFill>
                          <a:effectLst/>
                          <a:latin typeface="+mn-lt"/>
                        </a:rPr>
                        <a:t>Illegal immigration</a:t>
                      </a:r>
                    </a:p>
                  </a:txBody>
                  <a:tcPr marL="9525" marR="9525" marT="9525" marB="0" anchor="ctr"/>
                </a:tc>
                <a:tc>
                  <a:txBody>
                    <a:bodyPr/>
                    <a:lstStyle/>
                    <a:p>
                      <a:pPr algn="ctr" fontAlgn="ctr"/>
                      <a:r>
                        <a:rPr lang="en-US" sz="1200" b="0" i="0" u="none" strike="noStrike">
                          <a:solidFill>
                            <a:srgbClr val="2D3342"/>
                          </a:solidFill>
                          <a:effectLst/>
                          <a:latin typeface="+mj-lt"/>
                        </a:rPr>
                        <a:t>49%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200" b="0" i="0" u="none" strike="noStrike">
                          <a:solidFill>
                            <a:srgbClr val="2D3342"/>
                          </a:solidFill>
                          <a:effectLst/>
                          <a:latin typeface="Montserrat Light (Body)"/>
                        </a:rPr>
                        <a:t>23%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200" b="0" i="0" u="none" strike="noStrike" dirty="0">
                          <a:solidFill>
                            <a:srgbClr val="2D3342"/>
                          </a:solidFill>
                          <a:effectLst/>
                          <a:latin typeface="Montserrat Light (Body)"/>
                        </a:rPr>
                        <a:t>43%</a:t>
                      </a:r>
                    </a:p>
                  </a:txBody>
                  <a:tcPr marL="9525" marR="9525" marT="9525" marB="0" anchor="ctr"/>
                </a:tc>
                <a:tc>
                  <a:txBody>
                    <a:bodyPr/>
                    <a:lstStyle/>
                    <a:p>
                      <a:pPr algn="ctr" fontAlgn="b"/>
                      <a:r>
                        <a:rPr lang="en-US" sz="1200" b="0" i="0" u="none" strike="noStrike">
                          <a:solidFill>
                            <a:srgbClr val="2D3342"/>
                          </a:solidFill>
                          <a:effectLst/>
                          <a:latin typeface="Montserrat Light (Body)"/>
                        </a:rPr>
                        <a:t>89%</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rtl="0" fontAlgn="ctr"/>
                      <a:r>
                        <a:rPr lang="en-US" sz="1200" b="1" i="0" u="none" strike="noStrike" dirty="0">
                          <a:solidFill>
                            <a:schemeClr val="accent4"/>
                          </a:solidFill>
                          <a:effectLst/>
                          <a:latin typeface="+mj-lt"/>
                        </a:rPr>
                        <a:t>-66%</a:t>
                      </a:r>
                    </a:p>
                  </a:txBody>
                  <a:tcPr marL="9525" marR="9525" marT="9525" marB="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66833950"/>
                  </a:ext>
                </a:extLst>
              </a:tr>
            </a:tbl>
          </a:graphicData>
        </a:graphic>
      </p:graphicFrame>
      <p:sp>
        <p:nvSpPr>
          <p:cNvPr id="8" name="Text Placeholder 7">
            <a:extLst>
              <a:ext uri="{FF2B5EF4-FFF2-40B4-BE49-F238E27FC236}">
                <a16:creationId xmlns:a16="http://schemas.microsoft.com/office/drawing/2014/main" id="{389B052A-D78F-5BFA-03A4-F8D4419035D2}"/>
              </a:ext>
            </a:extLst>
          </p:cNvPr>
          <p:cNvSpPr>
            <a:spLocks noGrp="1"/>
          </p:cNvSpPr>
          <p:nvPr>
            <p:ph type="body" sz="quarter" idx="11"/>
          </p:nvPr>
        </p:nvSpPr>
        <p:spPr/>
        <p:txBody>
          <a:bodyPr/>
          <a:lstStyle/>
          <a:p>
            <a:r>
              <a:rPr lang="en-US" dirty="0"/>
              <a:t>Climate change, immigration, and reproductive rights are the most divisive issues along partisan lines.</a:t>
            </a:r>
          </a:p>
        </p:txBody>
      </p:sp>
    </p:spTree>
    <p:extLst>
      <p:ext uri="{BB962C8B-B14F-4D97-AF65-F5344CB8AC3E}">
        <p14:creationId xmlns:p14="http://schemas.microsoft.com/office/powerpoint/2010/main" val="3045441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83FDF1-6A15-ADBF-CECF-41307307CD5B}"/>
              </a:ext>
            </a:extLst>
          </p:cNvPr>
          <p:cNvSpPr>
            <a:spLocks noGrp="1"/>
          </p:cNvSpPr>
          <p:nvPr>
            <p:ph type="sldNum" sz="quarter" idx="4"/>
          </p:nvPr>
        </p:nvSpPr>
        <p:spPr/>
        <p:txBody>
          <a:bodyPr/>
          <a:lstStyle/>
          <a:p>
            <a:fld id="{68963FF3-3082-0146-9045-A71664B0B906}" type="slidenum">
              <a:rPr lang="en-US" smtClean="0"/>
              <a:t>31</a:t>
            </a:fld>
            <a:endParaRPr lang="en-US" dirty="0"/>
          </a:p>
        </p:txBody>
      </p:sp>
    </p:spTree>
    <p:extLst>
      <p:ext uri="{BB962C8B-B14F-4D97-AF65-F5344CB8AC3E}">
        <p14:creationId xmlns:p14="http://schemas.microsoft.com/office/powerpoint/2010/main" val="97911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7CA88-18A7-0A7A-FFBC-F0E95A9F8FAF}"/>
              </a:ext>
            </a:extLst>
          </p:cNvPr>
          <p:cNvSpPr>
            <a:spLocks noGrp="1"/>
          </p:cNvSpPr>
          <p:nvPr>
            <p:ph type="sldNum" sz="quarter" idx="10"/>
          </p:nvPr>
        </p:nvSpPr>
        <p:spPr/>
        <p:txBody>
          <a:bodyPr/>
          <a:lstStyle/>
          <a:p>
            <a:fld id="{68963FF3-3082-0146-9045-A71664B0B906}" type="slidenum">
              <a:rPr lang="en-US" smtClean="0"/>
              <a:t>32</a:t>
            </a:fld>
            <a:endParaRPr lang="en-US" dirty="0"/>
          </a:p>
        </p:txBody>
      </p:sp>
      <p:sp>
        <p:nvSpPr>
          <p:cNvPr id="3" name="Text Placeholder 2">
            <a:extLst>
              <a:ext uri="{FF2B5EF4-FFF2-40B4-BE49-F238E27FC236}">
                <a16:creationId xmlns:a16="http://schemas.microsoft.com/office/drawing/2014/main" id="{4FEEFCC4-786F-0E0D-027E-2AEC2529F4CE}"/>
              </a:ext>
            </a:extLst>
          </p:cNvPr>
          <p:cNvSpPr>
            <a:spLocks noGrp="1"/>
          </p:cNvSpPr>
          <p:nvPr>
            <p:ph type="body" sz="quarter" idx="11"/>
          </p:nvPr>
        </p:nvSpPr>
        <p:spPr/>
        <p:txBody>
          <a:bodyPr/>
          <a:lstStyle/>
          <a:p>
            <a:r>
              <a:rPr lang="en-US" dirty="0"/>
              <a:t>Majorities agree that high-income people and large corporations pay too little in taxes in Colorado.</a:t>
            </a:r>
          </a:p>
        </p:txBody>
      </p:sp>
      <p:sp>
        <p:nvSpPr>
          <p:cNvPr id="5" name="Text Placeholder 4">
            <a:extLst>
              <a:ext uri="{FF2B5EF4-FFF2-40B4-BE49-F238E27FC236}">
                <a16:creationId xmlns:a16="http://schemas.microsoft.com/office/drawing/2014/main" id="{369C3EA9-6243-D23F-D896-F35A20CB0518}"/>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E8D8A444-5A28-AD89-48F7-B3940122B801}"/>
              </a:ext>
            </a:extLst>
          </p:cNvPr>
          <p:cNvSpPr>
            <a:spLocks noGrp="1"/>
          </p:cNvSpPr>
          <p:nvPr>
            <p:ph type="body" sz="quarter" idx="12"/>
          </p:nvPr>
        </p:nvSpPr>
        <p:spPr/>
        <p:txBody>
          <a:bodyPr/>
          <a:lstStyle/>
          <a:p>
            <a:r>
              <a:rPr lang="en-US" dirty="0"/>
              <a:t>Q27. Here is a list of several different types of people and groups that pay state and local taxes in Colorado. Please indicate whether you think that category of taxpayers currently pays too much, the right amount, or too little in state and local taxes.</a:t>
            </a:r>
          </a:p>
        </p:txBody>
      </p:sp>
      <p:graphicFrame>
        <p:nvGraphicFramePr>
          <p:cNvPr id="10" name="Chart 9">
            <a:extLst>
              <a:ext uri="{FF2B5EF4-FFF2-40B4-BE49-F238E27FC236}">
                <a16:creationId xmlns:a16="http://schemas.microsoft.com/office/drawing/2014/main" id="{59A79698-6EF0-B02E-FBFB-1AA258DAFABC}"/>
              </a:ext>
            </a:extLst>
          </p:cNvPr>
          <p:cNvGraphicFramePr/>
          <p:nvPr/>
        </p:nvGraphicFramePr>
        <p:xfrm>
          <a:off x="186431" y="2088027"/>
          <a:ext cx="11353800" cy="4415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51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CBC6A-DD92-A418-8C09-360DD92053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853CAE-F19A-CDC3-A1B9-C983734E6ABD}"/>
              </a:ext>
            </a:extLst>
          </p:cNvPr>
          <p:cNvSpPr>
            <a:spLocks noGrp="1"/>
          </p:cNvSpPr>
          <p:nvPr>
            <p:ph type="sldNum" sz="quarter" idx="10"/>
          </p:nvPr>
        </p:nvSpPr>
        <p:spPr/>
        <p:txBody>
          <a:bodyPr/>
          <a:lstStyle/>
          <a:p>
            <a:fld id="{68963FF3-3082-0146-9045-A71664B0B906}" type="slidenum">
              <a:rPr lang="en-US" smtClean="0"/>
              <a:pPr/>
              <a:t>33</a:t>
            </a:fld>
            <a:endParaRPr lang="en-US" dirty="0"/>
          </a:p>
        </p:txBody>
      </p:sp>
      <p:sp>
        <p:nvSpPr>
          <p:cNvPr id="4" name="Text Placeholder 3">
            <a:extLst>
              <a:ext uri="{FF2B5EF4-FFF2-40B4-BE49-F238E27FC236}">
                <a16:creationId xmlns:a16="http://schemas.microsoft.com/office/drawing/2014/main" id="{63DD1586-DD51-7B61-32DF-671588AC1378}"/>
              </a:ext>
            </a:extLst>
          </p:cNvPr>
          <p:cNvSpPr>
            <a:spLocks noGrp="1"/>
          </p:cNvSpPr>
          <p:nvPr>
            <p:ph type="body" sz="quarter" idx="12"/>
          </p:nvPr>
        </p:nvSpPr>
        <p:spPr/>
        <p:txBody>
          <a:bodyPr/>
          <a:lstStyle/>
          <a:p>
            <a:r>
              <a:rPr lang="en-US" sz="1300" dirty="0"/>
              <a:t>Q27. Here is a list of several different types of people and groups that pay state and local taxes in Colorado. Please indicate whether you think that category of taxpayers currently pays too much, the right amount, or too little in state and local taxes.</a:t>
            </a:r>
          </a:p>
          <a:p>
            <a:r>
              <a:rPr lang="en-US" sz="1300" dirty="0"/>
              <a:t>(% Too much)</a:t>
            </a:r>
          </a:p>
        </p:txBody>
      </p:sp>
      <p:graphicFrame>
        <p:nvGraphicFramePr>
          <p:cNvPr id="3" name="Table 5">
            <a:extLst>
              <a:ext uri="{FF2B5EF4-FFF2-40B4-BE49-F238E27FC236}">
                <a16:creationId xmlns:a16="http://schemas.microsoft.com/office/drawing/2014/main" id="{03CF56DC-ED6F-AFE7-B6A1-3AB1D761BA9D}"/>
              </a:ext>
            </a:extLst>
          </p:cNvPr>
          <p:cNvGraphicFramePr>
            <a:graphicFrameLocks noGrp="1"/>
          </p:cNvGraphicFramePr>
          <p:nvPr/>
        </p:nvGraphicFramePr>
        <p:xfrm>
          <a:off x="499872" y="2226393"/>
          <a:ext cx="11192257" cy="3821980"/>
        </p:xfrm>
        <a:graphic>
          <a:graphicData uri="http://schemas.openxmlformats.org/drawingml/2006/table">
            <a:tbl>
              <a:tblPr firstRow="1" bandRow="1">
                <a:tableStyleId>{073A0DAA-6AF3-43AB-8588-CEC1D06C72B9}</a:tableStyleId>
              </a:tblPr>
              <a:tblGrid>
                <a:gridCol w="3351848">
                  <a:extLst>
                    <a:ext uri="{9D8B030D-6E8A-4147-A177-3AD203B41FA5}">
                      <a16:colId xmlns:a16="http://schemas.microsoft.com/office/drawing/2014/main" val="3800592379"/>
                    </a:ext>
                  </a:extLst>
                </a:gridCol>
                <a:gridCol w="728663">
                  <a:extLst>
                    <a:ext uri="{9D8B030D-6E8A-4147-A177-3AD203B41FA5}">
                      <a16:colId xmlns:a16="http://schemas.microsoft.com/office/drawing/2014/main" val="327636290"/>
                    </a:ext>
                  </a:extLst>
                </a:gridCol>
                <a:gridCol w="1185291">
                  <a:extLst>
                    <a:ext uri="{9D8B030D-6E8A-4147-A177-3AD203B41FA5}">
                      <a16:colId xmlns:a16="http://schemas.microsoft.com/office/drawing/2014/main" val="2653160821"/>
                    </a:ext>
                  </a:extLst>
                </a:gridCol>
                <a:gridCol w="1185291">
                  <a:extLst>
                    <a:ext uri="{9D8B030D-6E8A-4147-A177-3AD203B41FA5}">
                      <a16:colId xmlns:a16="http://schemas.microsoft.com/office/drawing/2014/main" val="275186694"/>
                    </a:ext>
                  </a:extLst>
                </a:gridCol>
                <a:gridCol w="1185291">
                  <a:extLst>
                    <a:ext uri="{9D8B030D-6E8A-4147-A177-3AD203B41FA5}">
                      <a16:colId xmlns:a16="http://schemas.microsoft.com/office/drawing/2014/main" val="1094895015"/>
                    </a:ext>
                  </a:extLst>
                </a:gridCol>
                <a:gridCol w="1185291">
                  <a:extLst>
                    <a:ext uri="{9D8B030D-6E8A-4147-A177-3AD203B41FA5}">
                      <a16:colId xmlns:a16="http://schemas.microsoft.com/office/drawing/2014/main" val="126949249"/>
                    </a:ext>
                  </a:extLst>
                </a:gridCol>
                <a:gridCol w="1185291">
                  <a:extLst>
                    <a:ext uri="{9D8B030D-6E8A-4147-A177-3AD203B41FA5}">
                      <a16:colId xmlns:a16="http://schemas.microsoft.com/office/drawing/2014/main" val="596334569"/>
                    </a:ext>
                  </a:extLst>
                </a:gridCol>
                <a:gridCol w="1185291">
                  <a:extLst>
                    <a:ext uri="{9D8B030D-6E8A-4147-A177-3AD203B41FA5}">
                      <a16:colId xmlns:a16="http://schemas.microsoft.com/office/drawing/2014/main" val="1013737291"/>
                    </a:ext>
                  </a:extLst>
                </a:gridCol>
              </a:tblGrid>
              <a:tr h="439308">
                <a:tc rowSpan="2">
                  <a:txBody>
                    <a:bodyPr/>
                    <a:lstStyle/>
                    <a:p>
                      <a:pPr algn="ctr">
                        <a:lnSpc>
                          <a:spcPts val="1400"/>
                        </a:lnSpc>
                      </a:pPr>
                      <a:r>
                        <a:rPr lang="en-US" sz="1400" b="1" kern="1200" dirty="0">
                          <a:solidFill>
                            <a:schemeClr val="lt1"/>
                          </a:solidFill>
                          <a:latin typeface="+mj-lt"/>
                          <a:ea typeface="+mn-ea"/>
                          <a:cs typeface="+mn-cs"/>
                        </a:rPr>
                        <a:t>Person/Group</a:t>
                      </a:r>
                    </a:p>
                  </a:txBody>
                  <a:tcPr anchor="ctr">
                    <a:solidFill>
                      <a:schemeClr val="accent4"/>
                    </a:solidFill>
                  </a:tcPr>
                </a:tc>
                <a:tc rowSpan="2">
                  <a:txBody>
                    <a:bodyPr/>
                    <a:lstStyle/>
                    <a:p>
                      <a:pPr algn="ctr">
                        <a:lnSpc>
                          <a:spcPct val="100000"/>
                        </a:lnSpc>
                      </a:pPr>
                      <a:r>
                        <a:rPr lang="en-US" sz="1400" dirty="0">
                          <a:latin typeface="+mj-lt"/>
                        </a:rPr>
                        <a:t>All</a:t>
                      </a:r>
                    </a:p>
                  </a:txBody>
                  <a:tcPr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ct val="100000"/>
                        </a:lnSpc>
                      </a:pPr>
                      <a:r>
                        <a:rPr lang="en-US" sz="1400" dirty="0">
                          <a:latin typeface="+mj-lt"/>
                        </a:rPr>
                        <a:t>Household Income</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746824">
                <a:tc vMerge="1">
                  <a:txBody>
                    <a:bodyPr/>
                    <a:lstStyle/>
                    <a:p>
                      <a:endParaRPr lang="en-US" dirty="0"/>
                    </a:p>
                  </a:txBody>
                  <a:tcPr/>
                </a:tc>
                <a:tc vMerge="1">
                  <a:txBody>
                    <a:bodyPr/>
                    <a:lstStyle/>
                    <a:p>
                      <a:endParaRPr lang="en-US" dirty="0"/>
                    </a:p>
                  </a:txBody>
                  <a:tcPr/>
                </a:tc>
                <a:tc>
                  <a:txBody>
                    <a:bodyPr/>
                    <a:lstStyle/>
                    <a:p>
                      <a:pPr algn="ctr" rtl="0" fontAlgn="b"/>
                      <a:r>
                        <a:rPr lang="en-US" sz="1400" b="1" i="0" u="none" strike="noStrike" dirty="0">
                          <a:solidFill>
                            <a:schemeClr val="accent3"/>
                          </a:solidFill>
                          <a:effectLst/>
                          <a:latin typeface="+mj-lt"/>
                        </a:rPr>
                        <a:t>&lt;$30,000</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400" b="1" i="0" u="none" strike="noStrike" dirty="0">
                          <a:solidFill>
                            <a:schemeClr val="accent3"/>
                          </a:solidFill>
                          <a:effectLst/>
                          <a:latin typeface="+mj-lt"/>
                        </a:rPr>
                        <a:t>$30,000-$50,000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400" b="1" i="0" u="none" strike="noStrike" dirty="0">
                          <a:solidFill>
                            <a:schemeClr val="accent3"/>
                          </a:solidFill>
                          <a:effectLst/>
                          <a:latin typeface="+mj-lt"/>
                        </a:rPr>
                        <a:t>$50,000-$75,000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400" b="1" i="0" u="none" strike="noStrike" dirty="0">
                          <a:solidFill>
                            <a:schemeClr val="accent3"/>
                          </a:solidFill>
                          <a:effectLst/>
                          <a:latin typeface="+mj-lt"/>
                        </a:rPr>
                        <a:t>$75,000-$100,000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accent3"/>
                          </a:solidFill>
                          <a:effectLst/>
                          <a:latin typeface="+mj-lt"/>
                        </a:rPr>
                        <a:t>$100,000-$150,000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accent3"/>
                          </a:solidFill>
                          <a:effectLst/>
                          <a:latin typeface="+mj-lt"/>
                        </a:rPr>
                        <a:t>$150,000+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439308">
                <a:tc>
                  <a:txBody>
                    <a:bodyPr/>
                    <a:lstStyle/>
                    <a:p>
                      <a:pPr algn="ctr" fontAlgn="ctr"/>
                      <a:r>
                        <a:rPr lang="en-US" sz="1400" b="0" i="0" u="none" strike="noStrike" dirty="0">
                          <a:solidFill>
                            <a:schemeClr val="tx1"/>
                          </a:solidFill>
                          <a:effectLst/>
                          <a:latin typeface="+mn-lt"/>
                          <a:cs typeface="Calibri" panose="020F0502020204030204" pitchFamily="34" charset="0"/>
                        </a:rPr>
                        <a:t>Your own household</a:t>
                      </a:r>
                      <a:endParaRPr lang="en-US" sz="1400" b="0" i="0" u="none" strike="noStrike" dirty="0">
                        <a:solidFill>
                          <a:schemeClr val="tx1"/>
                        </a:solidFill>
                        <a:effectLst/>
                        <a:latin typeface="+mn-lt"/>
                      </a:endParaRPr>
                    </a:p>
                  </a:txBody>
                  <a:tcPr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59%</a:t>
                      </a:r>
                      <a:endParaRPr lang="en-US" sz="1400" b="0"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54%</a:t>
                      </a:r>
                    </a:p>
                  </a:txBody>
                  <a:tcPr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tx1"/>
                          </a:solidFill>
                          <a:effectLst/>
                          <a:latin typeface="+mn-lt"/>
                        </a:rPr>
                        <a:t>56%</a:t>
                      </a:r>
                    </a:p>
                  </a:txBody>
                  <a:tcPr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tx1"/>
                          </a:solidFill>
                          <a:effectLst/>
                          <a:latin typeface="+mn-lt"/>
                        </a:rPr>
                        <a:t>68%</a:t>
                      </a:r>
                    </a:p>
                  </a:txBody>
                  <a:tcPr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65%</a:t>
                      </a:r>
                    </a:p>
                  </a:txBody>
                  <a:tcPr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61%</a:t>
                      </a:r>
                    </a:p>
                  </a:txBody>
                  <a:tcPr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56%</a:t>
                      </a:r>
                    </a:p>
                  </a:txBody>
                  <a:tcPr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932737989"/>
                  </a:ext>
                </a:extLst>
              </a:tr>
              <a:tr h="439308">
                <a:tc>
                  <a:txBody>
                    <a:bodyPr/>
                    <a:lstStyle/>
                    <a:p>
                      <a:pPr algn="ctr" fontAlgn="ctr"/>
                      <a:r>
                        <a:rPr lang="en-US" sz="1400" b="0" i="0" u="none" strike="noStrike" dirty="0">
                          <a:solidFill>
                            <a:schemeClr val="tx1"/>
                          </a:solidFill>
                          <a:effectLst/>
                          <a:latin typeface="+mn-lt"/>
                          <a:cs typeface="Calibri" panose="020F0502020204030204" pitchFamily="34" charset="0"/>
                        </a:rPr>
                        <a:t>Lower-income people</a:t>
                      </a:r>
                      <a:endParaRPr lang="en-US" sz="1400" b="0" i="0" u="none" strike="noStrike" dirty="0">
                        <a:solidFill>
                          <a:schemeClr val="tx1"/>
                        </a:solidFill>
                        <a:effectLst/>
                        <a:latin typeface="+mn-lt"/>
                      </a:endParaRPr>
                    </a:p>
                  </a:txBody>
                  <a:tcPr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59%</a:t>
                      </a:r>
                      <a:endParaRPr lang="en-US" sz="1400" b="0"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68%</a:t>
                      </a:r>
                    </a:p>
                  </a:txBody>
                  <a:tcPr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64%</a:t>
                      </a:r>
                    </a:p>
                  </a:txBody>
                  <a:tcPr anchor="ctr"/>
                </a:tc>
                <a:tc>
                  <a:txBody>
                    <a:bodyPr/>
                    <a:lstStyle/>
                    <a:p>
                      <a:pPr algn="ctr" fontAlgn="b"/>
                      <a:r>
                        <a:rPr lang="en-US" sz="1400" b="0" i="0" u="none" strike="noStrike" dirty="0">
                          <a:solidFill>
                            <a:schemeClr val="tx1"/>
                          </a:solidFill>
                          <a:effectLst/>
                          <a:latin typeface="+mn-lt"/>
                        </a:rPr>
                        <a:t>70%</a:t>
                      </a:r>
                    </a:p>
                  </a:txBody>
                  <a:tcPr anchor="ctr"/>
                </a:tc>
                <a:tc>
                  <a:txBody>
                    <a:bodyPr/>
                    <a:lstStyle/>
                    <a:p>
                      <a:pPr algn="ctr" fontAlgn="b"/>
                      <a:r>
                        <a:rPr lang="en-US" sz="1400" b="0" i="0" u="none" strike="noStrike" dirty="0">
                          <a:solidFill>
                            <a:schemeClr val="tx1"/>
                          </a:solidFill>
                          <a:effectLst/>
                          <a:latin typeface="+mn-lt"/>
                        </a:rPr>
                        <a:t>62%</a:t>
                      </a:r>
                    </a:p>
                  </a:txBody>
                  <a:tcPr anchor="ctr"/>
                </a:tc>
                <a:tc>
                  <a:txBody>
                    <a:bodyPr/>
                    <a:lstStyle/>
                    <a:p>
                      <a:pPr algn="ctr" fontAlgn="b"/>
                      <a:r>
                        <a:rPr lang="en-US" sz="1400" b="0" i="0" u="none" strike="noStrike" dirty="0">
                          <a:solidFill>
                            <a:schemeClr val="tx1"/>
                          </a:solidFill>
                          <a:effectLst/>
                          <a:latin typeface="+mn-lt"/>
                        </a:rPr>
                        <a:t>51%</a:t>
                      </a:r>
                    </a:p>
                  </a:txBody>
                  <a:tcPr anchor="ctr"/>
                </a:tc>
                <a:tc>
                  <a:txBody>
                    <a:bodyPr/>
                    <a:lstStyle/>
                    <a:p>
                      <a:pPr algn="ctr" fontAlgn="b"/>
                      <a:r>
                        <a:rPr lang="en-US" sz="1400" b="0" i="0" u="none" strike="noStrike">
                          <a:solidFill>
                            <a:schemeClr val="tx1"/>
                          </a:solidFill>
                          <a:effectLst/>
                          <a:latin typeface="+mn-lt"/>
                        </a:rPr>
                        <a:t>56%</a:t>
                      </a:r>
                    </a:p>
                  </a:txBody>
                  <a:tcPr anchor="ctr"/>
                </a:tc>
                <a:extLst>
                  <a:ext uri="{0D108BD9-81ED-4DB2-BD59-A6C34878D82A}">
                    <a16:rowId xmlns:a16="http://schemas.microsoft.com/office/drawing/2014/main" val="298775460"/>
                  </a:ext>
                </a:extLst>
              </a:tr>
              <a:tr h="439308">
                <a:tc>
                  <a:txBody>
                    <a:bodyPr/>
                    <a:lstStyle/>
                    <a:p>
                      <a:pPr algn="ctr" fontAlgn="ctr"/>
                      <a:r>
                        <a:rPr lang="en-US" sz="1400" b="0" i="0" u="none" strike="noStrike" dirty="0">
                          <a:solidFill>
                            <a:schemeClr val="tx1"/>
                          </a:solidFill>
                          <a:effectLst/>
                          <a:latin typeface="+mn-lt"/>
                          <a:cs typeface="Calibri" panose="020F0502020204030204" pitchFamily="34" charset="0"/>
                        </a:rPr>
                        <a:t>Middle-income people</a:t>
                      </a:r>
                      <a:endParaRPr lang="en-US" sz="1400" b="0" i="0" u="none" strike="noStrike" dirty="0">
                        <a:solidFill>
                          <a:schemeClr val="tx1"/>
                        </a:solidFill>
                        <a:effectLst/>
                        <a:latin typeface="+mn-lt"/>
                      </a:endParaRPr>
                    </a:p>
                  </a:txBody>
                  <a:tcPr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57%</a:t>
                      </a:r>
                      <a:endParaRPr lang="en-US" sz="1400" b="0"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54%</a:t>
                      </a:r>
                    </a:p>
                  </a:txBody>
                  <a:tcPr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59%</a:t>
                      </a:r>
                    </a:p>
                  </a:txBody>
                  <a:tcPr anchor="ctr"/>
                </a:tc>
                <a:tc>
                  <a:txBody>
                    <a:bodyPr/>
                    <a:lstStyle/>
                    <a:p>
                      <a:pPr algn="ctr" fontAlgn="b"/>
                      <a:r>
                        <a:rPr lang="en-US" sz="1400" b="0" i="0" u="none" strike="noStrike" dirty="0">
                          <a:solidFill>
                            <a:schemeClr val="tx1"/>
                          </a:solidFill>
                          <a:effectLst/>
                          <a:latin typeface="+mn-lt"/>
                        </a:rPr>
                        <a:t>57%</a:t>
                      </a:r>
                    </a:p>
                  </a:txBody>
                  <a:tcPr anchor="ctr"/>
                </a:tc>
                <a:tc>
                  <a:txBody>
                    <a:bodyPr/>
                    <a:lstStyle/>
                    <a:p>
                      <a:pPr algn="ctr" fontAlgn="b"/>
                      <a:r>
                        <a:rPr lang="en-US" sz="1400" b="0" i="0" u="none" strike="noStrike" dirty="0">
                          <a:solidFill>
                            <a:schemeClr val="tx1"/>
                          </a:solidFill>
                          <a:effectLst/>
                          <a:latin typeface="+mn-lt"/>
                        </a:rPr>
                        <a:t>62%</a:t>
                      </a:r>
                    </a:p>
                  </a:txBody>
                  <a:tcPr anchor="ctr"/>
                </a:tc>
                <a:tc>
                  <a:txBody>
                    <a:bodyPr/>
                    <a:lstStyle/>
                    <a:p>
                      <a:pPr algn="ctr" fontAlgn="b"/>
                      <a:r>
                        <a:rPr lang="en-US" sz="1400" b="0" i="0" u="none" strike="noStrike" dirty="0">
                          <a:solidFill>
                            <a:schemeClr val="tx1"/>
                          </a:solidFill>
                          <a:effectLst/>
                          <a:latin typeface="+mn-lt"/>
                        </a:rPr>
                        <a:t>57%</a:t>
                      </a:r>
                    </a:p>
                  </a:txBody>
                  <a:tcPr anchor="ctr"/>
                </a:tc>
                <a:tc>
                  <a:txBody>
                    <a:bodyPr/>
                    <a:lstStyle/>
                    <a:p>
                      <a:pPr algn="ctr" fontAlgn="b"/>
                      <a:r>
                        <a:rPr lang="en-US" sz="1400" b="0" i="0" u="none" strike="noStrike">
                          <a:solidFill>
                            <a:schemeClr val="tx1"/>
                          </a:solidFill>
                          <a:effectLst/>
                          <a:latin typeface="+mn-lt"/>
                        </a:rPr>
                        <a:t>55%</a:t>
                      </a:r>
                    </a:p>
                  </a:txBody>
                  <a:tcPr anchor="ctr"/>
                </a:tc>
                <a:extLst>
                  <a:ext uri="{0D108BD9-81ED-4DB2-BD59-A6C34878D82A}">
                    <a16:rowId xmlns:a16="http://schemas.microsoft.com/office/drawing/2014/main" val="725025559"/>
                  </a:ext>
                </a:extLst>
              </a:tr>
              <a:tr h="439308">
                <a:tc>
                  <a:txBody>
                    <a:bodyPr/>
                    <a:lstStyle/>
                    <a:p>
                      <a:pPr algn="ctr" fontAlgn="ctr"/>
                      <a:r>
                        <a:rPr lang="en-US" sz="1400" b="0" i="0" u="none" strike="noStrike" dirty="0">
                          <a:solidFill>
                            <a:schemeClr val="tx1"/>
                          </a:solidFill>
                          <a:effectLst/>
                          <a:latin typeface="+mn-lt"/>
                          <a:cs typeface="Calibri" panose="020F0502020204030204" pitchFamily="34" charset="0"/>
                        </a:rPr>
                        <a:t>Small businesses</a:t>
                      </a:r>
                      <a:endParaRPr lang="en-US" sz="1400" b="0" i="0" u="none" strike="noStrike" dirty="0">
                        <a:solidFill>
                          <a:schemeClr val="tx1"/>
                        </a:solidFill>
                        <a:effectLst/>
                        <a:latin typeface="+mn-lt"/>
                      </a:endParaRPr>
                    </a:p>
                  </a:txBody>
                  <a:tcPr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54%</a:t>
                      </a:r>
                      <a:endParaRPr lang="en-US" sz="1400" b="0"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56%</a:t>
                      </a:r>
                    </a:p>
                  </a:txBody>
                  <a:tcPr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54%</a:t>
                      </a:r>
                    </a:p>
                  </a:txBody>
                  <a:tcPr anchor="ctr"/>
                </a:tc>
                <a:tc>
                  <a:txBody>
                    <a:bodyPr/>
                    <a:lstStyle/>
                    <a:p>
                      <a:pPr algn="ctr" fontAlgn="b"/>
                      <a:r>
                        <a:rPr lang="en-US" sz="1400" b="0" i="0" u="none" strike="noStrike">
                          <a:solidFill>
                            <a:schemeClr val="tx1"/>
                          </a:solidFill>
                          <a:effectLst/>
                          <a:latin typeface="+mn-lt"/>
                        </a:rPr>
                        <a:t>55%</a:t>
                      </a:r>
                    </a:p>
                  </a:txBody>
                  <a:tcPr anchor="ctr"/>
                </a:tc>
                <a:tc>
                  <a:txBody>
                    <a:bodyPr/>
                    <a:lstStyle/>
                    <a:p>
                      <a:pPr algn="ctr" fontAlgn="b"/>
                      <a:r>
                        <a:rPr lang="en-US" sz="1400" b="0" i="0" u="none" strike="noStrike">
                          <a:solidFill>
                            <a:schemeClr val="tx1"/>
                          </a:solidFill>
                          <a:effectLst/>
                          <a:latin typeface="+mn-lt"/>
                        </a:rPr>
                        <a:t>58%</a:t>
                      </a:r>
                    </a:p>
                  </a:txBody>
                  <a:tcPr anchor="ctr"/>
                </a:tc>
                <a:tc>
                  <a:txBody>
                    <a:bodyPr/>
                    <a:lstStyle/>
                    <a:p>
                      <a:pPr algn="ctr" fontAlgn="b"/>
                      <a:r>
                        <a:rPr lang="en-US" sz="1400" b="0" i="0" u="none" strike="noStrike">
                          <a:solidFill>
                            <a:schemeClr val="tx1"/>
                          </a:solidFill>
                          <a:effectLst/>
                          <a:latin typeface="+mn-lt"/>
                        </a:rPr>
                        <a:t>49%</a:t>
                      </a:r>
                    </a:p>
                  </a:txBody>
                  <a:tcPr anchor="ctr"/>
                </a:tc>
                <a:tc>
                  <a:txBody>
                    <a:bodyPr/>
                    <a:lstStyle/>
                    <a:p>
                      <a:pPr algn="ctr" fontAlgn="b"/>
                      <a:r>
                        <a:rPr lang="en-US" sz="1400" b="0" i="0" u="none" strike="noStrike" dirty="0">
                          <a:solidFill>
                            <a:schemeClr val="tx1"/>
                          </a:solidFill>
                          <a:effectLst/>
                          <a:latin typeface="+mn-lt"/>
                        </a:rPr>
                        <a:t>54%</a:t>
                      </a:r>
                    </a:p>
                  </a:txBody>
                  <a:tcPr anchor="ctr"/>
                </a:tc>
                <a:extLst>
                  <a:ext uri="{0D108BD9-81ED-4DB2-BD59-A6C34878D82A}">
                    <a16:rowId xmlns:a16="http://schemas.microsoft.com/office/drawing/2014/main" val="1873794655"/>
                  </a:ext>
                </a:extLst>
              </a:tr>
              <a:tr h="439308">
                <a:tc>
                  <a:txBody>
                    <a:bodyPr/>
                    <a:lstStyle/>
                    <a:p>
                      <a:pPr algn="ctr" fontAlgn="ctr"/>
                      <a:r>
                        <a:rPr lang="en-US" sz="1400" b="0" i="0" u="none" strike="noStrike" dirty="0">
                          <a:solidFill>
                            <a:schemeClr val="tx1"/>
                          </a:solidFill>
                          <a:effectLst/>
                          <a:latin typeface="+mn-lt"/>
                          <a:cs typeface="Calibri" panose="020F0502020204030204" pitchFamily="34" charset="0"/>
                        </a:rPr>
                        <a:t>High-income people</a:t>
                      </a:r>
                      <a:endParaRPr lang="en-US" sz="1400" b="0" i="0" u="none" strike="noStrike" dirty="0">
                        <a:solidFill>
                          <a:schemeClr val="tx1"/>
                        </a:solidFill>
                        <a:effectLst/>
                        <a:latin typeface="+mn-lt"/>
                      </a:endParaRPr>
                    </a:p>
                  </a:txBody>
                  <a:tcPr anchor="ctr"/>
                </a:tc>
                <a:tc>
                  <a:txBody>
                    <a:bodyPr/>
                    <a:lstStyle/>
                    <a:p>
                      <a:pPr algn="ctr" fontAlgn="ctr"/>
                      <a:r>
                        <a:rPr lang="en-US" sz="1400" b="0" i="0" u="none" strike="noStrike" dirty="0">
                          <a:solidFill>
                            <a:schemeClr val="tx1"/>
                          </a:solidFill>
                          <a:effectLst/>
                          <a:latin typeface="+mj-lt"/>
                          <a:cs typeface="Calibri" panose="020F0502020204030204" pitchFamily="34" charset="0"/>
                        </a:rPr>
                        <a:t>18%</a:t>
                      </a:r>
                      <a:endParaRPr lang="en-US" sz="1400" b="0"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10%</a:t>
                      </a:r>
                    </a:p>
                  </a:txBody>
                  <a:tcPr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11%</a:t>
                      </a:r>
                    </a:p>
                  </a:txBody>
                  <a:tcPr anchor="ctr"/>
                </a:tc>
                <a:tc>
                  <a:txBody>
                    <a:bodyPr/>
                    <a:lstStyle/>
                    <a:p>
                      <a:pPr algn="ctr" fontAlgn="b"/>
                      <a:r>
                        <a:rPr lang="en-US" sz="1400" b="0" i="0" u="none" strike="noStrike">
                          <a:solidFill>
                            <a:schemeClr val="tx1"/>
                          </a:solidFill>
                          <a:effectLst/>
                          <a:latin typeface="+mn-lt"/>
                        </a:rPr>
                        <a:t>11%</a:t>
                      </a:r>
                    </a:p>
                  </a:txBody>
                  <a:tcPr anchor="ctr"/>
                </a:tc>
                <a:tc>
                  <a:txBody>
                    <a:bodyPr/>
                    <a:lstStyle/>
                    <a:p>
                      <a:pPr algn="ctr" fontAlgn="b"/>
                      <a:r>
                        <a:rPr lang="en-US" sz="1400" b="0" i="0" u="none" strike="noStrike">
                          <a:solidFill>
                            <a:schemeClr val="tx1"/>
                          </a:solidFill>
                          <a:effectLst/>
                          <a:latin typeface="+mn-lt"/>
                        </a:rPr>
                        <a:t>19%</a:t>
                      </a:r>
                    </a:p>
                  </a:txBody>
                  <a:tcPr anchor="ctr"/>
                </a:tc>
                <a:tc>
                  <a:txBody>
                    <a:bodyPr/>
                    <a:lstStyle/>
                    <a:p>
                      <a:pPr algn="ctr" fontAlgn="b"/>
                      <a:r>
                        <a:rPr lang="en-US" sz="1400" b="0" i="0" u="none" strike="noStrike" dirty="0">
                          <a:solidFill>
                            <a:schemeClr val="tx1"/>
                          </a:solidFill>
                          <a:effectLst/>
                          <a:latin typeface="+mn-lt"/>
                        </a:rPr>
                        <a:t>14%</a:t>
                      </a:r>
                    </a:p>
                  </a:txBody>
                  <a:tcPr anchor="ctr"/>
                </a:tc>
                <a:tc>
                  <a:txBody>
                    <a:bodyPr/>
                    <a:lstStyle/>
                    <a:p>
                      <a:pPr algn="ctr" fontAlgn="b"/>
                      <a:r>
                        <a:rPr lang="en-US" sz="1400" b="0" i="0" u="none" strike="noStrike" dirty="0">
                          <a:solidFill>
                            <a:schemeClr val="tx1"/>
                          </a:solidFill>
                          <a:effectLst/>
                          <a:latin typeface="+mn-lt"/>
                        </a:rPr>
                        <a:t>26%</a:t>
                      </a:r>
                    </a:p>
                  </a:txBody>
                  <a:tcPr anchor="ctr"/>
                </a:tc>
                <a:extLst>
                  <a:ext uri="{0D108BD9-81ED-4DB2-BD59-A6C34878D82A}">
                    <a16:rowId xmlns:a16="http://schemas.microsoft.com/office/drawing/2014/main" val="3541072885"/>
                  </a:ext>
                </a:extLst>
              </a:tr>
              <a:tr h="439308">
                <a:tc>
                  <a:txBody>
                    <a:bodyPr/>
                    <a:lstStyle/>
                    <a:p>
                      <a:pPr algn="ctr" fontAlgn="ctr"/>
                      <a:r>
                        <a:rPr lang="en-US" sz="1400" b="0" i="0" u="none" strike="noStrike" dirty="0">
                          <a:solidFill>
                            <a:schemeClr val="tx1"/>
                          </a:solidFill>
                          <a:effectLst/>
                          <a:latin typeface="+mn-lt"/>
                          <a:cs typeface="Calibri" panose="020F0502020204030204" pitchFamily="34" charset="0"/>
                        </a:rPr>
                        <a:t>Large corporations</a:t>
                      </a:r>
                      <a:endParaRPr lang="en-US" sz="1400" b="0" i="0" u="none" strike="noStrike" dirty="0">
                        <a:solidFill>
                          <a:schemeClr val="tx1"/>
                        </a:solidFill>
                        <a:effectLst/>
                        <a:latin typeface="+mn-lt"/>
                      </a:endParaRPr>
                    </a:p>
                  </a:txBody>
                  <a:tcPr anchor="ctr"/>
                </a:tc>
                <a:tc>
                  <a:txBody>
                    <a:bodyPr/>
                    <a:lstStyle/>
                    <a:p>
                      <a:pPr algn="ctr" fontAlgn="ctr"/>
                      <a:r>
                        <a:rPr lang="en-US" sz="1400" b="0" i="0" u="none" strike="noStrike" dirty="0">
                          <a:solidFill>
                            <a:schemeClr val="tx1"/>
                          </a:solidFill>
                          <a:effectLst/>
                          <a:latin typeface="+mj-lt"/>
                          <a:cs typeface="Calibri" panose="020F0502020204030204" pitchFamily="34" charset="0"/>
                        </a:rPr>
                        <a:t>14%</a:t>
                      </a:r>
                      <a:endParaRPr lang="en-US" sz="1400" b="0"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9%</a:t>
                      </a:r>
                    </a:p>
                  </a:txBody>
                  <a:tcPr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9%</a:t>
                      </a:r>
                    </a:p>
                  </a:txBody>
                  <a:tcPr anchor="ctr"/>
                </a:tc>
                <a:tc>
                  <a:txBody>
                    <a:bodyPr/>
                    <a:lstStyle/>
                    <a:p>
                      <a:pPr algn="ctr" fontAlgn="b"/>
                      <a:r>
                        <a:rPr lang="en-US" sz="1400" b="0" i="0" u="none" strike="noStrike">
                          <a:solidFill>
                            <a:schemeClr val="tx1"/>
                          </a:solidFill>
                          <a:effectLst/>
                          <a:latin typeface="+mn-lt"/>
                        </a:rPr>
                        <a:t>7%</a:t>
                      </a:r>
                    </a:p>
                  </a:txBody>
                  <a:tcPr anchor="ctr"/>
                </a:tc>
                <a:tc>
                  <a:txBody>
                    <a:bodyPr/>
                    <a:lstStyle/>
                    <a:p>
                      <a:pPr algn="ctr" fontAlgn="b"/>
                      <a:r>
                        <a:rPr lang="en-US" sz="1400" b="0" i="0" u="none" strike="noStrike">
                          <a:solidFill>
                            <a:schemeClr val="tx1"/>
                          </a:solidFill>
                          <a:effectLst/>
                          <a:latin typeface="+mn-lt"/>
                        </a:rPr>
                        <a:t>17%</a:t>
                      </a:r>
                    </a:p>
                  </a:txBody>
                  <a:tcPr anchor="ctr"/>
                </a:tc>
                <a:tc>
                  <a:txBody>
                    <a:bodyPr/>
                    <a:lstStyle/>
                    <a:p>
                      <a:pPr algn="ctr" fontAlgn="b"/>
                      <a:r>
                        <a:rPr lang="en-US" sz="1400" b="0" i="0" u="none" strike="noStrike" dirty="0">
                          <a:solidFill>
                            <a:schemeClr val="tx1"/>
                          </a:solidFill>
                          <a:effectLst/>
                          <a:latin typeface="+mn-lt"/>
                        </a:rPr>
                        <a:t>13%</a:t>
                      </a:r>
                    </a:p>
                  </a:txBody>
                  <a:tcPr anchor="ctr"/>
                </a:tc>
                <a:tc>
                  <a:txBody>
                    <a:bodyPr/>
                    <a:lstStyle/>
                    <a:p>
                      <a:pPr algn="ctr" fontAlgn="b"/>
                      <a:r>
                        <a:rPr lang="en-US" sz="1400" b="0" i="0" u="none" strike="noStrike" dirty="0">
                          <a:solidFill>
                            <a:schemeClr val="tx1"/>
                          </a:solidFill>
                          <a:effectLst/>
                          <a:latin typeface="+mn-lt"/>
                        </a:rPr>
                        <a:t>17%</a:t>
                      </a:r>
                    </a:p>
                  </a:txBody>
                  <a:tcPr anchor="ctr"/>
                </a:tc>
                <a:extLst>
                  <a:ext uri="{0D108BD9-81ED-4DB2-BD59-A6C34878D82A}">
                    <a16:rowId xmlns:a16="http://schemas.microsoft.com/office/drawing/2014/main" val="963292022"/>
                  </a:ext>
                </a:extLst>
              </a:tr>
            </a:tbl>
          </a:graphicData>
        </a:graphic>
      </p:graphicFrame>
      <p:sp>
        <p:nvSpPr>
          <p:cNvPr id="6" name="Text Placeholder 5">
            <a:extLst>
              <a:ext uri="{FF2B5EF4-FFF2-40B4-BE49-F238E27FC236}">
                <a16:creationId xmlns:a16="http://schemas.microsoft.com/office/drawing/2014/main" id="{53DC6347-CFB2-E716-88BB-E4FFE49C8F60}"/>
              </a:ext>
            </a:extLst>
          </p:cNvPr>
          <p:cNvSpPr>
            <a:spLocks noGrp="1"/>
          </p:cNvSpPr>
          <p:nvPr>
            <p:ph type="body" sz="quarter" idx="11"/>
          </p:nvPr>
        </p:nvSpPr>
        <p:spPr/>
        <p:txBody>
          <a:bodyPr/>
          <a:lstStyle/>
          <a:p>
            <a:r>
              <a:rPr lang="en-US" dirty="0"/>
              <a:t>The most affluent Coloradans say their household pays too much in taxes – and are more likely to say high-income people do.</a:t>
            </a:r>
          </a:p>
        </p:txBody>
      </p:sp>
      <p:sp>
        <p:nvSpPr>
          <p:cNvPr id="7" name="Text Placeholder 6">
            <a:extLst>
              <a:ext uri="{FF2B5EF4-FFF2-40B4-BE49-F238E27FC236}">
                <a16:creationId xmlns:a16="http://schemas.microsoft.com/office/drawing/2014/main" id="{13609F16-8040-1E50-387F-81B65B7A135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84448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BDF07-FCD8-69F3-9DBC-97E3F76E0C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06336-D6D0-C030-1A8F-266084196114}"/>
              </a:ext>
            </a:extLst>
          </p:cNvPr>
          <p:cNvSpPr>
            <a:spLocks noGrp="1"/>
          </p:cNvSpPr>
          <p:nvPr>
            <p:ph type="sldNum" sz="quarter" idx="10"/>
          </p:nvPr>
        </p:nvSpPr>
        <p:spPr/>
        <p:txBody>
          <a:bodyPr/>
          <a:lstStyle/>
          <a:p>
            <a:fld id="{68963FF3-3082-0146-9045-A71664B0B906}" type="slidenum">
              <a:rPr lang="en-US" smtClean="0"/>
              <a:pPr/>
              <a:t>34</a:t>
            </a:fld>
            <a:endParaRPr lang="en-US" dirty="0"/>
          </a:p>
        </p:txBody>
      </p:sp>
      <p:sp>
        <p:nvSpPr>
          <p:cNvPr id="4" name="Text Placeholder 3">
            <a:extLst>
              <a:ext uri="{FF2B5EF4-FFF2-40B4-BE49-F238E27FC236}">
                <a16:creationId xmlns:a16="http://schemas.microsoft.com/office/drawing/2014/main" id="{8B80E105-0EE9-79EC-4BEA-CDA61E6D1FEF}"/>
              </a:ext>
            </a:extLst>
          </p:cNvPr>
          <p:cNvSpPr>
            <a:spLocks noGrp="1"/>
          </p:cNvSpPr>
          <p:nvPr>
            <p:ph type="body" sz="quarter" idx="12"/>
          </p:nvPr>
        </p:nvSpPr>
        <p:spPr/>
        <p:txBody>
          <a:bodyPr/>
          <a:lstStyle/>
          <a:p>
            <a:r>
              <a:rPr lang="en-US" sz="1300" dirty="0"/>
              <a:t>Q27. Here is a list of several different types of people and groups that pay state and local taxes in Colorado. Please indicate whether you think that category of taxpayers currently pays too much, the right amount, or too little in state and local taxes.</a:t>
            </a:r>
          </a:p>
          <a:p>
            <a:r>
              <a:rPr lang="en-US" sz="1300" dirty="0"/>
              <a:t>(% Too much)</a:t>
            </a:r>
          </a:p>
        </p:txBody>
      </p:sp>
      <p:graphicFrame>
        <p:nvGraphicFramePr>
          <p:cNvPr id="5" name="Table 5">
            <a:extLst>
              <a:ext uri="{FF2B5EF4-FFF2-40B4-BE49-F238E27FC236}">
                <a16:creationId xmlns:a16="http://schemas.microsoft.com/office/drawing/2014/main" id="{0CA2115B-8619-5EEE-2BB2-A54AD2973B3A}"/>
              </a:ext>
            </a:extLst>
          </p:cNvPr>
          <p:cNvGraphicFramePr>
            <a:graphicFrameLocks noGrp="1"/>
          </p:cNvGraphicFramePr>
          <p:nvPr/>
        </p:nvGraphicFramePr>
        <p:xfrm>
          <a:off x="499872" y="2255164"/>
          <a:ext cx="11192256" cy="3707488"/>
        </p:xfrm>
        <a:graphic>
          <a:graphicData uri="http://schemas.openxmlformats.org/drawingml/2006/table">
            <a:tbl>
              <a:tblPr firstRow="1" bandRow="1">
                <a:tableStyleId>{073A0DAA-6AF3-43AB-8588-CEC1D06C72B9}</a:tableStyleId>
              </a:tblPr>
              <a:tblGrid>
                <a:gridCol w="3811835">
                  <a:extLst>
                    <a:ext uri="{9D8B030D-6E8A-4147-A177-3AD203B41FA5}">
                      <a16:colId xmlns:a16="http://schemas.microsoft.com/office/drawing/2014/main" val="3800592379"/>
                    </a:ext>
                  </a:extLst>
                </a:gridCol>
                <a:gridCol w="859587">
                  <a:extLst>
                    <a:ext uri="{9D8B030D-6E8A-4147-A177-3AD203B41FA5}">
                      <a16:colId xmlns:a16="http://schemas.microsoft.com/office/drawing/2014/main" val="327636290"/>
                    </a:ext>
                  </a:extLst>
                </a:gridCol>
                <a:gridCol w="1445667">
                  <a:extLst>
                    <a:ext uri="{9D8B030D-6E8A-4147-A177-3AD203B41FA5}">
                      <a16:colId xmlns:a16="http://schemas.microsoft.com/office/drawing/2014/main" val="2653160821"/>
                    </a:ext>
                  </a:extLst>
                </a:gridCol>
                <a:gridCol w="1709405">
                  <a:extLst>
                    <a:ext uri="{9D8B030D-6E8A-4147-A177-3AD203B41FA5}">
                      <a16:colId xmlns:a16="http://schemas.microsoft.com/office/drawing/2014/main" val="596334569"/>
                    </a:ext>
                  </a:extLst>
                </a:gridCol>
                <a:gridCol w="1500386">
                  <a:extLst>
                    <a:ext uri="{9D8B030D-6E8A-4147-A177-3AD203B41FA5}">
                      <a16:colId xmlns:a16="http://schemas.microsoft.com/office/drawing/2014/main" val="2258372320"/>
                    </a:ext>
                  </a:extLst>
                </a:gridCol>
                <a:gridCol w="1865376">
                  <a:extLst>
                    <a:ext uri="{9D8B030D-6E8A-4147-A177-3AD203B41FA5}">
                      <a16:colId xmlns:a16="http://schemas.microsoft.com/office/drawing/2014/main" val="3268504311"/>
                    </a:ext>
                  </a:extLst>
                </a:gridCol>
              </a:tblGrid>
              <a:tr h="463436">
                <a:tc rowSpan="2">
                  <a:txBody>
                    <a:bodyPr/>
                    <a:lstStyle/>
                    <a:p>
                      <a:pPr algn="ctr">
                        <a:lnSpc>
                          <a:spcPts val="1400"/>
                        </a:lnSpc>
                      </a:pPr>
                      <a:r>
                        <a:rPr lang="en-US" sz="1400" b="1" kern="1200" dirty="0">
                          <a:solidFill>
                            <a:schemeClr val="lt1"/>
                          </a:solidFill>
                          <a:latin typeface="+mj-lt"/>
                          <a:ea typeface="+mn-ea"/>
                          <a:cs typeface="+mn-cs"/>
                        </a:rPr>
                        <a:t>Person/Group</a:t>
                      </a:r>
                    </a:p>
                  </a:txBody>
                  <a:tcPr marT="91440" marB="91440" anchor="ctr">
                    <a:solidFill>
                      <a:schemeClr val="accent4"/>
                    </a:solidFill>
                  </a:tcPr>
                </a:tc>
                <a:tc rowSpan="2">
                  <a:txBody>
                    <a:bodyPr/>
                    <a:lstStyle/>
                    <a:p>
                      <a:pPr algn="ctr">
                        <a:lnSpc>
                          <a:spcPct val="100000"/>
                        </a:lnSpc>
                      </a:pPr>
                      <a:r>
                        <a:rPr lang="en-US" sz="1400" b="1" dirty="0">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n-US" sz="1400" b="1" dirty="0">
                          <a:latin typeface="+mj-lt"/>
                        </a:rPr>
                        <a:t>Party</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400" b="1" dirty="0">
                          <a:latin typeface="+mj-lt"/>
                        </a:rPr>
                        <a:t>Dem-Rep. Diff.</a:t>
                      </a:r>
                    </a:p>
                  </a:txBody>
                  <a:tcPr marT="91440" marB="91440"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463436">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1" u="none" strike="noStrike" dirty="0">
                          <a:solidFill>
                            <a:schemeClr val="accent3"/>
                          </a:solidFill>
                          <a:effectLst/>
                          <a:latin typeface="+mj-lt"/>
                        </a:rPr>
                        <a:t>Democrats</a:t>
                      </a:r>
                      <a:endParaRPr lang="en-US" sz="1400" b="1" i="0" u="none" strike="noStrike" dirty="0">
                        <a:solidFill>
                          <a:schemeClr val="accent3"/>
                        </a:solidFill>
                        <a:effectLst/>
                        <a:latin typeface="+mj-lt"/>
                      </a:endParaRP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lnSpc>
                          <a:spcPct val="100000"/>
                        </a:lnSpc>
                      </a:pPr>
                      <a:r>
                        <a:rPr lang="en-US" sz="1400" b="1" u="none" strike="noStrike" dirty="0">
                          <a:solidFill>
                            <a:schemeClr val="accent3"/>
                          </a:solidFill>
                          <a:effectLst/>
                          <a:latin typeface="+mj-lt"/>
                        </a:rPr>
                        <a:t>Independents</a:t>
                      </a:r>
                      <a:endParaRPr lang="en-US" sz="1400" b="1" i="0" u="none" strike="noStrike" dirty="0">
                        <a:solidFill>
                          <a:schemeClr val="accent3"/>
                        </a:solidFill>
                        <a:effectLst/>
                        <a:latin typeface="+mj-lt"/>
                      </a:endParaRP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3"/>
                          </a:solidFill>
                          <a:effectLst/>
                          <a:latin typeface="+mj-lt"/>
                        </a:rPr>
                        <a:t>Republicans</a:t>
                      </a:r>
                      <a:endParaRPr lang="en-US" sz="1400" b="1" i="0" u="none" strike="noStrike" dirty="0">
                        <a:solidFill>
                          <a:schemeClr val="accent3"/>
                        </a:solidFill>
                        <a:effectLst/>
                        <a:latin typeface="+mj-lt"/>
                      </a:endParaRPr>
                    </a:p>
                  </a:txBody>
                  <a:tcPr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890428"/>
                  </a:ext>
                </a:extLst>
              </a:tr>
              <a:tr h="463436">
                <a:tc>
                  <a:txBody>
                    <a:bodyPr/>
                    <a:lstStyle/>
                    <a:p>
                      <a:pPr algn="ctr" fontAlgn="ctr"/>
                      <a:r>
                        <a:rPr lang="en-US" sz="1400" b="0" i="0" u="none" strike="noStrike" dirty="0">
                          <a:solidFill>
                            <a:schemeClr val="tx1"/>
                          </a:solidFill>
                          <a:effectLst/>
                          <a:latin typeface="+mn-lt"/>
                          <a:cs typeface="Calibri" panose="020F0502020204030204" pitchFamily="34" charset="0"/>
                        </a:rPr>
                        <a:t>Your own household</a:t>
                      </a:r>
                      <a:endParaRPr lang="en-US" sz="1400" b="0" i="0" u="none" strike="noStrike" dirty="0">
                        <a:solidFill>
                          <a:schemeClr val="tx1"/>
                        </a:solidFill>
                        <a:effectLst/>
                        <a:latin typeface="+mn-lt"/>
                      </a:endParaRPr>
                    </a:p>
                  </a:txBody>
                  <a:tcPr marT="91440" marB="91440"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59%</a:t>
                      </a:r>
                      <a:endParaRPr lang="en-US" sz="1400" b="0"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48%</a:t>
                      </a:r>
                    </a:p>
                  </a:txBody>
                  <a:tcPr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tx1"/>
                          </a:solidFill>
                          <a:effectLst/>
                          <a:latin typeface="+mn-lt"/>
                        </a:rPr>
                        <a:t>57%</a:t>
                      </a:r>
                    </a:p>
                  </a:txBody>
                  <a:tcPr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77%</a:t>
                      </a:r>
                    </a:p>
                  </a:txBody>
                  <a:tcPr marT="91440" marB="9144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accent4"/>
                          </a:solidFill>
                          <a:effectLst/>
                          <a:latin typeface="+mj-lt"/>
                        </a:rPr>
                        <a:t>-29%</a:t>
                      </a:r>
                    </a:p>
                  </a:txBody>
                  <a:tcPr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463436">
                <a:tc>
                  <a:txBody>
                    <a:bodyPr/>
                    <a:lstStyle/>
                    <a:p>
                      <a:pPr algn="ctr" fontAlgn="ctr"/>
                      <a:r>
                        <a:rPr lang="en-US" sz="1400" b="0" i="0" u="none" strike="noStrike" dirty="0">
                          <a:solidFill>
                            <a:schemeClr val="tx1"/>
                          </a:solidFill>
                          <a:effectLst/>
                          <a:latin typeface="+mn-lt"/>
                          <a:cs typeface="Calibri" panose="020F0502020204030204" pitchFamily="34" charset="0"/>
                        </a:rPr>
                        <a:t>Lower-income people</a:t>
                      </a:r>
                      <a:endParaRPr lang="en-US" sz="1400" b="0" i="0" u="none" strike="noStrike" dirty="0">
                        <a:solidFill>
                          <a:schemeClr val="tx1"/>
                        </a:solidFill>
                        <a:effectLst/>
                        <a:latin typeface="+mn-lt"/>
                      </a:endParaRPr>
                    </a:p>
                  </a:txBody>
                  <a:tcPr marT="91440" marB="91440"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59%</a:t>
                      </a:r>
                      <a:endParaRPr lang="en-US" sz="1400" b="0"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74%</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57%</a:t>
                      </a:r>
                    </a:p>
                  </a:txBody>
                  <a:tcPr marT="91440" marB="91440" anchor="ctr"/>
                </a:tc>
                <a:tc>
                  <a:txBody>
                    <a:bodyPr/>
                    <a:lstStyle/>
                    <a:p>
                      <a:pPr algn="ctr" fontAlgn="b"/>
                      <a:r>
                        <a:rPr lang="en-US" sz="1400" b="0" i="0" u="none" strike="noStrike">
                          <a:solidFill>
                            <a:schemeClr val="tx1"/>
                          </a:solidFill>
                          <a:effectLst/>
                          <a:latin typeface="+mn-lt"/>
                        </a:rPr>
                        <a:t>48%</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1"/>
                          </a:solidFill>
                          <a:effectLst/>
                          <a:latin typeface="+mj-lt"/>
                        </a:rPr>
                        <a:t>+26%</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01526944"/>
                  </a:ext>
                </a:extLst>
              </a:tr>
              <a:tr h="463436">
                <a:tc>
                  <a:txBody>
                    <a:bodyPr/>
                    <a:lstStyle/>
                    <a:p>
                      <a:pPr algn="ctr" fontAlgn="ctr"/>
                      <a:r>
                        <a:rPr lang="en-US" sz="1400" b="0" i="0" u="none" strike="noStrike">
                          <a:solidFill>
                            <a:schemeClr val="tx1"/>
                          </a:solidFill>
                          <a:effectLst/>
                          <a:latin typeface="+mn-lt"/>
                          <a:cs typeface="Calibri" panose="020F0502020204030204" pitchFamily="34" charset="0"/>
                        </a:rPr>
                        <a:t>Middle-income people</a:t>
                      </a:r>
                      <a:endParaRPr lang="en-US" sz="1400" b="0" i="0" u="none" strike="noStrike">
                        <a:solidFill>
                          <a:schemeClr val="tx1"/>
                        </a:solidFill>
                        <a:effectLst/>
                        <a:latin typeface="+mn-lt"/>
                      </a:endParaRPr>
                    </a:p>
                  </a:txBody>
                  <a:tcPr marT="91440" marB="91440"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57%</a:t>
                      </a:r>
                      <a:endParaRPr lang="en-US" sz="1400" b="0"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46%</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56%</a:t>
                      </a:r>
                    </a:p>
                  </a:txBody>
                  <a:tcPr marT="91440" marB="91440" anchor="ctr"/>
                </a:tc>
                <a:tc>
                  <a:txBody>
                    <a:bodyPr/>
                    <a:lstStyle/>
                    <a:p>
                      <a:pPr algn="ctr" fontAlgn="b"/>
                      <a:r>
                        <a:rPr lang="en-US" sz="1400" b="0" i="0" u="none" strike="noStrike" dirty="0">
                          <a:solidFill>
                            <a:schemeClr val="tx1"/>
                          </a:solidFill>
                          <a:effectLst/>
                          <a:latin typeface="+mn-lt"/>
                        </a:rPr>
                        <a:t>70%</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-24%</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04155155"/>
                  </a:ext>
                </a:extLst>
              </a:tr>
              <a:tr h="463436">
                <a:tc>
                  <a:txBody>
                    <a:bodyPr/>
                    <a:lstStyle/>
                    <a:p>
                      <a:pPr algn="ctr" fontAlgn="ctr"/>
                      <a:r>
                        <a:rPr lang="en-US" sz="1400" b="0" i="0" u="none" strike="noStrike" dirty="0">
                          <a:solidFill>
                            <a:schemeClr val="tx1"/>
                          </a:solidFill>
                          <a:effectLst/>
                          <a:latin typeface="+mn-lt"/>
                          <a:cs typeface="Calibri" panose="020F0502020204030204" pitchFamily="34" charset="0"/>
                        </a:rPr>
                        <a:t>Small businesses</a:t>
                      </a:r>
                      <a:endParaRPr lang="en-US" sz="1400" b="0" i="0" u="none" strike="noStrike" dirty="0">
                        <a:solidFill>
                          <a:schemeClr val="tx1"/>
                        </a:solidFill>
                        <a:effectLst/>
                        <a:latin typeface="+mn-lt"/>
                      </a:endParaRPr>
                    </a:p>
                  </a:txBody>
                  <a:tcPr marT="91440" marB="91440" anchor="ctr"/>
                </a:tc>
                <a:tc>
                  <a:txBody>
                    <a:bodyPr/>
                    <a:lstStyle/>
                    <a:p>
                      <a:pPr algn="ctr" fontAlgn="ctr"/>
                      <a:r>
                        <a:rPr lang="en-US" sz="1400" b="0" i="0" u="none" strike="noStrike" dirty="0">
                          <a:solidFill>
                            <a:schemeClr val="tx1"/>
                          </a:solidFill>
                          <a:effectLst/>
                          <a:latin typeface="+mj-lt"/>
                          <a:cs typeface="Calibri" panose="020F0502020204030204" pitchFamily="34" charset="0"/>
                        </a:rPr>
                        <a:t>54%</a:t>
                      </a:r>
                      <a:endParaRPr lang="en-US" sz="1400" b="0"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45%</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dirty="0">
                          <a:solidFill>
                            <a:schemeClr val="tx1"/>
                          </a:solidFill>
                          <a:effectLst/>
                          <a:latin typeface="+mn-lt"/>
                        </a:rPr>
                        <a:t>54%</a:t>
                      </a:r>
                    </a:p>
                  </a:txBody>
                  <a:tcPr marT="91440" marB="91440" anchor="ctr"/>
                </a:tc>
                <a:tc>
                  <a:txBody>
                    <a:bodyPr/>
                    <a:lstStyle/>
                    <a:p>
                      <a:pPr algn="ctr" fontAlgn="b"/>
                      <a:r>
                        <a:rPr lang="en-US" sz="1400" b="0" i="0" u="none" strike="noStrike">
                          <a:solidFill>
                            <a:schemeClr val="tx1"/>
                          </a:solidFill>
                          <a:effectLst/>
                          <a:latin typeface="+mn-lt"/>
                        </a:rPr>
                        <a:t>68%</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accent4"/>
                          </a:solidFill>
                          <a:effectLst/>
                          <a:latin typeface="+mj-lt"/>
                        </a:rPr>
                        <a:t>-23%</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827112426"/>
                  </a:ext>
                </a:extLst>
              </a:tr>
              <a:tr h="463436">
                <a:tc>
                  <a:txBody>
                    <a:bodyPr/>
                    <a:lstStyle/>
                    <a:p>
                      <a:pPr algn="ctr" fontAlgn="ctr"/>
                      <a:r>
                        <a:rPr lang="en-US" sz="1400" b="0" i="0" u="none" strike="noStrike">
                          <a:solidFill>
                            <a:schemeClr val="tx1"/>
                          </a:solidFill>
                          <a:effectLst/>
                          <a:latin typeface="+mn-lt"/>
                          <a:cs typeface="Calibri" panose="020F0502020204030204" pitchFamily="34" charset="0"/>
                        </a:rPr>
                        <a:t>High-income people</a:t>
                      </a:r>
                      <a:endParaRPr lang="en-US" sz="1400" b="0" i="0" u="none" strike="noStrike">
                        <a:solidFill>
                          <a:schemeClr val="tx1"/>
                        </a:solidFill>
                        <a:effectLst/>
                        <a:latin typeface="+mn-lt"/>
                      </a:endParaRPr>
                    </a:p>
                  </a:txBody>
                  <a:tcPr marT="91440" marB="91440" anchor="ctr"/>
                </a:tc>
                <a:tc>
                  <a:txBody>
                    <a:bodyPr/>
                    <a:lstStyle/>
                    <a:p>
                      <a:pPr algn="ctr" fontAlgn="ctr"/>
                      <a:r>
                        <a:rPr lang="en-US" sz="1400" b="0" i="0" u="none" strike="noStrike" dirty="0">
                          <a:solidFill>
                            <a:schemeClr val="tx1"/>
                          </a:solidFill>
                          <a:effectLst/>
                          <a:latin typeface="+mj-lt"/>
                          <a:cs typeface="Calibri" panose="020F0502020204030204" pitchFamily="34" charset="0"/>
                        </a:rPr>
                        <a:t>18%</a:t>
                      </a:r>
                      <a:endParaRPr lang="en-US" sz="1400" b="0"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5%</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18%</a:t>
                      </a:r>
                    </a:p>
                  </a:txBody>
                  <a:tcPr marT="91440" marB="91440" anchor="ctr"/>
                </a:tc>
                <a:tc>
                  <a:txBody>
                    <a:bodyPr/>
                    <a:lstStyle/>
                    <a:p>
                      <a:pPr algn="ctr" fontAlgn="b"/>
                      <a:r>
                        <a:rPr lang="en-US" sz="1400" b="0" i="0" u="none" strike="noStrike" dirty="0">
                          <a:solidFill>
                            <a:schemeClr val="tx1"/>
                          </a:solidFill>
                          <a:effectLst/>
                          <a:latin typeface="+mn-lt"/>
                        </a:rPr>
                        <a:t>35%</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-30%</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62040112"/>
                  </a:ext>
                </a:extLst>
              </a:tr>
              <a:tr h="463436">
                <a:tc>
                  <a:txBody>
                    <a:bodyPr/>
                    <a:lstStyle/>
                    <a:p>
                      <a:pPr algn="ctr" fontAlgn="ctr"/>
                      <a:r>
                        <a:rPr lang="en-US" sz="1400" b="0" i="0" u="none" strike="noStrike">
                          <a:solidFill>
                            <a:schemeClr val="tx1"/>
                          </a:solidFill>
                          <a:effectLst/>
                          <a:latin typeface="+mn-lt"/>
                          <a:cs typeface="Calibri" panose="020F0502020204030204" pitchFamily="34" charset="0"/>
                        </a:rPr>
                        <a:t>Large corporations</a:t>
                      </a:r>
                      <a:endParaRPr lang="en-US" sz="1400" b="0" i="0" u="none" strike="noStrike">
                        <a:solidFill>
                          <a:schemeClr val="tx1"/>
                        </a:solidFill>
                        <a:effectLst/>
                        <a:latin typeface="+mn-lt"/>
                      </a:endParaRPr>
                    </a:p>
                  </a:txBody>
                  <a:tcPr marT="91440" marB="91440" anchor="ctr"/>
                </a:tc>
                <a:tc>
                  <a:txBody>
                    <a:bodyPr/>
                    <a:lstStyle/>
                    <a:p>
                      <a:pPr algn="ctr" fontAlgn="ctr"/>
                      <a:r>
                        <a:rPr lang="en-US" sz="1400" b="0" i="0" u="none" strike="noStrike" dirty="0">
                          <a:solidFill>
                            <a:schemeClr val="tx1"/>
                          </a:solidFill>
                          <a:effectLst/>
                          <a:latin typeface="+mj-lt"/>
                          <a:cs typeface="Calibri" panose="020F0502020204030204" pitchFamily="34" charset="0"/>
                        </a:rPr>
                        <a:t>14%</a:t>
                      </a:r>
                      <a:endParaRPr lang="en-US" sz="1400" b="0"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1%</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14%</a:t>
                      </a:r>
                    </a:p>
                  </a:txBody>
                  <a:tcPr marT="91440" marB="91440" anchor="ctr"/>
                </a:tc>
                <a:tc>
                  <a:txBody>
                    <a:bodyPr/>
                    <a:lstStyle/>
                    <a:p>
                      <a:pPr algn="ctr" fontAlgn="b"/>
                      <a:r>
                        <a:rPr lang="en-US" sz="1400" b="0" i="0" u="none" strike="noStrike" dirty="0">
                          <a:solidFill>
                            <a:schemeClr val="tx1"/>
                          </a:solidFill>
                          <a:effectLst/>
                          <a:latin typeface="+mn-lt"/>
                        </a:rPr>
                        <a:t>29%</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-28%</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66833950"/>
                  </a:ext>
                </a:extLst>
              </a:tr>
            </a:tbl>
          </a:graphicData>
        </a:graphic>
      </p:graphicFrame>
      <p:sp>
        <p:nvSpPr>
          <p:cNvPr id="8" name="Text Placeholder 7">
            <a:extLst>
              <a:ext uri="{FF2B5EF4-FFF2-40B4-BE49-F238E27FC236}">
                <a16:creationId xmlns:a16="http://schemas.microsoft.com/office/drawing/2014/main" id="{2170BBB0-B9D6-C0DA-C308-3EB87DAA45F1}"/>
              </a:ext>
            </a:extLst>
          </p:cNvPr>
          <p:cNvSpPr>
            <a:spLocks noGrp="1"/>
          </p:cNvSpPr>
          <p:nvPr>
            <p:ph type="body" sz="quarter" idx="11"/>
          </p:nvPr>
        </p:nvSpPr>
        <p:spPr/>
        <p:txBody>
          <a:bodyPr/>
          <a:lstStyle/>
          <a:p>
            <a:r>
              <a:rPr lang="en-US" dirty="0"/>
              <a:t>Republicans are more likely to think each category of taxpayer pays too much, except for lower-income people.</a:t>
            </a:r>
          </a:p>
        </p:txBody>
      </p:sp>
      <p:sp>
        <p:nvSpPr>
          <p:cNvPr id="6" name="Text Placeholder 5">
            <a:extLst>
              <a:ext uri="{FF2B5EF4-FFF2-40B4-BE49-F238E27FC236}">
                <a16:creationId xmlns:a16="http://schemas.microsoft.com/office/drawing/2014/main" id="{F3843004-2982-F330-7396-BB40A34397C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66700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FCF7C-F9CD-0BBE-A614-B3137A060649}"/>
              </a:ext>
            </a:extLst>
          </p:cNvPr>
          <p:cNvSpPr>
            <a:spLocks noGrp="1"/>
          </p:cNvSpPr>
          <p:nvPr>
            <p:ph type="sldNum" sz="quarter" idx="10"/>
          </p:nvPr>
        </p:nvSpPr>
        <p:spPr/>
        <p:txBody>
          <a:bodyPr/>
          <a:lstStyle/>
          <a:p>
            <a:fld id="{68963FF3-3082-0146-9045-A71664B0B906}" type="slidenum">
              <a:rPr lang="en-US" smtClean="0"/>
              <a:t>35</a:t>
            </a:fld>
            <a:endParaRPr lang="en-US" dirty="0"/>
          </a:p>
        </p:txBody>
      </p:sp>
      <p:sp>
        <p:nvSpPr>
          <p:cNvPr id="3" name="Text Placeholder 2">
            <a:extLst>
              <a:ext uri="{FF2B5EF4-FFF2-40B4-BE49-F238E27FC236}">
                <a16:creationId xmlns:a16="http://schemas.microsoft.com/office/drawing/2014/main" id="{CDB7481B-0D3F-D739-AAFD-7D5E0A0467EF}"/>
              </a:ext>
            </a:extLst>
          </p:cNvPr>
          <p:cNvSpPr>
            <a:spLocks noGrp="1"/>
          </p:cNvSpPr>
          <p:nvPr>
            <p:ph type="body" sz="quarter" idx="11"/>
          </p:nvPr>
        </p:nvSpPr>
        <p:spPr/>
        <p:txBody>
          <a:bodyPr/>
          <a:lstStyle/>
          <a:p>
            <a:r>
              <a:rPr lang="en-US" dirty="0"/>
              <a:t>Voters place the highest priority on using taxes to fund public safety services.</a:t>
            </a:r>
          </a:p>
        </p:txBody>
      </p:sp>
      <p:sp>
        <p:nvSpPr>
          <p:cNvPr id="4" name="Text Placeholder 3">
            <a:extLst>
              <a:ext uri="{FF2B5EF4-FFF2-40B4-BE49-F238E27FC236}">
                <a16:creationId xmlns:a16="http://schemas.microsoft.com/office/drawing/2014/main" id="{A489FF1B-8148-A60F-DD5C-45DA547681D8}"/>
              </a:ext>
            </a:extLst>
          </p:cNvPr>
          <p:cNvSpPr>
            <a:spLocks noGrp="1"/>
          </p:cNvSpPr>
          <p:nvPr>
            <p:ph type="body" sz="quarter" idx="12"/>
          </p:nvPr>
        </p:nvSpPr>
        <p:spPr/>
        <p:txBody>
          <a:bodyPr/>
          <a:lstStyle/>
          <a:p>
            <a:r>
              <a:rPr lang="en-US" dirty="0"/>
              <a:t>Q28. Here is a list of public services that are funded by state and local taxes in Colorado. For each, please indicate how important it is to you that your tax dollars be directed to that service: extremely important, very important, somewhat important, or not important. </a:t>
            </a:r>
          </a:p>
        </p:txBody>
      </p:sp>
      <p:sp>
        <p:nvSpPr>
          <p:cNvPr id="5" name="Text Placeholder 4">
            <a:extLst>
              <a:ext uri="{FF2B5EF4-FFF2-40B4-BE49-F238E27FC236}">
                <a16:creationId xmlns:a16="http://schemas.microsoft.com/office/drawing/2014/main" id="{AEE3B321-D5D5-834A-BD31-225932593284}"/>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9E225686-994B-6C01-1BB6-71734C6B6DC9}"/>
              </a:ext>
            </a:extLst>
          </p:cNvPr>
          <p:cNvGraphicFramePr/>
          <p:nvPr/>
        </p:nvGraphicFramePr>
        <p:xfrm>
          <a:off x="-62144" y="2246050"/>
          <a:ext cx="10928413" cy="4182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575E03D0-5C07-C395-BB9D-F6B57093A3CC}"/>
              </a:ext>
            </a:extLst>
          </p:cNvPr>
          <p:cNvGraphicFramePr>
            <a:graphicFrameLocks noGrp="1"/>
          </p:cNvGraphicFramePr>
          <p:nvPr/>
        </p:nvGraphicFramePr>
        <p:xfrm>
          <a:off x="10466768" y="1985431"/>
          <a:ext cx="1731146" cy="3625256"/>
        </p:xfrm>
        <a:graphic>
          <a:graphicData uri="http://schemas.openxmlformats.org/drawingml/2006/table">
            <a:tbl>
              <a:tblPr>
                <a:tableStyleId>{5C22544A-7EE6-4342-B048-85BDC9FD1C3A}</a:tableStyleId>
              </a:tblPr>
              <a:tblGrid>
                <a:gridCol w="1731146">
                  <a:extLst>
                    <a:ext uri="{9D8B030D-6E8A-4147-A177-3AD203B41FA5}">
                      <a16:colId xmlns:a16="http://schemas.microsoft.com/office/drawing/2014/main" val="3728757123"/>
                    </a:ext>
                  </a:extLst>
                </a:gridCol>
              </a:tblGrid>
              <a:tr h="371118">
                <a:tc>
                  <a:txBody>
                    <a:bodyPr/>
                    <a:lstStyle/>
                    <a:p>
                      <a:pPr algn="ctr" fontAlgn="b">
                        <a:lnSpc>
                          <a:spcPts val="1700"/>
                        </a:lnSpc>
                      </a:pPr>
                      <a:r>
                        <a:rPr lang="en-US" sz="1400" b="0" u="none" strike="noStrike" dirty="0">
                          <a:solidFill>
                            <a:schemeClr val="accent1"/>
                          </a:solidFill>
                          <a:effectLst/>
                          <a:latin typeface="+mj-lt"/>
                        </a:rPr>
                        <a:t>Ext./Very Important</a:t>
                      </a:r>
                      <a:endParaRPr lang="en-US" sz="1400" b="0" i="0" u="none" strike="noStrike" dirty="0">
                        <a:solidFill>
                          <a:schemeClr val="accent1"/>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428803">
                <a:tc>
                  <a:txBody>
                    <a:bodyPr/>
                    <a:lstStyle/>
                    <a:p>
                      <a:pPr algn="ctr" fontAlgn="ctr"/>
                      <a:r>
                        <a:rPr lang="en-US" sz="1400" b="0" i="0" u="none" strike="noStrike" dirty="0">
                          <a:solidFill>
                            <a:schemeClr val="accent1"/>
                          </a:solidFill>
                          <a:effectLst/>
                          <a:latin typeface="+mj-lt"/>
                        </a:rPr>
                        <a:t>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701336">
                <a:tc>
                  <a:txBody>
                    <a:bodyPr/>
                    <a:lstStyle/>
                    <a:p>
                      <a:pPr algn="ctr" fontAlgn="ctr"/>
                      <a:r>
                        <a:rPr lang="en-US" sz="1400" b="0" i="0" u="none" strike="noStrike" dirty="0">
                          <a:solidFill>
                            <a:schemeClr val="accent1"/>
                          </a:solidFill>
                          <a:effectLst/>
                          <a:latin typeface="+mj-lt"/>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692459">
                <a:tc>
                  <a:txBody>
                    <a:bodyPr/>
                    <a:lstStyle/>
                    <a:p>
                      <a:pPr algn="ctr" fontAlgn="ctr"/>
                      <a:r>
                        <a:rPr lang="en-US" sz="1400" b="0" i="0" u="none" strike="noStrike" dirty="0">
                          <a:solidFill>
                            <a:schemeClr val="accent1"/>
                          </a:solidFill>
                          <a:effectLst/>
                          <a:latin typeface="+mj-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719091">
                <a:tc>
                  <a:txBody>
                    <a:bodyPr/>
                    <a:lstStyle/>
                    <a:p>
                      <a:pPr algn="ctr" fontAlgn="ctr"/>
                      <a:r>
                        <a:rPr lang="en-US" sz="1400" b="0" i="0" u="none" strike="noStrike" dirty="0">
                          <a:solidFill>
                            <a:schemeClr val="accent1"/>
                          </a:solidFill>
                          <a:effectLst/>
                          <a:latin typeface="+mj-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683580">
                <a:tc>
                  <a:txBody>
                    <a:bodyPr/>
                    <a:lstStyle/>
                    <a:p>
                      <a:pPr algn="ctr" fontAlgn="ctr"/>
                      <a:r>
                        <a:rPr lang="en-US" sz="1400" b="0" i="0" u="none" strike="noStrike" dirty="0">
                          <a:solidFill>
                            <a:schemeClr val="accent1"/>
                          </a:solidFill>
                          <a:effectLst/>
                          <a:latin typeface="+mj-lt"/>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07658"/>
                  </a:ext>
                </a:extLst>
              </a:tr>
            </a:tbl>
          </a:graphicData>
        </a:graphic>
      </p:graphicFrame>
    </p:spTree>
    <p:extLst>
      <p:ext uri="{BB962C8B-B14F-4D97-AF65-F5344CB8AC3E}">
        <p14:creationId xmlns:p14="http://schemas.microsoft.com/office/powerpoint/2010/main" val="343314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09B34-D217-1694-8FC6-DB34CD0113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8F5CE-4C99-83DE-7DEB-584C98D5BC51}"/>
              </a:ext>
            </a:extLst>
          </p:cNvPr>
          <p:cNvSpPr>
            <a:spLocks noGrp="1"/>
          </p:cNvSpPr>
          <p:nvPr>
            <p:ph type="sldNum" sz="quarter" idx="10"/>
          </p:nvPr>
        </p:nvSpPr>
        <p:spPr/>
        <p:txBody>
          <a:bodyPr/>
          <a:lstStyle/>
          <a:p>
            <a:fld id="{68963FF3-3082-0146-9045-A71664B0B906}" type="slidenum">
              <a:rPr lang="en-US" smtClean="0"/>
              <a:pPr/>
              <a:t>36</a:t>
            </a:fld>
            <a:endParaRPr lang="en-US" dirty="0"/>
          </a:p>
        </p:txBody>
      </p:sp>
      <p:sp>
        <p:nvSpPr>
          <p:cNvPr id="4" name="Text Placeholder 3">
            <a:extLst>
              <a:ext uri="{FF2B5EF4-FFF2-40B4-BE49-F238E27FC236}">
                <a16:creationId xmlns:a16="http://schemas.microsoft.com/office/drawing/2014/main" id="{CE8A0A64-EC32-FD8B-BA52-CC150315B2B6}"/>
              </a:ext>
            </a:extLst>
          </p:cNvPr>
          <p:cNvSpPr>
            <a:spLocks noGrp="1"/>
          </p:cNvSpPr>
          <p:nvPr>
            <p:ph type="body" sz="quarter" idx="12"/>
          </p:nvPr>
        </p:nvSpPr>
        <p:spPr/>
        <p:txBody>
          <a:bodyPr/>
          <a:lstStyle/>
          <a:p>
            <a:r>
              <a:rPr lang="en-US" sz="1300" dirty="0"/>
              <a:t>Q28. Here is a list of public services that are funded by state and local taxes in Colorado. For each, please indicate how important it is to you that your tax dollars be directed to that service: extremely important, very important, somewhat important, or not important. </a:t>
            </a:r>
          </a:p>
          <a:p>
            <a:r>
              <a:rPr lang="en-US" sz="1300" dirty="0"/>
              <a:t>(% Extremely/Very Important)</a:t>
            </a:r>
          </a:p>
        </p:txBody>
      </p:sp>
      <p:graphicFrame>
        <p:nvGraphicFramePr>
          <p:cNvPr id="3" name="Table 5">
            <a:extLst>
              <a:ext uri="{FF2B5EF4-FFF2-40B4-BE49-F238E27FC236}">
                <a16:creationId xmlns:a16="http://schemas.microsoft.com/office/drawing/2014/main" id="{0EF8DDC1-DB3E-50DB-7E4D-270812D0B508}"/>
              </a:ext>
            </a:extLst>
          </p:cNvPr>
          <p:cNvGraphicFramePr>
            <a:graphicFrameLocks noGrp="1"/>
          </p:cNvGraphicFramePr>
          <p:nvPr/>
        </p:nvGraphicFramePr>
        <p:xfrm>
          <a:off x="609600" y="2407379"/>
          <a:ext cx="10972800" cy="3488597"/>
        </p:xfrm>
        <a:graphic>
          <a:graphicData uri="http://schemas.openxmlformats.org/drawingml/2006/table">
            <a:tbl>
              <a:tblPr firstRow="1" bandRow="1">
                <a:tableStyleId>{073A0DAA-6AF3-43AB-8588-CEC1D06C72B9}</a:tableStyleId>
              </a:tblPr>
              <a:tblGrid>
                <a:gridCol w="3737093">
                  <a:extLst>
                    <a:ext uri="{9D8B030D-6E8A-4147-A177-3AD203B41FA5}">
                      <a16:colId xmlns:a16="http://schemas.microsoft.com/office/drawing/2014/main" val="3800592379"/>
                    </a:ext>
                  </a:extLst>
                </a:gridCol>
                <a:gridCol w="842732">
                  <a:extLst>
                    <a:ext uri="{9D8B030D-6E8A-4147-A177-3AD203B41FA5}">
                      <a16:colId xmlns:a16="http://schemas.microsoft.com/office/drawing/2014/main" val="327636290"/>
                    </a:ext>
                  </a:extLst>
                </a:gridCol>
                <a:gridCol w="1417321">
                  <a:extLst>
                    <a:ext uri="{9D8B030D-6E8A-4147-A177-3AD203B41FA5}">
                      <a16:colId xmlns:a16="http://schemas.microsoft.com/office/drawing/2014/main" val="2653160821"/>
                    </a:ext>
                  </a:extLst>
                </a:gridCol>
                <a:gridCol w="1675887">
                  <a:extLst>
                    <a:ext uri="{9D8B030D-6E8A-4147-A177-3AD203B41FA5}">
                      <a16:colId xmlns:a16="http://schemas.microsoft.com/office/drawing/2014/main" val="596334569"/>
                    </a:ext>
                  </a:extLst>
                </a:gridCol>
                <a:gridCol w="1470967">
                  <a:extLst>
                    <a:ext uri="{9D8B030D-6E8A-4147-A177-3AD203B41FA5}">
                      <a16:colId xmlns:a16="http://schemas.microsoft.com/office/drawing/2014/main" val="2258372320"/>
                    </a:ext>
                  </a:extLst>
                </a:gridCol>
                <a:gridCol w="1828800">
                  <a:extLst>
                    <a:ext uri="{9D8B030D-6E8A-4147-A177-3AD203B41FA5}">
                      <a16:colId xmlns:a16="http://schemas.microsoft.com/office/drawing/2014/main" val="3268504311"/>
                    </a:ext>
                  </a:extLst>
                </a:gridCol>
              </a:tblGrid>
              <a:tr h="498371">
                <a:tc rowSpan="2">
                  <a:txBody>
                    <a:bodyPr/>
                    <a:lstStyle/>
                    <a:p>
                      <a:pPr algn="ctr">
                        <a:lnSpc>
                          <a:spcPct val="100000"/>
                        </a:lnSpc>
                      </a:pPr>
                      <a:r>
                        <a:rPr lang="en-US" sz="1400" b="1" dirty="0">
                          <a:latin typeface="+mj-lt"/>
                        </a:rPr>
                        <a:t>Public Service</a:t>
                      </a:r>
                    </a:p>
                  </a:txBody>
                  <a:tcPr marT="91440" marB="91440" anchor="ctr">
                    <a:solidFill>
                      <a:schemeClr val="accent1"/>
                    </a:solidFill>
                  </a:tcPr>
                </a:tc>
                <a:tc rowSpan="2">
                  <a:txBody>
                    <a:bodyPr/>
                    <a:lstStyle/>
                    <a:p>
                      <a:pPr algn="ctr">
                        <a:lnSpc>
                          <a:spcPct val="100000"/>
                        </a:lnSpc>
                      </a:pPr>
                      <a:r>
                        <a:rPr lang="en-US" sz="1400" b="1" dirty="0">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Party</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400" b="1" dirty="0">
                          <a:latin typeface="+mj-lt"/>
                        </a:rPr>
                        <a:t>Dem-Rep. Diff.</a:t>
                      </a:r>
                    </a:p>
                  </a:txBody>
                  <a:tcPr marT="91440" marB="91440"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498371">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1" u="none" strike="noStrike" dirty="0">
                          <a:solidFill>
                            <a:schemeClr val="tx1"/>
                          </a:solidFill>
                          <a:effectLst/>
                          <a:latin typeface="+mj-lt"/>
                        </a:rPr>
                        <a:t>Democrats</a:t>
                      </a:r>
                      <a:endParaRPr lang="en-US" sz="1400" b="1" i="0" u="none" strike="noStrike" dirty="0">
                        <a:solidFill>
                          <a:schemeClr val="tx1"/>
                        </a:solidFill>
                        <a:effectLst/>
                        <a:latin typeface="+mj-lt"/>
                      </a:endParaRP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1" u="none" strike="noStrike" dirty="0">
                          <a:solidFill>
                            <a:schemeClr val="tx1"/>
                          </a:solidFill>
                          <a:effectLst/>
                          <a:latin typeface="+mj-lt"/>
                        </a:rPr>
                        <a:t>Independents</a:t>
                      </a:r>
                      <a:endParaRPr lang="en-US" sz="1400" b="1" i="0" u="none" strike="noStrike" dirty="0">
                        <a:solidFill>
                          <a:schemeClr val="tx1"/>
                        </a:solidFill>
                        <a:effectLst/>
                        <a:latin typeface="+mj-lt"/>
                      </a:endParaRP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j-lt"/>
                        </a:rPr>
                        <a:t>Republicans</a:t>
                      </a:r>
                      <a:endParaRPr lang="en-US" sz="1400" b="1" i="0" u="none" strike="noStrike" dirty="0">
                        <a:solidFill>
                          <a:schemeClr val="tx1"/>
                        </a:solidFill>
                        <a:effectLst/>
                        <a:latin typeface="+mj-lt"/>
                      </a:endParaRPr>
                    </a:p>
                  </a:txBody>
                  <a:tcPr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890428"/>
                  </a:ext>
                </a:extLst>
              </a:tr>
              <a:tr h="498371">
                <a:tc>
                  <a:txBody>
                    <a:bodyPr/>
                    <a:lstStyle/>
                    <a:p>
                      <a:pPr algn="ctr" fontAlgn="ctr"/>
                      <a:r>
                        <a:rPr lang="en-US" sz="1400" b="0" i="0" u="none" strike="noStrike" dirty="0">
                          <a:solidFill>
                            <a:srgbClr val="2D3342"/>
                          </a:solidFill>
                          <a:effectLst/>
                          <a:latin typeface="+mn-lt"/>
                        </a:rPr>
                        <a:t>Public safety</a:t>
                      </a:r>
                    </a:p>
                  </a:txBody>
                  <a:tcPr marT="91440" marB="91440" anchor="ctr"/>
                </a:tc>
                <a:tc>
                  <a:txBody>
                    <a:bodyPr/>
                    <a:lstStyle/>
                    <a:p>
                      <a:pPr algn="ctr" fontAlgn="ctr"/>
                      <a:r>
                        <a:rPr lang="en-US" sz="1400" b="1" i="0" u="none" strike="noStrike" dirty="0">
                          <a:solidFill>
                            <a:srgbClr val="000000"/>
                          </a:solidFill>
                          <a:effectLst/>
                          <a:latin typeface="+mj-lt"/>
                        </a:rPr>
                        <a:t>80%</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rgbClr val="2D3342"/>
                          </a:solidFill>
                          <a:effectLst/>
                          <a:latin typeface="+mn-lt"/>
                        </a:rPr>
                        <a:t>80%</a:t>
                      </a:r>
                    </a:p>
                  </a:txBody>
                  <a:tcPr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rgbClr val="2D3342"/>
                          </a:solidFill>
                          <a:effectLst/>
                          <a:latin typeface="+mn-lt"/>
                        </a:rPr>
                        <a:t>79%</a:t>
                      </a:r>
                    </a:p>
                  </a:txBody>
                  <a:tcPr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rgbClr val="2D3342"/>
                          </a:solidFill>
                          <a:effectLst/>
                          <a:latin typeface="+mn-lt"/>
                        </a:rPr>
                        <a:t>80%</a:t>
                      </a:r>
                    </a:p>
                  </a:txBody>
                  <a:tcPr marT="91440" marB="9144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ctr"/>
                      <a:r>
                        <a:rPr lang="en-US" sz="1400" b="0" i="0" u="none" strike="noStrike" dirty="0">
                          <a:solidFill>
                            <a:schemeClr val="tx1"/>
                          </a:solidFill>
                          <a:effectLst/>
                          <a:latin typeface="+mj-lt"/>
                        </a:rPr>
                        <a:t>0%</a:t>
                      </a:r>
                    </a:p>
                  </a:txBody>
                  <a:tcPr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498371">
                <a:tc>
                  <a:txBody>
                    <a:bodyPr/>
                    <a:lstStyle/>
                    <a:p>
                      <a:pPr algn="ctr" fontAlgn="ctr"/>
                      <a:r>
                        <a:rPr lang="en-US" sz="1400" b="0" i="0" u="none" strike="noStrike" dirty="0">
                          <a:solidFill>
                            <a:srgbClr val="2D3342"/>
                          </a:solidFill>
                          <a:effectLst/>
                          <a:latin typeface="+mn-lt"/>
                        </a:rPr>
                        <a:t>Stimulating jobs and the economy</a:t>
                      </a:r>
                    </a:p>
                  </a:txBody>
                  <a:tcPr marT="91440" marB="91440" anchor="ctr"/>
                </a:tc>
                <a:tc>
                  <a:txBody>
                    <a:bodyPr/>
                    <a:lstStyle/>
                    <a:p>
                      <a:pPr algn="ctr" fontAlgn="ctr"/>
                      <a:r>
                        <a:rPr lang="en-US" sz="1400" b="1" i="0" u="none" strike="noStrike" dirty="0">
                          <a:solidFill>
                            <a:srgbClr val="000000"/>
                          </a:solidFill>
                          <a:effectLst/>
                          <a:latin typeface="+mj-lt"/>
                        </a:rPr>
                        <a:t>69%</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rgbClr val="2D3342"/>
                          </a:solidFill>
                          <a:effectLst/>
                          <a:latin typeface="+mn-lt"/>
                        </a:rPr>
                        <a:t>80%</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rgbClr val="2D3342"/>
                          </a:solidFill>
                          <a:effectLst/>
                          <a:latin typeface="+mn-lt"/>
                        </a:rPr>
                        <a:t>66%</a:t>
                      </a:r>
                    </a:p>
                  </a:txBody>
                  <a:tcPr marT="91440" marB="91440" anchor="ctr"/>
                </a:tc>
                <a:tc>
                  <a:txBody>
                    <a:bodyPr/>
                    <a:lstStyle/>
                    <a:p>
                      <a:pPr algn="ctr" fontAlgn="b"/>
                      <a:r>
                        <a:rPr lang="en-US" sz="1400" b="0" i="0" u="none" strike="noStrike">
                          <a:solidFill>
                            <a:srgbClr val="2D3342"/>
                          </a:solidFill>
                          <a:effectLst/>
                          <a:latin typeface="+mn-lt"/>
                        </a:rPr>
                        <a:t>64%</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+16%</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01526944"/>
                  </a:ext>
                </a:extLst>
              </a:tr>
              <a:tr h="498371">
                <a:tc>
                  <a:txBody>
                    <a:bodyPr/>
                    <a:lstStyle/>
                    <a:p>
                      <a:pPr algn="ctr" fontAlgn="ctr"/>
                      <a:r>
                        <a:rPr lang="en-US" sz="1400" b="0" i="0" u="none" strike="noStrike" dirty="0">
                          <a:solidFill>
                            <a:srgbClr val="2D3342"/>
                          </a:solidFill>
                          <a:effectLst/>
                          <a:latin typeface="+mn-lt"/>
                        </a:rPr>
                        <a:t>Mental health care</a:t>
                      </a:r>
                    </a:p>
                  </a:txBody>
                  <a:tcPr marT="91440" marB="91440" anchor="ctr"/>
                </a:tc>
                <a:tc>
                  <a:txBody>
                    <a:bodyPr/>
                    <a:lstStyle/>
                    <a:p>
                      <a:pPr algn="ctr" fontAlgn="ctr"/>
                      <a:r>
                        <a:rPr lang="en-US" sz="1400" b="1" i="0" u="none" strike="noStrike">
                          <a:solidFill>
                            <a:srgbClr val="000000"/>
                          </a:solidFill>
                          <a:effectLst/>
                          <a:latin typeface="+mj-lt"/>
                        </a:rPr>
                        <a:t>66%</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rgbClr val="2D3342"/>
                          </a:solidFill>
                          <a:effectLst/>
                          <a:latin typeface="+mn-lt"/>
                        </a:rPr>
                        <a:t>85%</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rgbClr val="2D3342"/>
                          </a:solidFill>
                          <a:effectLst/>
                          <a:latin typeface="+mn-lt"/>
                        </a:rPr>
                        <a:t>64%</a:t>
                      </a:r>
                    </a:p>
                  </a:txBody>
                  <a:tcPr marT="91440" marB="91440" anchor="ctr"/>
                </a:tc>
                <a:tc>
                  <a:txBody>
                    <a:bodyPr/>
                    <a:lstStyle/>
                    <a:p>
                      <a:pPr algn="ctr" fontAlgn="b"/>
                      <a:r>
                        <a:rPr lang="en-US" sz="1400" b="0" i="0" u="none" strike="noStrike">
                          <a:solidFill>
                            <a:srgbClr val="2D3342"/>
                          </a:solidFill>
                          <a:effectLst/>
                          <a:latin typeface="+mn-lt"/>
                        </a:rPr>
                        <a:t>49%</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+36%</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04155155"/>
                  </a:ext>
                </a:extLst>
              </a:tr>
              <a:tr h="498371">
                <a:tc>
                  <a:txBody>
                    <a:bodyPr/>
                    <a:lstStyle/>
                    <a:p>
                      <a:pPr algn="ctr" fontAlgn="ctr"/>
                      <a:r>
                        <a:rPr lang="en-US" sz="1400" b="0" i="0" u="none" strike="noStrike" dirty="0">
                          <a:solidFill>
                            <a:srgbClr val="2D3342"/>
                          </a:solidFill>
                          <a:effectLst/>
                          <a:latin typeface="+mn-lt"/>
                        </a:rPr>
                        <a:t>Physical health care</a:t>
                      </a:r>
                    </a:p>
                  </a:txBody>
                  <a:tcPr marT="91440" marB="91440" anchor="ctr"/>
                </a:tc>
                <a:tc>
                  <a:txBody>
                    <a:bodyPr/>
                    <a:lstStyle/>
                    <a:p>
                      <a:pPr algn="ctr" fontAlgn="ctr"/>
                      <a:r>
                        <a:rPr lang="en-US" sz="1400" b="1" i="0" u="none" strike="noStrike">
                          <a:solidFill>
                            <a:srgbClr val="000000"/>
                          </a:solidFill>
                          <a:effectLst/>
                          <a:latin typeface="+mj-lt"/>
                        </a:rPr>
                        <a:t>66%</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rgbClr val="2D3342"/>
                          </a:solidFill>
                          <a:effectLst/>
                          <a:latin typeface="+mn-lt"/>
                        </a:rPr>
                        <a:t>87%</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rgbClr val="2D3342"/>
                          </a:solidFill>
                          <a:effectLst/>
                          <a:latin typeface="+mn-lt"/>
                        </a:rPr>
                        <a:t>65%</a:t>
                      </a:r>
                    </a:p>
                  </a:txBody>
                  <a:tcPr marT="91440" marB="91440" anchor="ctr"/>
                </a:tc>
                <a:tc>
                  <a:txBody>
                    <a:bodyPr/>
                    <a:lstStyle/>
                    <a:p>
                      <a:pPr algn="ctr" fontAlgn="b"/>
                      <a:r>
                        <a:rPr lang="en-US" sz="1400" b="0" i="0" u="none" strike="noStrike" dirty="0">
                          <a:solidFill>
                            <a:srgbClr val="2D3342"/>
                          </a:solidFill>
                          <a:effectLst/>
                          <a:latin typeface="+mn-lt"/>
                        </a:rPr>
                        <a:t>46%</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+41%</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827112426"/>
                  </a:ext>
                </a:extLst>
              </a:tr>
              <a:tr h="498371">
                <a:tc>
                  <a:txBody>
                    <a:bodyPr/>
                    <a:lstStyle/>
                    <a:p>
                      <a:pPr algn="ctr" fontAlgn="ctr"/>
                      <a:r>
                        <a:rPr lang="en-US" sz="1400" b="0" i="0" u="none" strike="noStrike" dirty="0">
                          <a:solidFill>
                            <a:srgbClr val="2D3342"/>
                          </a:solidFill>
                          <a:effectLst/>
                          <a:latin typeface="+mn-lt"/>
                        </a:rPr>
                        <a:t>Housing</a:t>
                      </a:r>
                    </a:p>
                  </a:txBody>
                  <a:tcPr marT="91440" marB="91440" anchor="ctr"/>
                </a:tc>
                <a:tc>
                  <a:txBody>
                    <a:bodyPr/>
                    <a:lstStyle/>
                    <a:p>
                      <a:pPr algn="ctr" fontAlgn="ctr"/>
                      <a:r>
                        <a:rPr lang="en-US" sz="1400" b="1" i="0" u="none" strike="noStrike" dirty="0">
                          <a:solidFill>
                            <a:srgbClr val="000000"/>
                          </a:solidFill>
                          <a:effectLst/>
                          <a:latin typeface="+mj-lt"/>
                        </a:rPr>
                        <a:t>62%</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rgbClr val="2D3342"/>
                          </a:solidFill>
                          <a:effectLst/>
                          <a:latin typeface="+mn-lt"/>
                        </a:rPr>
                        <a:t>85%</a:t>
                      </a:r>
                    </a:p>
                  </a:txBody>
                  <a:tcPr marT="91440" marB="9144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rgbClr val="2D3342"/>
                          </a:solidFill>
                          <a:effectLst/>
                          <a:latin typeface="+mn-lt"/>
                        </a:rPr>
                        <a:t>61%</a:t>
                      </a:r>
                    </a:p>
                  </a:txBody>
                  <a:tcPr marT="91440" marB="91440" anchor="ctr"/>
                </a:tc>
                <a:tc>
                  <a:txBody>
                    <a:bodyPr/>
                    <a:lstStyle/>
                    <a:p>
                      <a:pPr algn="ctr" fontAlgn="b"/>
                      <a:r>
                        <a:rPr lang="en-US" sz="1400" b="0" i="0" u="none" strike="noStrike">
                          <a:solidFill>
                            <a:srgbClr val="2D3342"/>
                          </a:solidFill>
                          <a:effectLst/>
                          <a:latin typeface="+mn-lt"/>
                        </a:rPr>
                        <a:t>38%</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+47%</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62040112"/>
                  </a:ext>
                </a:extLst>
              </a:tr>
            </a:tbl>
          </a:graphicData>
        </a:graphic>
      </p:graphicFrame>
      <p:sp>
        <p:nvSpPr>
          <p:cNvPr id="6" name="Text Placeholder 5">
            <a:extLst>
              <a:ext uri="{FF2B5EF4-FFF2-40B4-BE49-F238E27FC236}">
                <a16:creationId xmlns:a16="http://schemas.microsoft.com/office/drawing/2014/main" id="{44E9DFD9-F443-1815-29E5-16F324852D14}"/>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02D87BCB-1FF3-FFD7-C5F8-9E982D04DE0F}"/>
              </a:ext>
            </a:extLst>
          </p:cNvPr>
          <p:cNvSpPr>
            <a:spLocks noGrp="1"/>
          </p:cNvSpPr>
          <p:nvPr>
            <p:ph type="body" sz="quarter" idx="11"/>
          </p:nvPr>
        </p:nvSpPr>
        <p:spPr>
          <a:xfrm>
            <a:off x="309966" y="61785"/>
            <a:ext cx="11561762" cy="989347"/>
          </a:xfrm>
        </p:spPr>
        <p:txBody>
          <a:bodyPr>
            <a:noAutofit/>
          </a:bodyPr>
          <a:lstStyle/>
          <a:p>
            <a:r>
              <a:rPr lang="en-US" sz="2100" dirty="0"/>
              <a:t>Coloradans across partisan lines place the greatest importance on </a:t>
            </a:r>
            <a:br>
              <a:rPr lang="en-US" sz="2100" dirty="0"/>
            </a:br>
            <a:r>
              <a:rPr lang="en-US" sz="2100" dirty="0"/>
              <a:t>public safety; Democrats and independents rate every other priority more highly than do Republicans.</a:t>
            </a:r>
          </a:p>
        </p:txBody>
      </p:sp>
    </p:spTree>
    <p:extLst>
      <p:ext uri="{BB962C8B-B14F-4D97-AF65-F5344CB8AC3E}">
        <p14:creationId xmlns:p14="http://schemas.microsoft.com/office/powerpoint/2010/main" val="205630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2103-F026-DC70-5765-99E1CEBE6C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29F668-B9EB-C915-271F-7C4AFA99B907}"/>
              </a:ext>
            </a:extLst>
          </p:cNvPr>
          <p:cNvSpPr>
            <a:spLocks noGrp="1"/>
          </p:cNvSpPr>
          <p:nvPr>
            <p:ph type="sldNum" sz="quarter" idx="10"/>
          </p:nvPr>
        </p:nvSpPr>
        <p:spPr/>
        <p:txBody>
          <a:bodyPr/>
          <a:lstStyle/>
          <a:p>
            <a:fld id="{68963FF3-3082-0146-9045-A71664B0B906}" type="slidenum">
              <a:rPr lang="en-US" smtClean="0"/>
              <a:pPr/>
              <a:t>37</a:t>
            </a:fld>
            <a:endParaRPr lang="en-US" dirty="0"/>
          </a:p>
        </p:txBody>
      </p:sp>
      <p:sp>
        <p:nvSpPr>
          <p:cNvPr id="4" name="Text Placeholder 3">
            <a:extLst>
              <a:ext uri="{FF2B5EF4-FFF2-40B4-BE49-F238E27FC236}">
                <a16:creationId xmlns:a16="http://schemas.microsoft.com/office/drawing/2014/main" id="{520D0B19-26F9-1C48-58E2-80EC283CF9B7}"/>
              </a:ext>
            </a:extLst>
          </p:cNvPr>
          <p:cNvSpPr>
            <a:spLocks noGrp="1"/>
          </p:cNvSpPr>
          <p:nvPr>
            <p:ph type="body" sz="quarter" idx="12"/>
          </p:nvPr>
        </p:nvSpPr>
        <p:spPr/>
        <p:txBody>
          <a:bodyPr>
            <a:noAutofit/>
          </a:bodyPr>
          <a:lstStyle/>
          <a:p>
            <a:r>
              <a:rPr lang="en-US" sz="1300" dirty="0"/>
              <a:t>Q28. Here is a list of public services that are funded by state and local taxes in Colorado. For each, please indicate how important it is to you that your tax dollars be directed to that service: extremely important, very important, somewhat important, or not important. </a:t>
            </a:r>
          </a:p>
          <a:p>
            <a:r>
              <a:rPr lang="en-US" sz="1300" dirty="0"/>
              <a:t>(% Extremely/Very Important)</a:t>
            </a:r>
          </a:p>
        </p:txBody>
      </p:sp>
      <p:graphicFrame>
        <p:nvGraphicFramePr>
          <p:cNvPr id="3" name="Table 5">
            <a:extLst>
              <a:ext uri="{FF2B5EF4-FFF2-40B4-BE49-F238E27FC236}">
                <a16:creationId xmlns:a16="http://schemas.microsoft.com/office/drawing/2014/main" id="{64149861-630C-8C2A-FA52-8A469AC80211}"/>
              </a:ext>
            </a:extLst>
          </p:cNvPr>
          <p:cNvGraphicFramePr>
            <a:graphicFrameLocks noGrp="1"/>
          </p:cNvGraphicFramePr>
          <p:nvPr/>
        </p:nvGraphicFramePr>
        <p:xfrm>
          <a:off x="609601" y="2301816"/>
          <a:ext cx="10972799" cy="3689712"/>
        </p:xfrm>
        <a:graphic>
          <a:graphicData uri="http://schemas.openxmlformats.org/drawingml/2006/table">
            <a:tbl>
              <a:tblPr firstRow="1" bandRow="1">
                <a:tableStyleId>{073A0DAA-6AF3-43AB-8588-CEC1D06C72B9}</a:tableStyleId>
              </a:tblPr>
              <a:tblGrid>
                <a:gridCol w="3708199">
                  <a:extLst>
                    <a:ext uri="{9D8B030D-6E8A-4147-A177-3AD203B41FA5}">
                      <a16:colId xmlns:a16="http://schemas.microsoft.com/office/drawing/2014/main" val="3800592379"/>
                    </a:ext>
                  </a:extLst>
                </a:gridCol>
                <a:gridCol w="680945">
                  <a:extLst>
                    <a:ext uri="{9D8B030D-6E8A-4147-A177-3AD203B41FA5}">
                      <a16:colId xmlns:a16="http://schemas.microsoft.com/office/drawing/2014/main" val="327636290"/>
                    </a:ext>
                  </a:extLst>
                </a:gridCol>
                <a:gridCol w="1316731">
                  <a:extLst>
                    <a:ext uri="{9D8B030D-6E8A-4147-A177-3AD203B41FA5}">
                      <a16:colId xmlns:a16="http://schemas.microsoft.com/office/drawing/2014/main" val="2653160821"/>
                    </a:ext>
                  </a:extLst>
                </a:gridCol>
                <a:gridCol w="1316731">
                  <a:extLst>
                    <a:ext uri="{9D8B030D-6E8A-4147-A177-3AD203B41FA5}">
                      <a16:colId xmlns:a16="http://schemas.microsoft.com/office/drawing/2014/main" val="4011939687"/>
                    </a:ext>
                  </a:extLst>
                </a:gridCol>
                <a:gridCol w="1316731">
                  <a:extLst>
                    <a:ext uri="{9D8B030D-6E8A-4147-A177-3AD203B41FA5}">
                      <a16:colId xmlns:a16="http://schemas.microsoft.com/office/drawing/2014/main" val="2539629288"/>
                    </a:ext>
                  </a:extLst>
                </a:gridCol>
                <a:gridCol w="1316731">
                  <a:extLst>
                    <a:ext uri="{9D8B030D-6E8A-4147-A177-3AD203B41FA5}">
                      <a16:colId xmlns:a16="http://schemas.microsoft.com/office/drawing/2014/main" val="4027971245"/>
                    </a:ext>
                  </a:extLst>
                </a:gridCol>
                <a:gridCol w="1316731">
                  <a:extLst>
                    <a:ext uri="{9D8B030D-6E8A-4147-A177-3AD203B41FA5}">
                      <a16:colId xmlns:a16="http://schemas.microsoft.com/office/drawing/2014/main" val="1013737291"/>
                    </a:ext>
                  </a:extLst>
                </a:gridCol>
              </a:tblGrid>
              <a:tr h="442232">
                <a:tc rowSpan="2">
                  <a:txBody>
                    <a:bodyPr/>
                    <a:lstStyle/>
                    <a:p>
                      <a:pPr algn="ctr">
                        <a:lnSpc>
                          <a:spcPct val="100000"/>
                        </a:lnSpc>
                      </a:pPr>
                      <a:r>
                        <a:rPr lang="en-US" sz="1400" b="1" dirty="0">
                          <a:latin typeface="+mj-lt"/>
                        </a:rPr>
                        <a:t>Public Service</a:t>
                      </a:r>
                    </a:p>
                  </a:txBody>
                  <a:tcPr marT="91440" marB="91440" anchor="ctr">
                    <a:solidFill>
                      <a:schemeClr val="accent1"/>
                    </a:solidFill>
                  </a:tcPr>
                </a:tc>
                <a:tc rowSpan="2">
                  <a:txBody>
                    <a:bodyPr/>
                    <a:lstStyle/>
                    <a:p>
                      <a:pPr algn="ctr">
                        <a:lnSpc>
                          <a:spcPct val="100000"/>
                        </a:lnSpc>
                      </a:pPr>
                      <a:r>
                        <a:rPr lang="en-US" sz="1400" b="1" dirty="0">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ct val="100000"/>
                        </a:lnSpc>
                      </a:pPr>
                      <a:r>
                        <a:rPr lang="en-US" sz="1400" b="1" dirty="0">
                          <a:latin typeface="+mj-lt"/>
                        </a:rPr>
                        <a:t>Race/Ethnicity</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115995647"/>
                  </a:ext>
                </a:extLst>
              </a:tr>
              <a:tr h="918482">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0" i="0" u="none" strike="noStrike" dirty="0">
                          <a:solidFill>
                            <a:schemeClr val="tx1"/>
                          </a:solidFill>
                          <a:effectLst/>
                          <a:latin typeface="+mj-lt"/>
                        </a:rPr>
                        <a:t>Asian/</a:t>
                      </a:r>
                      <a:br>
                        <a:rPr lang="en-US" sz="1400" b="0" i="0" u="none" strike="noStrike" dirty="0">
                          <a:solidFill>
                            <a:schemeClr val="tx1"/>
                          </a:solidFill>
                          <a:effectLst/>
                          <a:latin typeface="+mj-lt"/>
                        </a:rPr>
                      </a:br>
                      <a:r>
                        <a:rPr lang="en-US" sz="1400" b="0" i="0" u="none" strike="noStrike" dirty="0">
                          <a:solidFill>
                            <a:schemeClr val="tx1"/>
                          </a:solidFill>
                          <a:effectLst/>
                          <a:latin typeface="+mj-lt"/>
                        </a:rPr>
                        <a:t>Pacific</a:t>
                      </a:r>
                      <a:br>
                        <a:rPr lang="en-US" sz="1400" b="0" i="0" u="none" strike="noStrike" dirty="0">
                          <a:solidFill>
                            <a:schemeClr val="tx1"/>
                          </a:solidFill>
                          <a:effectLst/>
                          <a:latin typeface="+mj-lt"/>
                        </a:rPr>
                      </a:br>
                      <a:r>
                        <a:rPr lang="en-US" sz="1400" b="0" i="0" u="none" strike="noStrike" dirty="0">
                          <a:solidFill>
                            <a:schemeClr val="tx1"/>
                          </a:solidFill>
                          <a:effectLst/>
                          <a:latin typeface="+mj-lt"/>
                        </a:rPr>
                        <a:t>Islander</a:t>
                      </a: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Black/</a:t>
                      </a:r>
                      <a:br>
                        <a:rPr lang="en-US" sz="1400" b="0" i="0" u="none" strike="noStrike" dirty="0">
                          <a:solidFill>
                            <a:schemeClr val="tx1"/>
                          </a:solidFill>
                          <a:effectLst/>
                          <a:latin typeface="+mj-lt"/>
                        </a:rPr>
                      </a:br>
                      <a:r>
                        <a:rPr lang="en-US" sz="1400" b="0" i="0" u="none" strike="noStrike" dirty="0">
                          <a:solidFill>
                            <a:schemeClr val="tx1"/>
                          </a:solidFill>
                          <a:effectLst/>
                          <a:latin typeface="+mj-lt"/>
                        </a:rPr>
                        <a:t>African American</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Hispanic/</a:t>
                      </a:r>
                      <a:br>
                        <a:rPr lang="en-US" sz="1400" b="0" i="0" u="none" strike="noStrike" dirty="0">
                          <a:solidFill>
                            <a:schemeClr val="tx1"/>
                          </a:solidFill>
                          <a:effectLst/>
                          <a:latin typeface="+mj-lt"/>
                        </a:rPr>
                      </a:br>
                      <a:r>
                        <a:rPr lang="en-US" sz="1400" b="0" i="0" u="none" strike="noStrike" dirty="0">
                          <a:solidFill>
                            <a:schemeClr val="tx1"/>
                          </a:solidFill>
                          <a:effectLst/>
                          <a:latin typeface="+mj-lt"/>
                        </a:rPr>
                        <a:t>Latino</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American Indian/ Alaska Native </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White</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442232">
                <a:tc>
                  <a:txBody>
                    <a:bodyPr/>
                    <a:lstStyle/>
                    <a:p>
                      <a:pPr algn="ctr" fontAlgn="ctr">
                        <a:lnSpc>
                          <a:spcPct val="100000"/>
                        </a:lnSpc>
                      </a:pPr>
                      <a:r>
                        <a:rPr lang="en-US" sz="1400" b="0" i="0" u="none" strike="noStrike" dirty="0">
                          <a:solidFill>
                            <a:schemeClr val="tx1"/>
                          </a:solidFill>
                          <a:effectLst/>
                          <a:latin typeface="+mn-lt"/>
                        </a:rPr>
                        <a:t>Public safety</a:t>
                      </a:r>
                    </a:p>
                  </a:txBody>
                  <a:tcPr marT="91440" marB="91440" anchor="ctr"/>
                </a:tc>
                <a:tc>
                  <a:txBody>
                    <a:bodyPr/>
                    <a:lstStyle/>
                    <a:p>
                      <a:pPr algn="ctr" fontAlgn="ctr">
                        <a:lnSpc>
                          <a:spcPct val="100000"/>
                        </a:lnSpc>
                      </a:pPr>
                      <a:r>
                        <a:rPr lang="en-US" sz="1400" b="1" i="0" u="none" strike="noStrike" dirty="0">
                          <a:solidFill>
                            <a:schemeClr val="tx1"/>
                          </a:solidFill>
                          <a:effectLst/>
                          <a:latin typeface="+mj-lt"/>
                        </a:rPr>
                        <a:t>80%</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rgbClr val="000000"/>
                          </a:solidFill>
                          <a:effectLst/>
                          <a:latin typeface="+mn-lt"/>
                        </a:rPr>
                        <a:t>78%</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lnSpc>
                          <a:spcPct val="100000"/>
                        </a:lnSpc>
                      </a:pPr>
                      <a:r>
                        <a:rPr lang="en-US" sz="1400" b="0" i="0" u="none" strike="noStrike" dirty="0">
                          <a:solidFill>
                            <a:schemeClr val="tx1"/>
                          </a:solidFill>
                          <a:effectLst/>
                          <a:latin typeface="+mn-lt"/>
                        </a:rPr>
                        <a:t>82%</a:t>
                      </a:r>
                    </a:p>
                  </a:txBody>
                  <a:tcPr marT="91440" marB="91440" anchor="ctr">
                    <a:lnT w="38100" cap="flat" cmpd="sng" algn="ctr">
                      <a:solidFill>
                        <a:schemeClr val="accent3"/>
                      </a:solidFill>
                      <a:prstDash val="solid"/>
                      <a:round/>
                      <a:headEnd type="none" w="med" len="med"/>
                      <a:tailEnd type="none" w="med" len="med"/>
                    </a:lnT>
                  </a:tcPr>
                </a:tc>
                <a:tc>
                  <a:txBody>
                    <a:bodyPr/>
                    <a:lstStyle/>
                    <a:p>
                      <a:pPr algn="ctr" fontAlgn="b">
                        <a:lnSpc>
                          <a:spcPct val="100000"/>
                        </a:lnSpc>
                      </a:pPr>
                      <a:r>
                        <a:rPr lang="en-US" sz="1400" b="0" i="0" u="none" strike="noStrike" dirty="0">
                          <a:solidFill>
                            <a:schemeClr val="tx1"/>
                          </a:solidFill>
                          <a:effectLst/>
                          <a:latin typeface="+mn-lt"/>
                        </a:rPr>
                        <a:t>81%</a:t>
                      </a:r>
                    </a:p>
                  </a:txBody>
                  <a:tcPr marT="91440" marB="9144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rgbClr val="000000"/>
                          </a:solidFill>
                          <a:effectLst/>
                          <a:latin typeface="+mn-lt"/>
                        </a:rPr>
                        <a:t>70%</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lnSpc>
                          <a:spcPct val="100000"/>
                        </a:lnSpc>
                      </a:pPr>
                      <a:r>
                        <a:rPr lang="en-US" sz="1400" b="0" i="0" u="none" strike="noStrike">
                          <a:solidFill>
                            <a:schemeClr val="tx1"/>
                          </a:solidFill>
                          <a:effectLst/>
                          <a:latin typeface="+mn-lt"/>
                        </a:rPr>
                        <a:t>81%</a:t>
                      </a:r>
                    </a:p>
                  </a:txBody>
                  <a:tcPr marT="91440" marB="9144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442232">
                <a:tc>
                  <a:txBody>
                    <a:bodyPr/>
                    <a:lstStyle/>
                    <a:p>
                      <a:pPr algn="ctr" fontAlgn="ctr">
                        <a:lnSpc>
                          <a:spcPct val="100000"/>
                        </a:lnSpc>
                      </a:pPr>
                      <a:r>
                        <a:rPr lang="en-US" sz="1400" b="0" i="0" u="none" strike="noStrike" dirty="0">
                          <a:solidFill>
                            <a:schemeClr val="tx1"/>
                          </a:solidFill>
                          <a:effectLst/>
                          <a:latin typeface="+mn-lt"/>
                        </a:rPr>
                        <a:t>Stimulating jobs and the economy</a:t>
                      </a:r>
                    </a:p>
                  </a:txBody>
                  <a:tcPr marT="91440" marB="91440" anchor="ctr"/>
                </a:tc>
                <a:tc>
                  <a:txBody>
                    <a:bodyPr/>
                    <a:lstStyle/>
                    <a:p>
                      <a:pPr algn="ctr" fontAlgn="ctr">
                        <a:lnSpc>
                          <a:spcPct val="100000"/>
                        </a:lnSpc>
                      </a:pPr>
                      <a:r>
                        <a:rPr lang="en-US" sz="1400" b="1" i="0" u="none" strike="noStrike" dirty="0">
                          <a:solidFill>
                            <a:schemeClr val="tx1"/>
                          </a:solidFill>
                          <a:effectLst/>
                          <a:latin typeface="+mj-lt"/>
                        </a:rPr>
                        <a:t>69%</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rgbClr val="000000"/>
                          </a:solidFill>
                          <a:effectLst/>
                          <a:latin typeface="+mn-lt"/>
                        </a:rPr>
                        <a:t>80%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lnSpc>
                          <a:spcPct val="100000"/>
                        </a:lnSpc>
                      </a:pPr>
                      <a:r>
                        <a:rPr lang="en-US" sz="1400" b="0" i="0" u="none" strike="noStrike" dirty="0">
                          <a:solidFill>
                            <a:schemeClr val="tx1"/>
                          </a:solidFill>
                          <a:effectLst/>
                          <a:latin typeface="+mn-lt"/>
                        </a:rPr>
                        <a:t>79%</a:t>
                      </a:r>
                    </a:p>
                  </a:txBody>
                  <a:tcPr marT="91440" marB="91440" anchor="ctr"/>
                </a:tc>
                <a:tc>
                  <a:txBody>
                    <a:bodyPr/>
                    <a:lstStyle/>
                    <a:p>
                      <a:pPr algn="ctr" fontAlgn="b">
                        <a:lnSpc>
                          <a:spcPct val="100000"/>
                        </a:lnSpc>
                      </a:pPr>
                      <a:r>
                        <a:rPr lang="en-US" sz="1400" b="0" i="0" u="none" strike="noStrike">
                          <a:solidFill>
                            <a:schemeClr val="tx1"/>
                          </a:solidFill>
                          <a:effectLst/>
                          <a:latin typeface="+mn-lt"/>
                        </a:rPr>
                        <a:t>75%</a:t>
                      </a:r>
                    </a:p>
                  </a:txBody>
                  <a:tcPr marT="91440" marB="91440" anchor="ctr"/>
                </a:tc>
                <a:tc>
                  <a:txBody>
                    <a:bodyPr/>
                    <a:lstStyle/>
                    <a:p>
                      <a:pPr algn="ctr" fontAlgn="b"/>
                      <a:r>
                        <a:rPr lang="en-US" sz="1400" b="0" i="0" u="none" strike="noStrike">
                          <a:solidFill>
                            <a:srgbClr val="000000"/>
                          </a:solidFill>
                          <a:effectLst/>
                          <a:latin typeface="+mn-lt"/>
                        </a:rPr>
                        <a:t>77%</a:t>
                      </a:r>
                    </a:p>
                  </a:txBody>
                  <a:tcPr marL="9525" marR="9525" marT="9525" marB="0" anchor="ctr"/>
                </a:tc>
                <a:tc>
                  <a:txBody>
                    <a:bodyPr/>
                    <a:lstStyle/>
                    <a:p>
                      <a:pPr algn="ctr" fontAlgn="b">
                        <a:lnSpc>
                          <a:spcPct val="100000"/>
                        </a:lnSpc>
                      </a:pPr>
                      <a:r>
                        <a:rPr lang="en-US" sz="1400" b="0" i="0" u="none" strike="noStrike">
                          <a:solidFill>
                            <a:schemeClr val="tx1"/>
                          </a:solidFill>
                          <a:effectLst/>
                          <a:latin typeface="+mn-lt"/>
                        </a:rPr>
                        <a:t>66%</a:t>
                      </a:r>
                    </a:p>
                  </a:txBody>
                  <a:tcPr marT="91440" marB="91440" anchor="ctr"/>
                </a:tc>
                <a:extLst>
                  <a:ext uri="{0D108BD9-81ED-4DB2-BD59-A6C34878D82A}">
                    <a16:rowId xmlns:a16="http://schemas.microsoft.com/office/drawing/2014/main" val="3581532767"/>
                  </a:ext>
                </a:extLst>
              </a:tr>
              <a:tr h="442232">
                <a:tc>
                  <a:txBody>
                    <a:bodyPr/>
                    <a:lstStyle/>
                    <a:p>
                      <a:pPr algn="ctr" fontAlgn="ctr">
                        <a:lnSpc>
                          <a:spcPct val="100000"/>
                        </a:lnSpc>
                      </a:pPr>
                      <a:r>
                        <a:rPr lang="en-US" sz="1400" b="0" i="0" u="none" strike="noStrike" dirty="0">
                          <a:solidFill>
                            <a:schemeClr val="tx1"/>
                          </a:solidFill>
                          <a:effectLst/>
                          <a:latin typeface="+mn-lt"/>
                        </a:rPr>
                        <a:t>Mental health care</a:t>
                      </a:r>
                    </a:p>
                  </a:txBody>
                  <a:tcPr marT="91440" marB="91440" anchor="ctr"/>
                </a:tc>
                <a:tc>
                  <a:txBody>
                    <a:bodyPr/>
                    <a:lstStyle/>
                    <a:p>
                      <a:pPr algn="ctr" fontAlgn="ctr">
                        <a:lnSpc>
                          <a:spcPct val="100000"/>
                        </a:lnSpc>
                      </a:pPr>
                      <a:r>
                        <a:rPr lang="en-US" sz="1400" b="1" i="0" u="none" strike="noStrike">
                          <a:solidFill>
                            <a:schemeClr val="tx1"/>
                          </a:solidFill>
                          <a:effectLst/>
                          <a:latin typeface="+mj-lt"/>
                        </a:rPr>
                        <a:t>66%</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rgbClr val="000000"/>
                          </a:solidFill>
                          <a:effectLst/>
                          <a:latin typeface="+mn-lt"/>
                        </a:rPr>
                        <a:t>80%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lnSpc>
                          <a:spcPct val="100000"/>
                        </a:lnSpc>
                      </a:pPr>
                      <a:r>
                        <a:rPr lang="en-US" sz="1400" b="0" i="0" u="none" strike="noStrike">
                          <a:solidFill>
                            <a:schemeClr val="tx1"/>
                          </a:solidFill>
                          <a:effectLst/>
                          <a:latin typeface="+mn-lt"/>
                        </a:rPr>
                        <a:t>83%</a:t>
                      </a:r>
                    </a:p>
                  </a:txBody>
                  <a:tcPr marT="91440" marB="91440" anchor="ctr"/>
                </a:tc>
                <a:tc>
                  <a:txBody>
                    <a:bodyPr/>
                    <a:lstStyle/>
                    <a:p>
                      <a:pPr algn="ctr" fontAlgn="b">
                        <a:lnSpc>
                          <a:spcPct val="100000"/>
                        </a:lnSpc>
                      </a:pPr>
                      <a:r>
                        <a:rPr lang="en-US" sz="1400" b="0" i="0" u="none" strike="noStrike">
                          <a:solidFill>
                            <a:schemeClr val="tx1"/>
                          </a:solidFill>
                          <a:effectLst/>
                          <a:latin typeface="+mn-lt"/>
                        </a:rPr>
                        <a:t>75%</a:t>
                      </a:r>
                    </a:p>
                  </a:txBody>
                  <a:tcPr marT="91440" marB="91440" anchor="ctr"/>
                </a:tc>
                <a:tc>
                  <a:txBody>
                    <a:bodyPr/>
                    <a:lstStyle/>
                    <a:p>
                      <a:pPr algn="ctr" fontAlgn="b"/>
                      <a:r>
                        <a:rPr lang="en-US" sz="1400" b="0" i="0" u="none" strike="noStrike">
                          <a:solidFill>
                            <a:srgbClr val="000000"/>
                          </a:solidFill>
                          <a:effectLst/>
                          <a:latin typeface="+mn-lt"/>
                        </a:rPr>
                        <a:t>62%</a:t>
                      </a:r>
                    </a:p>
                  </a:txBody>
                  <a:tcPr marL="9525" marR="9525" marT="9525" marB="0" anchor="ctr"/>
                </a:tc>
                <a:tc>
                  <a:txBody>
                    <a:bodyPr/>
                    <a:lstStyle/>
                    <a:p>
                      <a:pPr algn="ctr" fontAlgn="b">
                        <a:lnSpc>
                          <a:spcPct val="100000"/>
                        </a:lnSpc>
                      </a:pPr>
                      <a:r>
                        <a:rPr lang="en-US" sz="1400" b="0" i="0" u="none" strike="noStrike">
                          <a:solidFill>
                            <a:schemeClr val="tx1"/>
                          </a:solidFill>
                          <a:effectLst/>
                          <a:latin typeface="+mn-lt"/>
                        </a:rPr>
                        <a:t>64%</a:t>
                      </a:r>
                    </a:p>
                  </a:txBody>
                  <a:tcPr marT="91440" marB="91440" anchor="ctr"/>
                </a:tc>
                <a:extLst>
                  <a:ext uri="{0D108BD9-81ED-4DB2-BD59-A6C34878D82A}">
                    <a16:rowId xmlns:a16="http://schemas.microsoft.com/office/drawing/2014/main" val="1620041431"/>
                  </a:ext>
                </a:extLst>
              </a:tr>
              <a:tr h="442232">
                <a:tc>
                  <a:txBody>
                    <a:bodyPr/>
                    <a:lstStyle/>
                    <a:p>
                      <a:pPr algn="ctr" fontAlgn="ctr">
                        <a:lnSpc>
                          <a:spcPct val="100000"/>
                        </a:lnSpc>
                      </a:pPr>
                      <a:r>
                        <a:rPr lang="en-US" sz="1400" b="0" i="0" u="none" strike="noStrike" dirty="0">
                          <a:solidFill>
                            <a:schemeClr val="tx1"/>
                          </a:solidFill>
                          <a:effectLst/>
                          <a:latin typeface="+mn-lt"/>
                        </a:rPr>
                        <a:t>Physical health care</a:t>
                      </a:r>
                    </a:p>
                  </a:txBody>
                  <a:tcPr marT="91440" marB="91440" anchor="ctr"/>
                </a:tc>
                <a:tc>
                  <a:txBody>
                    <a:bodyPr/>
                    <a:lstStyle/>
                    <a:p>
                      <a:pPr algn="ctr" fontAlgn="ctr">
                        <a:lnSpc>
                          <a:spcPct val="100000"/>
                        </a:lnSpc>
                      </a:pPr>
                      <a:r>
                        <a:rPr lang="en-US" sz="1400" b="1" i="0" u="none" strike="noStrike" dirty="0">
                          <a:solidFill>
                            <a:schemeClr val="tx1"/>
                          </a:solidFill>
                          <a:effectLst/>
                          <a:latin typeface="+mj-lt"/>
                        </a:rPr>
                        <a:t>66%</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rgbClr val="000000"/>
                          </a:solidFill>
                          <a:effectLst/>
                          <a:latin typeface="+mn-lt"/>
                        </a:rPr>
                        <a:t>82%</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lnSpc>
                          <a:spcPct val="100000"/>
                        </a:lnSpc>
                      </a:pPr>
                      <a:r>
                        <a:rPr lang="en-US" sz="1400" b="0" i="0" u="none" strike="noStrike">
                          <a:solidFill>
                            <a:schemeClr val="tx1"/>
                          </a:solidFill>
                          <a:effectLst/>
                          <a:latin typeface="+mn-lt"/>
                        </a:rPr>
                        <a:t>91%</a:t>
                      </a:r>
                    </a:p>
                  </a:txBody>
                  <a:tcPr marT="91440" marB="91440" anchor="ctr"/>
                </a:tc>
                <a:tc>
                  <a:txBody>
                    <a:bodyPr/>
                    <a:lstStyle/>
                    <a:p>
                      <a:pPr algn="ctr" fontAlgn="b">
                        <a:lnSpc>
                          <a:spcPct val="100000"/>
                        </a:lnSpc>
                      </a:pPr>
                      <a:r>
                        <a:rPr lang="en-US" sz="1400" b="0" i="0" u="none" strike="noStrike" dirty="0">
                          <a:solidFill>
                            <a:schemeClr val="tx1"/>
                          </a:solidFill>
                          <a:effectLst/>
                          <a:latin typeface="+mn-lt"/>
                        </a:rPr>
                        <a:t>73%</a:t>
                      </a:r>
                    </a:p>
                  </a:txBody>
                  <a:tcPr marT="91440" marB="91440" anchor="ctr"/>
                </a:tc>
                <a:tc>
                  <a:txBody>
                    <a:bodyPr/>
                    <a:lstStyle/>
                    <a:p>
                      <a:pPr algn="ctr" fontAlgn="b"/>
                      <a:r>
                        <a:rPr lang="en-US" sz="1400" b="0" i="0" u="none" strike="noStrike" dirty="0">
                          <a:solidFill>
                            <a:srgbClr val="000000"/>
                          </a:solidFill>
                          <a:effectLst/>
                          <a:latin typeface="+mn-lt"/>
                        </a:rPr>
                        <a:t>67%</a:t>
                      </a:r>
                    </a:p>
                  </a:txBody>
                  <a:tcPr marL="9525" marR="9525" marT="9525" marB="0" anchor="ctr"/>
                </a:tc>
                <a:tc>
                  <a:txBody>
                    <a:bodyPr/>
                    <a:lstStyle/>
                    <a:p>
                      <a:pPr algn="ctr" fontAlgn="b">
                        <a:lnSpc>
                          <a:spcPct val="100000"/>
                        </a:lnSpc>
                      </a:pPr>
                      <a:r>
                        <a:rPr lang="en-US" sz="1400" b="0" i="0" u="none" strike="noStrike">
                          <a:solidFill>
                            <a:schemeClr val="tx1"/>
                          </a:solidFill>
                          <a:effectLst/>
                          <a:latin typeface="+mn-lt"/>
                        </a:rPr>
                        <a:t>64%</a:t>
                      </a:r>
                    </a:p>
                  </a:txBody>
                  <a:tcPr marT="91440" marB="91440" anchor="ctr"/>
                </a:tc>
                <a:extLst>
                  <a:ext uri="{0D108BD9-81ED-4DB2-BD59-A6C34878D82A}">
                    <a16:rowId xmlns:a16="http://schemas.microsoft.com/office/drawing/2014/main" val="4134972028"/>
                  </a:ext>
                </a:extLst>
              </a:tr>
              <a:tr h="442232">
                <a:tc>
                  <a:txBody>
                    <a:bodyPr/>
                    <a:lstStyle/>
                    <a:p>
                      <a:pPr algn="ctr" fontAlgn="ctr">
                        <a:lnSpc>
                          <a:spcPct val="100000"/>
                        </a:lnSpc>
                      </a:pPr>
                      <a:r>
                        <a:rPr lang="en-US" sz="1400" b="0" i="0" u="none" strike="noStrike" dirty="0">
                          <a:solidFill>
                            <a:schemeClr val="tx1"/>
                          </a:solidFill>
                          <a:effectLst/>
                          <a:latin typeface="+mn-lt"/>
                        </a:rPr>
                        <a:t>Housing</a:t>
                      </a:r>
                    </a:p>
                  </a:txBody>
                  <a:tcPr marT="91440" marB="91440" anchor="ctr"/>
                </a:tc>
                <a:tc>
                  <a:txBody>
                    <a:bodyPr/>
                    <a:lstStyle/>
                    <a:p>
                      <a:pPr algn="ctr" fontAlgn="ctr">
                        <a:lnSpc>
                          <a:spcPct val="100000"/>
                        </a:lnSpc>
                      </a:pPr>
                      <a:r>
                        <a:rPr lang="en-US" sz="1400" b="1" i="0" u="none" strike="noStrike" dirty="0">
                          <a:solidFill>
                            <a:schemeClr val="tx1"/>
                          </a:solidFill>
                          <a:effectLst/>
                          <a:latin typeface="+mj-lt"/>
                        </a:rPr>
                        <a:t>62%</a:t>
                      </a:r>
                    </a:p>
                  </a:txBody>
                  <a:tcPr marT="91440" marB="9144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rgbClr val="000000"/>
                          </a:solidFill>
                          <a:effectLst/>
                          <a:latin typeface="+mn-lt"/>
                        </a:rPr>
                        <a:t>80%</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lnSpc>
                          <a:spcPct val="100000"/>
                        </a:lnSpc>
                      </a:pPr>
                      <a:r>
                        <a:rPr lang="en-US" sz="1400" b="0" i="0" u="none" strike="noStrike">
                          <a:solidFill>
                            <a:schemeClr val="tx1"/>
                          </a:solidFill>
                          <a:effectLst/>
                          <a:latin typeface="+mn-lt"/>
                        </a:rPr>
                        <a:t>74%</a:t>
                      </a:r>
                    </a:p>
                  </a:txBody>
                  <a:tcPr marT="91440" marB="91440" anchor="ctr"/>
                </a:tc>
                <a:tc>
                  <a:txBody>
                    <a:bodyPr/>
                    <a:lstStyle/>
                    <a:p>
                      <a:pPr algn="ctr" fontAlgn="b">
                        <a:lnSpc>
                          <a:spcPct val="100000"/>
                        </a:lnSpc>
                      </a:pPr>
                      <a:r>
                        <a:rPr lang="en-US" sz="1400" b="0" i="0" u="none" strike="noStrike">
                          <a:solidFill>
                            <a:schemeClr val="tx1"/>
                          </a:solidFill>
                          <a:effectLst/>
                          <a:latin typeface="+mn-lt"/>
                        </a:rPr>
                        <a:t>70%</a:t>
                      </a:r>
                    </a:p>
                  </a:txBody>
                  <a:tcPr marT="91440" marB="91440" anchor="ctr"/>
                </a:tc>
                <a:tc>
                  <a:txBody>
                    <a:bodyPr/>
                    <a:lstStyle/>
                    <a:p>
                      <a:pPr algn="ctr" fontAlgn="b"/>
                      <a:r>
                        <a:rPr lang="en-US" sz="1400" b="0" i="0" u="none" strike="noStrike" dirty="0">
                          <a:solidFill>
                            <a:srgbClr val="000000"/>
                          </a:solidFill>
                          <a:effectLst/>
                          <a:latin typeface="+mn-lt"/>
                        </a:rPr>
                        <a:t>60%</a:t>
                      </a:r>
                    </a:p>
                  </a:txBody>
                  <a:tcPr marL="9525" marR="9525" marT="9525" marB="0" anchor="ctr"/>
                </a:tc>
                <a:tc>
                  <a:txBody>
                    <a:bodyPr/>
                    <a:lstStyle/>
                    <a:p>
                      <a:pPr algn="ctr" fontAlgn="b">
                        <a:lnSpc>
                          <a:spcPct val="100000"/>
                        </a:lnSpc>
                      </a:pPr>
                      <a:r>
                        <a:rPr lang="en-US" sz="1400" b="0" i="0" u="none" strike="noStrike" dirty="0">
                          <a:solidFill>
                            <a:schemeClr val="tx1"/>
                          </a:solidFill>
                          <a:effectLst/>
                          <a:latin typeface="+mn-lt"/>
                        </a:rPr>
                        <a:t>63%</a:t>
                      </a:r>
                    </a:p>
                  </a:txBody>
                  <a:tcPr marT="91440" marB="91440" anchor="ctr"/>
                </a:tc>
                <a:extLst>
                  <a:ext uri="{0D108BD9-81ED-4DB2-BD59-A6C34878D82A}">
                    <a16:rowId xmlns:a16="http://schemas.microsoft.com/office/drawing/2014/main" val="4142276878"/>
                  </a:ext>
                </a:extLst>
              </a:tr>
            </a:tbl>
          </a:graphicData>
        </a:graphic>
      </p:graphicFrame>
      <p:sp>
        <p:nvSpPr>
          <p:cNvPr id="6" name="Text Placeholder 5">
            <a:extLst>
              <a:ext uri="{FF2B5EF4-FFF2-40B4-BE49-F238E27FC236}">
                <a16:creationId xmlns:a16="http://schemas.microsoft.com/office/drawing/2014/main" id="{CABB8E69-0693-BB26-53F6-3946936D45A7}"/>
              </a:ext>
            </a:extLst>
          </p:cNvPr>
          <p:cNvSpPr>
            <a:spLocks noGrp="1"/>
          </p:cNvSpPr>
          <p:nvPr>
            <p:ph type="body" sz="quarter" idx="13"/>
          </p:nvPr>
        </p:nvSpPr>
        <p:spPr/>
        <p:txBody>
          <a:bodyPr/>
          <a:lstStyle/>
          <a:p>
            <a:endParaRPr lang="en-US" dirty="0"/>
          </a:p>
        </p:txBody>
      </p:sp>
      <p:sp>
        <p:nvSpPr>
          <p:cNvPr id="8" name="Text Placeholder 7">
            <a:extLst>
              <a:ext uri="{FF2B5EF4-FFF2-40B4-BE49-F238E27FC236}">
                <a16:creationId xmlns:a16="http://schemas.microsoft.com/office/drawing/2014/main" id="{A1C289C8-90A7-442D-0540-98D7E3CC98D2}"/>
              </a:ext>
            </a:extLst>
          </p:cNvPr>
          <p:cNvSpPr>
            <a:spLocks noGrp="1"/>
          </p:cNvSpPr>
          <p:nvPr>
            <p:ph type="body" sz="quarter" idx="11"/>
          </p:nvPr>
        </p:nvSpPr>
        <p:spPr/>
        <p:txBody>
          <a:bodyPr/>
          <a:lstStyle/>
          <a:p>
            <a:r>
              <a:rPr lang="en-US" dirty="0"/>
              <a:t>African American Coloradans place a higher priority on most categories </a:t>
            </a:r>
            <a:r>
              <a:rPr lang="en-US"/>
              <a:t>of investment.</a:t>
            </a:r>
            <a:endParaRPr lang="en-US" dirty="0"/>
          </a:p>
        </p:txBody>
      </p:sp>
    </p:spTree>
    <p:extLst>
      <p:ext uri="{BB962C8B-B14F-4D97-AF65-F5344CB8AC3E}">
        <p14:creationId xmlns:p14="http://schemas.microsoft.com/office/powerpoint/2010/main" val="373544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596E59-4000-061B-59FD-D2AB2AD7ADBD}"/>
              </a:ext>
            </a:extLst>
          </p:cNvPr>
          <p:cNvSpPr>
            <a:spLocks noGrp="1"/>
          </p:cNvSpPr>
          <p:nvPr>
            <p:ph type="sldNum" sz="quarter" idx="4"/>
          </p:nvPr>
        </p:nvSpPr>
        <p:spPr/>
        <p:txBody>
          <a:bodyPr/>
          <a:lstStyle/>
          <a:p>
            <a:fld id="{68963FF3-3082-0146-9045-A71664B0B906}" type="slidenum">
              <a:rPr lang="en-US" smtClean="0"/>
              <a:t>38</a:t>
            </a:fld>
            <a:endParaRPr lang="en-US" dirty="0"/>
          </a:p>
        </p:txBody>
      </p:sp>
    </p:spTree>
    <p:extLst>
      <p:ext uri="{BB962C8B-B14F-4D97-AF65-F5344CB8AC3E}">
        <p14:creationId xmlns:p14="http://schemas.microsoft.com/office/powerpoint/2010/main" val="38483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771D-7C0C-761A-572B-FE651A1B55F3}"/>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48813C7-3FE1-F6E4-F58A-237D094A00D0}"/>
              </a:ext>
            </a:extLst>
          </p:cNvPr>
          <p:cNvGraphicFramePr/>
          <p:nvPr/>
        </p:nvGraphicFramePr>
        <p:xfrm>
          <a:off x="-772357" y="2238104"/>
          <a:ext cx="11514339"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3E50633B-519B-2436-68B9-FB1E30843013}"/>
              </a:ext>
            </a:extLst>
          </p:cNvPr>
          <p:cNvSpPr>
            <a:spLocks noGrp="1"/>
          </p:cNvSpPr>
          <p:nvPr>
            <p:ph type="sldNum" sz="quarter" idx="10"/>
          </p:nvPr>
        </p:nvSpPr>
        <p:spPr/>
        <p:txBody>
          <a:bodyPr/>
          <a:lstStyle/>
          <a:p>
            <a:fld id="{68963FF3-3082-0146-9045-A71664B0B906}" type="slidenum">
              <a:rPr lang="en-US" smtClean="0"/>
              <a:t>39</a:t>
            </a:fld>
            <a:endParaRPr lang="en-US" dirty="0"/>
          </a:p>
        </p:txBody>
      </p:sp>
      <p:graphicFrame>
        <p:nvGraphicFramePr>
          <p:cNvPr id="7" name="Table 6">
            <a:extLst>
              <a:ext uri="{FF2B5EF4-FFF2-40B4-BE49-F238E27FC236}">
                <a16:creationId xmlns:a16="http://schemas.microsoft.com/office/drawing/2014/main" id="{6E0F9C2A-D63B-03FD-EA79-03BE3106A0D6}"/>
              </a:ext>
            </a:extLst>
          </p:cNvPr>
          <p:cNvGraphicFramePr>
            <a:graphicFrameLocks noGrp="1"/>
          </p:cNvGraphicFramePr>
          <p:nvPr/>
        </p:nvGraphicFramePr>
        <p:xfrm>
          <a:off x="10457892" y="1985431"/>
          <a:ext cx="1731146" cy="3913070"/>
        </p:xfrm>
        <a:graphic>
          <a:graphicData uri="http://schemas.openxmlformats.org/drawingml/2006/table">
            <a:tbl>
              <a:tblPr>
                <a:tableStyleId>{5C22544A-7EE6-4342-B048-85BDC9FD1C3A}</a:tableStyleId>
              </a:tblPr>
              <a:tblGrid>
                <a:gridCol w="1731146">
                  <a:extLst>
                    <a:ext uri="{9D8B030D-6E8A-4147-A177-3AD203B41FA5}">
                      <a16:colId xmlns:a16="http://schemas.microsoft.com/office/drawing/2014/main" val="3728757123"/>
                    </a:ext>
                  </a:extLst>
                </a:gridCol>
              </a:tblGrid>
              <a:tr h="371118">
                <a:tc>
                  <a:txBody>
                    <a:bodyPr/>
                    <a:lstStyle/>
                    <a:p>
                      <a:pPr algn="ctr" fontAlgn="b">
                        <a:lnSpc>
                          <a:spcPts val="1700"/>
                        </a:lnSpc>
                      </a:pPr>
                      <a:r>
                        <a:rPr lang="en-US" sz="1400" b="0" u="none" strike="noStrike" dirty="0">
                          <a:solidFill>
                            <a:schemeClr val="tx1"/>
                          </a:solidFill>
                          <a:effectLst/>
                          <a:latin typeface="+mj-lt"/>
                        </a:rPr>
                        <a:t>Mean Score</a:t>
                      </a:r>
                      <a:endParaRPr lang="en-US" sz="1400" b="0" i="0" u="none" strike="noStrike" dirty="0">
                        <a:solidFill>
                          <a:schemeClr val="tx1"/>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378267">
                <a:tc>
                  <a:txBody>
                    <a:bodyPr/>
                    <a:lstStyle/>
                    <a:p>
                      <a:pPr algn="ctr" fontAlgn="ctr"/>
                      <a:r>
                        <a:rPr lang="en-US" sz="1400" b="0" i="0" u="none" strike="noStrike" dirty="0">
                          <a:solidFill>
                            <a:schemeClr val="tx1"/>
                          </a:solidFill>
                          <a:effectLst/>
                          <a:latin typeface="+mj-lt"/>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532167">
                <a:tc>
                  <a:txBody>
                    <a:bodyPr/>
                    <a:lstStyle/>
                    <a:p>
                      <a:pPr algn="ctr" fontAlgn="ctr"/>
                      <a:r>
                        <a:rPr lang="en-US" sz="1400" b="0" i="0" u="none" strike="noStrike">
                          <a:solidFill>
                            <a:schemeClr val="tx1"/>
                          </a:solidFill>
                          <a:effectLst/>
                          <a:latin typeface="+mj-lt"/>
                        </a:rPr>
                        <a:t>3.9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523782">
                <a:tc>
                  <a:txBody>
                    <a:bodyPr/>
                    <a:lstStyle/>
                    <a:p>
                      <a:pPr algn="ctr" fontAlgn="ctr"/>
                      <a:r>
                        <a:rPr lang="en-US" sz="1400" b="0" i="0" u="none" strike="noStrike">
                          <a:solidFill>
                            <a:schemeClr val="tx1"/>
                          </a:solidFill>
                          <a:effectLst/>
                          <a:latin typeface="+mj-lt"/>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521208">
                <a:tc>
                  <a:txBody>
                    <a:bodyPr/>
                    <a:lstStyle/>
                    <a:p>
                      <a:pPr algn="ctr" fontAlgn="ctr"/>
                      <a:r>
                        <a:rPr lang="en-US" sz="1400" b="0" i="0" u="none" strike="noStrike">
                          <a:solidFill>
                            <a:schemeClr val="tx1"/>
                          </a:solidFill>
                          <a:effectLst/>
                          <a:latin typeface="+mj-lt"/>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544112">
                <a:tc>
                  <a:txBody>
                    <a:bodyPr/>
                    <a:lstStyle/>
                    <a:p>
                      <a:pPr algn="ctr" fontAlgn="ctr"/>
                      <a:r>
                        <a:rPr lang="en-US" sz="1400" b="0" i="0" u="none" strike="noStrike" dirty="0">
                          <a:solidFill>
                            <a:schemeClr val="tx1"/>
                          </a:solidFill>
                          <a:effectLst/>
                          <a:latin typeface="+mj-lt"/>
                        </a:rPr>
                        <a:t>3.6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07658"/>
                  </a:ext>
                </a:extLst>
              </a:tr>
              <a:tr h="521208">
                <a:tc>
                  <a:txBody>
                    <a:bodyPr/>
                    <a:lstStyle/>
                    <a:p>
                      <a:pPr algn="ctr" fontAlgn="ctr"/>
                      <a:r>
                        <a:rPr lang="en-US" sz="1400" b="0" i="0" u="none" strike="noStrike">
                          <a:solidFill>
                            <a:schemeClr val="tx1"/>
                          </a:solidFill>
                          <a:effectLst/>
                          <a:latin typeface="+mj-lt"/>
                        </a:rPr>
                        <a:t>3.5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6645637"/>
                  </a:ext>
                </a:extLst>
              </a:tr>
              <a:tr h="521208">
                <a:tc>
                  <a:txBody>
                    <a:bodyPr/>
                    <a:lstStyle/>
                    <a:p>
                      <a:pPr algn="ctr" fontAlgn="ctr"/>
                      <a:r>
                        <a:rPr lang="en-US" sz="1400" b="0" i="0" u="none" strike="noStrike" dirty="0">
                          <a:solidFill>
                            <a:schemeClr val="tx1"/>
                          </a:solidFill>
                          <a:effectLst/>
                          <a:latin typeface="+mj-lt"/>
                        </a:rPr>
                        <a:t>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5308284"/>
                  </a:ext>
                </a:extLst>
              </a:tr>
            </a:tbl>
          </a:graphicData>
        </a:graphic>
      </p:graphicFrame>
      <p:sp>
        <p:nvSpPr>
          <p:cNvPr id="8" name="Text Placeholder 7">
            <a:extLst>
              <a:ext uri="{FF2B5EF4-FFF2-40B4-BE49-F238E27FC236}">
                <a16:creationId xmlns:a16="http://schemas.microsoft.com/office/drawing/2014/main" id="{C1CBDBF4-5888-5043-A465-15778E9B2F0B}"/>
              </a:ext>
            </a:extLst>
          </p:cNvPr>
          <p:cNvSpPr>
            <a:spLocks noGrp="1"/>
          </p:cNvSpPr>
          <p:nvPr>
            <p:ph type="body" sz="quarter" idx="12"/>
          </p:nvPr>
        </p:nvSpPr>
        <p:spPr/>
        <p:txBody>
          <a:bodyPr/>
          <a:lstStyle/>
          <a:p>
            <a:r>
              <a:rPr lang="en-US" dirty="0"/>
              <a:t>Q16. Here is a list of ways Coloradans can improve their community. Please indicate how effective you think this kind of activity is at improving your community, using a scale of one to seven, where “one” means </a:t>
            </a:r>
            <a:r>
              <a:rPr lang="en-US" u="sng" dirty="0"/>
              <a:t>very ineffective</a:t>
            </a:r>
            <a:r>
              <a:rPr lang="en-US" dirty="0"/>
              <a:t> and “seven” means </a:t>
            </a:r>
            <a:r>
              <a:rPr lang="en-US" u="sng" dirty="0"/>
              <a:t>very effective</a:t>
            </a:r>
            <a:r>
              <a:rPr lang="en-US" dirty="0"/>
              <a:t>.  You may choose any number from one to seven.</a:t>
            </a:r>
          </a:p>
        </p:txBody>
      </p:sp>
      <p:sp>
        <p:nvSpPr>
          <p:cNvPr id="4" name="Text Placeholder 3">
            <a:extLst>
              <a:ext uri="{FF2B5EF4-FFF2-40B4-BE49-F238E27FC236}">
                <a16:creationId xmlns:a16="http://schemas.microsoft.com/office/drawing/2014/main" id="{D406D9B1-824D-695C-26DF-853E5560171F}"/>
              </a:ext>
            </a:extLst>
          </p:cNvPr>
          <p:cNvSpPr>
            <a:spLocks noGrp="1"/>
          </p:cNvSpPr>
          <p:nvPr>
            <p:ph type="body" sz="quarter" idx="13"/>
          </p:nvPr>
        </p:nvSpPr>
        <p:spPr/>
        <p:txBody>
          <a:bodyPr/>
          <a:lstStyle/>
          <a:p>
            <a:r>
              <a:rPr lang="en-US" dirty="0"/>
              <a:t>*Split Sample</a:t>
            </a:r>
          </a:p>
        </p:txBody>
      </p:sp>
      <p:sp>
        <p:nvSpPr>
          <p:cNvPr id="11" name="Text Placeholder 10">
            <a:extLst>
              <a:ext uri="{FF2B5EF4-FFF2-40B4-BE49-F238E27FC236}">
                <a16:creationId xmlns:a16="http://schemas.microsoft.com/office/drawing/2014/main" id="{12D1355E-0A9B-AFF9-749C-1B7225118EBF}"/>
              </a:ext>
            </a:extLst>
          </p:cNvPr>
          <p:cNvSpPr>
            <a:spLocks noGrp="1"/>
          </p:cNvSpPr>
          <p:nvPr>
            <p:ph type="body" sz="quarter" idx="11"/>
          </p:nvPr>
        </p:nvSpPr>
        <p:spPr/>
        <p:txBody>
          <a:bodyPr/>
          <a:lstStyle/>
          <a:p>
            <a:r>
              <a:rPr lang="en-US" dirty="0"/>
              <a:t>Volunteering for social causes is seen as the most impactful way of improving their community.</a:t>
            </a:r>
          </a:p>
        </p:txBody>
      </p:sp>
    </p:spTree>
    <p:extLst>
      <p:ext uri="{BB962C8B-B14F-4D97-AF65-F5344CB8AC3E}">
        <p14:creationId xmlns:p14="http://schemas.microsoft.com/office/powerpoint/2010/main" val="15598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775-D679-F999-31D7-E2BE62AEBC5B}"/>
              </a:ext>
            </a:extLst>
          </p:cNvPr>
          <p:cNvSpPr>
            <a:spLocks noGrp="1"/>
          </p:cNvSpPr>
          <p:nvPr>
            <p:ph type="title"/>
          </p:nvPr>
        </p:nvSpPr>
        <p:spPr/>
        <p:txBody>
          <a:bodyPr/>
          <a:lstStyle/>
          <a:p>
            <a:r>
              <a:rPr lang="en-US" dirty="0"/>
              <a:t>About Pulse</a:t>
            </a:r>
          </a:p>
        </p:txBody>
      </p:sp>
      <p:sp>
        <p:nvSpPr>
          <p:cNvPr id="3" name="Content Placeholder 2">
            <a:extLst>
              <a:ext uri="{FF2B5EF4-FFF2-40B4-BE49-F238E27FC236}">
                <a16:creationId xmlns:a16="http://schemas.microsoft.com/office/drawing/2014/main" id="{478CD04F-7176-602A-5B3B-EFB2C6942B12}"/>
              </a:ext>
            </a:extLst>
          </p:cNvPr>
          <p:cNvSpPr>
            <a:spLocks noGrp="1"/>
          </p:cNvSpPr>
          <p:nvPr>
            <p:ph idx="1"/>
          </p:nvPr>
        </p:nvSpPr>
        <p:spPr>
          <a:xfrm>
            <a:off x="775674" y="1573563"/>
            <a:ext cx="5320326" cy="3403878"/>
          </a:xfrm>
        </p:spPr>
        <p:txBody>
          <a:bodyPr>
            <a:normAutofit/>
          </a:bodyPr>
          <a:lstStyle/>
          <a:p>
            <a:pPr>
              <a:spcAft>
                <a:spcPts val="600"/>
              </a:spcAft>
            </a:pPr>
            <a:r>
              <a:rPr lang="en-US" dirty="0"/>
              <a:t>Launched in 2020, it’s an annual poll that takes the </a:t>
            </a:r>
            <a:r>
              <a:rPr lang="en-US" i="1" dirty="0"/>
              <a:t>pulse</a:t>
            </a:r>
            <a:r>
              <a:rPr lang="en-US" dirty="0"/>
              <a:t> of Coloradans on a range of issues that impact health and well-being.</a:t>
            </a:r>
          </a:p>
          <a:p>
            <a:pPr>
              <a:spcAft>
                <a:spcPts val="600"/>
              </a:spcAft>
            </a:pPr>
            <a:r>
              <a:rPr lang="en-US" dirty="0"/>
              <a:t>We share all the results with policymakers, community leaders and the media.</a:t>
            </a:r>
          </a:p>
          <a:p>
            <a:pPr>
              <a:spcAft>
                <a:spcPts val="600"/>
              </a:spcAft>
            </a:pPr>
            <a:r>
              <a:rPr lang="en-US" dirty="0"/>
              <a:t>Pulse helps us hear from people beyond our usual circles, giving us a deeper understanding of what Coloradans are experiencing.</a:t>
            </a:r>
          </a:p>
          <a:p>
            <a:pPr>
              <a:spcAft>
                <a:spcPts val="600"/>
              </a:spcAft>
            </a:pPr>
            <a:r>
              <a:rPr lang="en-US" dirty="0"/>
              <a:t>As part of our commitment to racial justice, we oversample African Americans, Asian Americans and Pacific Islanders, and Native Americans to ensure their voices are represented in the data.</a:t>
            </a:r>
            <a:endParaRPr lang="en-US" b="1" dirty="0"/>
          </a:p>
        </p:txBody>
      </p:sp>
      <p:sp>
        <p:nvSpPr>
          <p:cNvPr id="4" name="Slide Number Placeholder 3">
            <a:extLst>
              <a:ext uri="{FF2B5EF4-FFF2-40B4-BE49-F238E27FC236}">
                <a16:creationId xmlns:a16="http://schemas.microsoft.com/office/drawing/2014/main" id="{331FEDBB-52DE-972E-657F-2C143033E0DC}"/>
              </a:ext>
            </a:extLst>
          </p:cNvPr>
          <p:cNvSpPr>
            <a:spLocks noGrp="1"/>
          </p:cNvSpPr>
          <p:nvPr>
            <p:ph type="sldNum" sz="quarter" idx="4"/>
          </p:nvPr>
        </p:nvSpPr>
        <p:spPr/>
        <p:txBody>
          <a:bodyPr/>
          <a:lstStyle/>
          <a:p>
            <a:fld id="{68963FF3-3082-0146-9045-A71664B0B906}" type="slidenum">
              <a:rPr lang="en-US" smtClean="0"/>
              <a:t>4</a:t>
            </a:fld>
            <a:endParaRPr lang="en-US" dirty="0"/>
          </a:p>
        </p:txBody>
      </p:sp>
      <p:pic>
        <p:nvPicPr>
          <p:cNvPr id="3074" name="Picture 2">
            <a:extLst>
              <a:ext uri="{FF2B5EF4-FFF2-40B4-BE49-F238E27FC236}">
                <a16:creationId xmlns:a16="http://schemas.microsoft.com/office/drawing/2014/main" id="{83EB177D-C9C6-3E5D-AA66-4E5FC0D6AE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24"/>
          <a:stretch/>
        </p:blipFill>
        <p:spPr bwMode="auto">
          <a:xfrm>
            <a:off x="6305641" y="1625321"/>
            <a:ext cx="5590186" cy="330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214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1DF8-7188-5ABF-41CB-7AF73B35BE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C4E57-5229-DD23-C17A-E8B0561A13E2}"/>
              </a:ext>
            </a:extLst>
          </p:cNvPr>
          <p:cNvSpPr>
            <a:spLocks noGrp="1"/>
          </p:cNvSpPr>
          <p:nvPr>
            <p:ph type="sldNum" sz="quarter" idx="10"/>
          </p:nvPr>
        </p:nvSpPr>
        <p:spPr/>
        <p:txBody>
          <a:bodyPr/>
          <a:lstStyle/>
          <a:p>
            <a:fld id="{68963FF3-3082-0146-9045-A71664B0B906}" type="slidenum">
              <a:rPr lang="en-US" smtClean="0"/>
              <a:pPr/>
              <a:t>40</a:t>
            </a:fld>
            <a:endParaRPr lang="en-US" dirty="0"/>
          </a:p>
        </p:txBody>
      </p:sp>
      <p:sp>
        <p:nvSpPr>
          <p:cNvPr id="4" name="Text Placeholder 3">
            <a:extLst>
              <a:ext uri="{FF2B5EF4-FFF2-40B4-BE49-F238E27FC236}">
                <a16:creationId xmlns:a16="http://schemas.microsoft.com/office/drawing/2014/main" id="{714A1FAC-28A2-5376-BABB-38ED84DACD24}"/>
              </a:ext>
            </a:extLst>
          </p:cNvPr>
          <p:cNvSpPr>
            <a:spLocks noGrp="1"/>
          </p:cNvSpPr>
          <p:nvPr>
            <p:ph type="body" sz="quarter" idx="12"/>
          </p:nvPr>
        </p:nvSpPr>
        <p:spPr/>
        <p:txBody>
          <a:bodyPr/>
          <a:lstStyle/>
          <a:p>
            <a:r>
              <a:rPr lang="en-US" sz="1300" dirty="0"/>
              <a:t>Q16. Here is a list of ways Coloradans can improve their community. Please indicate how effective you think this kind of activity is at improving your community, using a scale of one to seven, where “one” means </a:t>
            </a:r>
            <a:r>
              <a:rPr lang="en-US" sz="1300" u="sng" dirty="0"/>
              <a:t>very ineffective</a:t>
            </a:r>
            <a:r>
              <a:rPr lang="en-US" sz="1300" dirty="0"/>
              <a:t> and “seven” means </a:t>
            </a:r>
            <a:r>
              <a:rPr lang="en-US" sz="1300" u="sng" dirty="0"/>
              <a:t>very effective</a:t>
            </a:r>
            <a:r>
              <a:rPr lang="en-US" sz="1300" dirty="0"/>
              <a:t>.  </a:t>
            </a:r>
            <a:br>
              <a:rPr lang="en-US" sz="1300" dirty="0"/>
            </a:br>
            <a:r>
              <a:rPr lang="en-US" sz="1300" dirty="0"/>
              <a:t>You may choose any number from one to seven. </a:t>
            </a:r>
          </a:p>
          <a:p>
            <a:r>
              <a:rPr lang="en-US" sz="1300" dirty="0"/>
              <a:t>(% 6-7 (Very Effective))</a:t>
            </a:r>
          </a:p>
        </p:txBody>
      </p:sp>
      <p:sp>
        <p:nvSpPr>
          <p:cNvPr id="14" name="Text Placeholder 13">
            <a:extLst>
              <a:ext uri="{FF2B5EF4-FFF2-40B4-BE49-F238E27FC236}">
                <a16:creationId xmlns:a16="http://schemas.microsoft.com/office/drawing/2014/main" id="{0372CA48-DDD4-AD72-EF80-D95E465496BA}"/>
              </a:ext>
            </a:extLst>
          </p:cNvPr>
          <p:cNvSpPr>
            <a:spLocks noGrp="1"/>
          </p:cNvSpPr>
          <p:nvPr>
            <p:ph type="body" sz="quarter" idx="13"/>
          </p:nvPr>
        </p:nvSpPr>
        <p:spPr/>
        <p:txBody>
          <a:bodyPr/>
          <a:lstStyle/>
          <a:p>
            <a:r>
              <a:rPr lang="en-US" dirty="0"/>
              <a:t>*Split Sample</a:t>
            </a:r>
          </a:p>
        </p:txBody>
      </p:sp>
      <p:graphicFrame>
        <p:nvGraphicFramePr>
          <p:cNvPr id="5" name="Table 5">
            <a:extLst>
              <a:ext uri="{FF2B5EF4-FFF2-40B4-BE49-F238E27FC236}">
                <a16:creationId xmlns:a16="http://schemas.microsoft.com/office/drawing/2014/main" id="{E75B04B9-B1B9-C456-2673-8BE2A3655F96}"/>
              </a:ext>
            </a:extLst>
          </p:cNvPr>
          <p:cNvGraphicFramePr>
            <a:graphicFrameLocks noGrp="1"/>
          </p:cNvGraphicFramePr>
          <p:nvPr/>
        </p:nvGraphicFramePr>
        <p:xfrm>
          <a:off x="225552" y="2045615"/>
          <a:ext cx="11740896" cy="4136108"/>
        </p:xfrm>
        <a:graphic>
          <a:graphicData uri="http://schemas.openxmlformats.org/drawingml/2006/table">
            <a:tbl>
              <a:tblPr firstRow="1" bandRow="1">
                <a:tableStyleId>{073A0DAA-6AF3-43AB-8588-CEC1D06C72B9}</a:tableStyleId>
              </a:tblPr>
              <a:tblGrid>
                <a:gridCol w="4527423">
                  <a:extLst>
                    <a:ext uri="{9D8B030D-6E8A-4147-A177-3AD203B41FA5}">
                      <a16:colId xmlns:a16="http://schemas.microsoft.com/office/drawing/2014/main" val="3800592379"/>
                    </a:ext>
                  </a:extLst>
                </a:gridCol>
                <a:gridCol w="762000">
                  <a:extLst>
                    <a:ext uri="{9D8B030D-6E8A-4147-A177-3AD203B41FA5}">
                      <a16:colId xmlns:a16="http://schemas.microsoft.com/office/drawing/2014/main" val="327636290"/>
                    </a:ext>
                  </a:extLst>
                </a:gridCol>
                <a:gridCol w="1612900">
                  <a:extLst>
                    <a:ext uri="{9D8B030D-6E8A-4147-A177-3AD203B41FA5}">
                      <a16:colId xmlns:a16="http://schemas.microsoft.com/office/drawing/2014/main" val="2653160821"/>
                    </a:ext>
                  </a:extLst>
                </a:gridCol>
                <a:gridCol w="1612900">
                  <a:extLst>
                    <a:ext uri="{9D8B030D-6E8A-4147-A177-3AD203B41FA5}">
                      <a16:colId xmlns:a16="http://schemas.microsoft.com/office/drawing/2014/main" val="596334569"/>
                    </a:ext>
                  </a:extLst>
                </a:gridCol>
                <a:gridCol w="1612900">
                  <a:extLst>
                    <a:ext uri="{9D8B030D-6E8A-4147-A177-3AD203B41FA5}">
                      <a16:colId xmlns:a16="http://schemas.microsoft.com/office/drawing/2014/main" val="2258372320"/>
                    </a:ext>
                  </a:extLst>
                </a:gridCol>
                <a:gridCol w="1612773">
                  <a:extLst>
                    <a:ext uri="{9D8B030D-6E8A-4147-A177-3AD203B41FA5}">
                      <a16:colId xmlns:a16="http://schemas.microsoft.com/office/drawing/2014/main" val="3268504311"/>
                    </a:ext>
                  </a:extLst>
                </a:gridCol>
              </a:tblGrid>
              <a:tr h="276190">
                <a:tc rowSpan="2">
                  <a:txBody>
                    <a:bodyPr/>
                    <a:lstStyle/>
                    <a:p>
                      <a:pPr algn="ctr">
                        <a:lnSpc>
                          <a:spcPct val="100000"/>
                        </a:lnSpc>
                      </a:pPr>
                      <a:r>
                        <a:rPr lang="en-US" sz="1400" b="1" dirty="0">
                          <a:latin typeface="+mj-lt"/>
                        </a:rPr>
                        <a:t>Activity</a:t>
                      </a:r>
                    </a:p>
                  </a:txBody>
                  <a:tcPr marT="18288" marB="18288" anchor="ctr">
                    <a:solidFill>
                      <a:schemeClr val="accent1"/>
                    </a:solidFill>
                  </a:tcPr>
                </a:tc>
                <a:tc rowSpan="2">
                  <a:txBody>
                    <a:bodyPr/>
                    <a:lstStyle/>
                    <a:p>
                      <a:pPr algn="ctr">
                        <a:lnSpc>
                          <a:spcPct val="100000"/>
                        </a:lnSpc>
                      </a:pPr>
                      <a:r>
                        <a:rPr lang="en-US" sz="1400" b="1" dirty="0">
                          <a:latin typeface="+mj-lt"/>
                        </a:rPr>
                        <a:t>All</a:t>
                      </a:r>
                    </a:p>
                  </a:txBody>
                  <a:tcPr marT="18288" marB="18288"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Party</a:t>
                      </a:r>
                    </a:p>
                  </a:txBody>
                  <a:tcPr marT="18288" marB="18288"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400" b="1" dirty="0">
                          <a:latin typeface="+mj-lt"/>
                        </a:rPr>
                        <a:t>Dem-Rep. Diff.</a:t>
                      </a:r>
                    </a:p>
                  </a:txBody>
                  <a:tcPr marT="18288" marB="18288"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276190">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1" u="none" strike="noStrike" dirty="0">
                          <a:solidFill>
                            <a:schemeClr val="tx1"/>
                          </a:solidFill>
                          <a:effectLst/>
                          <a:latin typeface="+mj-lt"/>
                        </a:rPr>
                        <a:t>Democrats</a:t>
                      </a:r>
                      <a:endParaRPr lang="en-US" sz="1400" b="1" i="0" u="none" strike="noStrike" dirty="0">
                        <a:solidFill>
                          <a:schemeClr val="tx1"/>
                        </a:solidFill>
                        <a:effectLst/>
                        <a:latin typeface="+mj-lt"/>
                      </a:endParaRPr>
                    </a:p>
                  </a:txBody>
                  <a:tcPr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1" u="none" strike="noStrike" dirty="0">
                          <a:solidFill>
                            <a:schemeClr val="tx1"/>
                          </a:solidFill>
                          <a:effectLst/>
                          <a:latin typeface="+mj-lt"/>
                        </a:rPr>
                        <a:t>Independents</a:t>
                      </a:r>
                      <a:endParaRPr lang="en-US" sz="1400" b="1" i="0" u="none" strike="noStrike" dirty="0">
                        <a:solidFill>
                          <a:schemeClr val="tx1"/>
                        </a:solidFill>
                        <a:effectLst/>
                        <a:latin typeface="+mj-lt"/>
                      </a:endParaRPr>
                    </a:p>
                  </a:txBody>
                  <a:tcPr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j-lt"/>
                        </a:rPr>
                        <a:t>Republicans</a:t>
                      </a:r>
                      <a:endParaRPr lang="en-US" sz="1400" b="1" i="0" u="none" strike="noStrike" dirty="0">
                        <a:solidFill>
                          <a:schemeClr val="tx1"/>
                        </a:solidFill>
                        <a:effectLst/>
                        <a:latin typeface="+mj-lt"/>
                      </a:endParaRPr>
                    </a:p>
                  </a:txBody>
                  <a:tcPr marT="18288" marB="18288"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890428"/>
                  </a:ext>
                </a:extLst>
              </a:tr>
              <a:tr h="511961">
                <a:tc>
                  <a:txBody>
                    <a:bodyPr/>
                    <a:lstStyle/>
                    <a:p>
                      <a:pPr algn="ctr" fontAlgn="ctr"/>
                      <a:r>
                        <a:rPr lang="en-US" sz="1400" b="0" i="0" u="none" strike="noStrike" dirty="0">
                          <a:solidFill>
                            <a:srgbClr val="2D3342"/>
                          </a:solidFill>
                          <a:effectLst/>
                          <a:latin typeface="Montserrat Light (Body)"/>
                        </a:rPr>
                        <a:t>Volunteering with organizations working on </a:t>
                      </a:r>
                      <a:br>
                        <a:rPr lang="en-US" sz="1400" b="0" i="0" u="none" strike="noStrike" dirty="0">
                          <a:solidFill>
                            <a:srgbClr val="2D3342"/>
                          </a:solidFill>
                          <a:effectLst/>
                          <a:latin typeface="Montserrat Light (Body)"/>
                        </a:rPr>
                      </a:br>
                      <a:r>
                        <a:rPr lang="en-US" sz="1400" b="0" i="0" u="none" strike="noStrike" dirty="0">
                          <a:solidFill>
                            <a:srgbClr val="2D3342"/>
                          </a:solidFill>
                          <a:effectLst/>
                          <a:latin typeface="Montserrat Light (Body)"/>
                        </a:rPr>
                        <a:t>the social causes you care about</a:t>
                      </a:r>
                    </a:p>
                  </a:txBody>
                  <a:tcPr marT="18288" marB="18288" anchor="ctr"/>
                </a:tc>
                <a:tc>
                  <a:txBody>
                    <a:bodyPr/>
                    <a:lstStyle/>
                    <a:p>
                      <a:pPr algn="ctr" fontAlgn="b"/>
                      <a:r>
                        <a:rPr lang="en-US" sz="1400" b="0" i="0" u="none" strike="noStrike" dirty="0">
                          <a:solidFill>
                            <a:srgbClr val="2D3342"/>
                          </a:solidFill>
                          <a:effectLst/>
                          <a:latin typeface="+mj-lt"/>
                        </a:rPr>
                        <a:t>37%</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rgbClr val="2D3342"/>
                          </a:solidFill>
                          <a:effectLst/>
                          <a:latin typeface="+mn-lt"/>
                        </a:rPr>
                        <a:t>47%</a:t>
                      </a:r>
                    </a:p>
                  </a:txBody>
                  <a:tcPr marT="18288" marB="18288"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400" b="0" i="0" u="none" strike="noStrike" dirty="0">
                          <a:solidFill>
                            <a:srgbClr val="2D3342"/>
                          </a:solidFill>
                          <a:effectLst/>
                          <a:latin typeface="+mn-lt"/>
                        </a:rPr>
                        <a:t>40%</a:t>
                      </a:r>
                    </a:p>
                  </a:txBody>
                  <a:tcPr marT="18288" marB="18288" anchor="ctr">
                    <a:lnT w="38100" cap="flat" cmpd="sng" algn="ctr">
                      <a:solidFill>
                        <a:schemeClr val="accent3"/>
                      </a:solidFill>
                      <a:prstDash val="solid"/>
                      <a:round/>
                      <a:headEnd type="none" w="med" len="med"/>
                      <a:tailEnd type="none" w="med" len="med"/>
                    </a:lnT>
                  </a:tcPr>
                </a:tc>
                <a:tc>
                  <a:txBody>
                    <a:bodyPr/>
                    <a:lstStyle/>
                    <a:p>
                      <a:pPr algn="ctr" fontAlgn="ctr"/>
                      <a:r>
                        <a:rPr lang="en-US" sz="1400" b="0" i="0" u="none" strike="noStrike">
                          <a:solidFill>
                            <a:srgbClr val="2D3342"/>
                          </a:solidFill>
                          <a:effectLst/>
                          <a:latin typeface="+mn-lt"/>
                        </a:rPr>
                        <a:t>24%</a:t>
                      </a:r>
                    </a:p>
                  </a:txBody>
                  <a:tcPr marT="18288" marB="18288"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ctr"/>
                      <a:r>
                        <a:rPr lang="en-US" sz="1400" b="0" i="0" u="none" strike="noStrike" dirty="0">
                          <a:solidFill>
                            <a:schemeClr val="accent1"/>
                          </a:solidFill>
                          <a:effectLst/>
                          <a:latin typeface="+mj-lt"/>
                        </a:rPr>
                        <a:t>+23%</a:t>
                      </a:r>
                    </a:p>
                  </a:txBody>
                  <a:tcPr marT="18288" marB="18288"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276190">
                <a:tc>
                  <a:txBody>
                    <a:bodyPr/>
                    <a:lstStyle/>
                    <a:p>
                      <a:pPr algn="ctr" fontAlgn="ctr"/>
                      <a:r>
                        <a:rPr lang="en-US" sz="1400" b="0" i="0" u="none" strike="noStrike" dirty="0">
                          <a:solidFill>
                            <a:srgbClr val="2D3342"/>
                          </a:solidFill>
                          <a:effectLst/>
                          <a:latin typeface="Montserrat Light (Body)"/>
                        </a:rPr>
                        <a:t>Communicating directly with policymakers</a:t>
                      </a:r>
                    </a:p>
                  </a:txBody>
                  <a:tcPr marT="18288" marB="18288" anchor="ctr"/>
                </a:tc>
                <a:tc>
                  <a:txBody>
                    <a:bodyPr/>
                    <a:lstStyle/>
                    <a:p>
                      <a:pPr algn="ctr" fontAlgn="b"/>
                      <a:r>
                        <a:rPr lang="en-US" sz="1400" b="0" i="0" u="none" strike="noStrike">
                          <a:solidFill>
                            <a:srgbClr val="2D3342"/>
                          </a:solidFill>
                          <a:effectLst/>
                          <a:latin typeface="+mj-lt"/>
                        </a:rPr>
                        <a:t>24%</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rgbClr val="2D3342"/>
                          </a:solidFill>
                          <a:effectLst/>
                          <a:latin typeface="+mn-lt"/>
                        </a:rPr>
                        <a:t>32%</a:t>
                      </a:r>
                    </a:p>
                  </a:txBody>
                  <a:tcPr marT="18288" marB="18288" anchor="ctr">
                    <a:lnL w="38100" cap="flat" cmpd="sng" algn="ctr">
                      <a:solidFill>
                        <a:schemeClr val="accent3"/>
                      </a:solidFill>
                      <a:prstDash val="solid"/>
                      <a:round/>
                      <a:headEnd type="none" w="med" len="med"/>
                      <a:tailEnd type="none" w="med" len="med"/>
                    </a:lnL>
                  </a:tcPr>
                </a:tc>
                <a:tc>
                  <a:txBody>
                    <a:bodyPr/>
                    <a:lstStyle/>
                    <a:p>
                      <a:pPr algn="ctr" fontAlgn="ctr"/>
                      <a:r>
                        <a:rPr lang="en-US" sz="1400" b="0" i="0" u="none" strike="noStrike">
                          <a:solidFill>
                            <a:srgbClr val="2D3342"/>
                          </a:solidFill>
                          <a:effectLst/>
                          <a:latin typeface="+mn-lt"/>
                        </a:rPr>
                        <a:t>23%</a:t>
                      </a:r>
                    </a:p>
                  </a:txBody>
                  <a:tcPr marT="18288" marB="18288" anchor="ctr"/>
                </a:tc>
                <a:tc>
                  <a:txBody>
                    <a:bodyPr/>
                    <a:lstStyle/>
                    <a:p>
                      <a:pPr algn="ctr" fontAlgn="ctr"/>
                      <a:r>
                        <a:rPr lang="en-US" sz="1400" b="0" i="0" u="none" strike="noStrike">
                          <a:solidFill>
                            <a:srgbClr val="2D3342"/>
                          </a:solidFill>
                          <a:effectLst/>
                          <a:latin typeface="+mn-lt"/>
                        </a:rPr>
                        <a:t>17%</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+15%</a:t>
                      </a:r>
                    </a:p>
                  </a:txBody>
                  <a:tcPr marT="18288" marB="1828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01526944"/>
                  </a:ext>
                </a:extLst>
              </a:tr>
              <a:tr h="511961">
                <a:tc>
                  <a:txBody>
                    <a:bodyPr/>
                    <a:lstStyle/>
                    <a:p>
                      <a:pPr algn="ctr" fontAlgn="ctr"/>
                      <a:r>
                        <a:rPr lang="en-US" sz="1400" b="0" i="0" u="none" strike="noStrike" dirty="0">
                          <a:solidFill>
                            <a:srgbClr val="2D3342"/>
                          </a:solidFill>
                          <a:effectLst/>
                          <a:latin typeface="Montserrat Light (Body)"/>
                        </a:rPr>
                        <a:t>Speaking at public meetings of local government</a:t>
                      </a:r>
                    </a:p>
                  </a:txBody>
                  <a:tcPr marT="18288" marB="18288" anchor="ctr"/>
                </a:tc>
                <a:tc>
                  <a:txBody>
                    <a:bodyPr/>
                    <a:lstStyle/>
                    <a:p>
                      <a:pPr algn="ctr" fontAlgn="b"/>
                      <a:r>
                        <a:rPr lang="en-US" sz="1400" b="0" i="0" u="none" strike="noStrike">
                          <a:solidFill>
                            <a:srgbClr val="2D3342"/>
                          </a:solidFill>
                          <a:effectLst/>
                          <a:latin typeface="+mj-lt"/>
                        </a:rPr>
                        <a:t>21%</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rgbClr val="2D3342"/>
                          </a:solidFill>
                          <a:effectLst/>
                          <a:latin typeface="+mn-lt"/>
                        </a:rPr>
                        <a:t>29%</a:t>
                      </a:r>
                    </a:p>
                  </a:txBody>
                  <a:tcPr marT="18288" marB="18288" anchor="ctr">
                    <a:lnL w="38100" cap="flat" cmpd="sng" algn="ctr">
                      <a:solidFill>
                        <a:schemeClr val="accent3"/>
                      </a:solidFill>
                      <a:prstDash val="solid"/>
                      <a:round/>
                      <a:headEnd type="none" w="med" len="med"/>
                      <a:tailEnd type="none" w="med" len="med"/>
                    </a:lnL>
                  </a:tcPr>
                </a:tc>
                <a:tc>
                  <a:txBody>
                    <a:bodyPr/>
                    <a:lstStyle/>
                    <a:p>
                      <a:pPr algn="ctr" fontAlgn="ctr"/>
                      <a:r>
                        <a:rPr lang="en-US" sz="1400" b="0" i="0" u="none" strike="noStrike" dirty="0">
                          <a:solidFill>
                            <a:srgbClr val="2D3342"/>
                          </a:solidFill>
                          <a:effectLst/>
                          <a:latin typeface="+mn-lt"/>
                        </a:rPr>
                        <a:t>18%</a:t>
                      </a:r>
                    </a:p>
                  </a:txBody>
                  <a:tcPr marT="18288" marB="18288" anchor="ctr"/>
                </a:tc>
                <a:tc>
                  <a:txBody>
                    <a:bodyPr/>
                    <a:lstStyle/>
                    <a:p>
                      <a:pPr algn="ctr" fontAlgn="ctr"/>
                      <a:r>
                        <a:rPr lang="en-US" sz="1400" b="0" i="0" u="none" strike="noStrike">
                          <a:solidFill>
                            <a:srgbClr val="2D3342"/>
                          </a:solidFill>
                          <a:effectLst/>
                          <a:latin typeface="+mn-lt"/>
                        </a:rPr>
                        <a:t>14%</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+15%</a:t>
                      </a:r>
                    </a:p>
                  </a:txBody>
                  <a:tcPr marT="18288" marB="1828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04155155"/>
                  </a:ext>
                </a:extLst>
              </a:tr>
              <a:tr h="511961">
                <a:tc>
                  <a:txBody>
                    <a:bodyPr/>
                    <a:lstStyle/>
                    <a:p>
                      <a:pPr algn="ctr" fontAlgn="ctr"/>
                      <a:r>
                        <a:rPr lang="en-US" sz="1400" b="0" i="0" u="none" strike="noStrike" dirty="0">
                          <a:solidFill>
                            <a:srgbClr val="2D3342"/>
                          </a:solidFill>
                          <a:effectLst/>
                          <a:latin typeface="Montserrat Light (Body)"/>
                        </a:rPr>
                        <a:t>*Publicly expressing your support</a:t>
                      </a:r>
                      <a:br>
                        <a:rPr lang="en-US" sz="1400" b="0" i="0" u="none" strike="noStrike" dirty="0">
                          <a:solidFill>
                            <a:srgbClr val="2D3342"/>
                          </a:solidFill>
                          <a:effectLst/>
                          <a:latin typeface="Montserrat Light (Body)"/>
                        </a:rPr>
                      </a:br>
                      <a:r>
                        <a:rPr lang="en-US" sz="1400" b="0" i="0" u="none" strike="noStrike" dirty="0">
                          <a:solidFill>
                            <a:srgbClr val="2D3342"/>
                          </a:solidFill>
                          <a:effectLst/>
                          <a:latin typeface="Montserrat Light (Body)"/>
                        </a:rPr>
                        <a:t>for social causes</a:t>
                      </a:r>
                    </a:p>
                  </a:txBody>
                  <a:tcPr marT="18288" marB="18288" anchor="ctr"/>
                </a:tc>
                <a:tc>
                  <a:txBody>
                    <a:bodyPr/>
                    <a:lstStyle/>
                    <a:p>
                      <a:pPr algn="ctr" fontAlgn="b"/>
                      <a:r>
                        <a:rPr lang="en-US" sz="1400" b="0" i="0" u="none" strike="noStrike">
                          <a:solidFill>
                            <a:srgbClr val="2D3342"/>
                          </a:solidFill>
                          <a:effectLst/>
                          <a:latin typeface="+mj-lt"/>
                        </a:rPr>
                        <a:t>20%</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a:solidFill>
                            <a:srgbClr val="2D3342"/>
                          </a:solidFill>
                          <a:effectLst/>
                          <a:latin typeface="+mn-lt"/>
                        </a:rPr>
                        <a:t>29%</a:t>
                      </a:r>
                    </a:p>
                  </a:txBody>
                  <a:tcPr marT="18288" marB="18288" anchor="ctr">
                    <a:lnL w="38100" cap="flat" cmpd="sng" algn="ctr">
                      <a:solidFill>
                        <a:schemeClr val="accent3"/>
                      </a:solidFill>
                      <a:prstDash val="solid"/>
                      <a:round/>
                      <a:headEnd type="none" w="med" len="med"/>
                      <a:tailEnd type="none" w="med" len="med"/>
                    </a:lnL>
                  </a:tcPr>
                </a:tc>
                <a:tc>
                  <a:txBody>
                    <a:bodyPr/>
                    <a:lstStyle/>
                    <a:p>
                      <a:pPr algn="ctr" fontAlgn="ctr"/>
                      <a:r>
                        <a:rPr lang="en-US" sz="1400" b="0" i="0" u="none" strike="noStrike" dirty="0">
                          <a:solidFill>
                            <a:srgbClr val="2D3342"/>
                          </a:solidFill>
                          <a:effectLst/>
                          <a:latin typeface="+mn-lt"/>
                        </a:rPr>
                        <a:t>17%</a:t>
                      </a:r>
                    </a:p>
                  </a:txBody>
                  <a:tcPr marT="18288" marB="18288" anchor="ctr"/>
                </a:tc>
                <a:tc>
                  <a:txBody>
                    <a:bodyPr/>
                    <a:lstStyle/>
                    <a:p>
                      <a:pPr algn="ctr" fontAlgn="ctr"/>
                      <a:r>
                        <a:rPr lang="en-US" sz="1400" b="0" i="0" u="none" strike="noStrike" dirty="0">
                          <a:solidFill>
                            <a:srgbClr val="2D3342"/>
                          </a:solidFill>
                          <a:effectLst/>
                          <a:latin typeface="+mn-lt"/>
                        </a:rPr>
                        <a:t>12%</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+17%</a:t>
                      </a:r>
                    </a:p>
                  </a:txBody>
                  <a:tcPr marT="18288" marB="1828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827112426"/>
                  </a:ext>
                </a:extLst>
              </a:tr>
              <a:tr h="747733">
                <a:tc>
                  <a:txBody>
                    <a:bodyPr/>
                    <a:lstStyle/>
                    <a:p>
                      <a:pPr algn="ctr" fontAlgn="ctr"/>
                      <a:r>
                        <a:rPr lang="en-US" sz="1400" b="0" i="0" u="none" strike="noStrike" dirty="0">
                          <a:solidFill>
                            <a:srgbClr val="2D3342"/>
                          </a:solidFill>
                          <a:effectLst/>
                          <a:latin typeface="Montserrat Light (Body)"/>
                        </a:rPr>
                        <a:t>Stating your own opinion about social or </a:t>
                      </a:r>
                      <a:br>
                        <a:rPr lang="en-US" sz="1400" b="0" i="0" u="none" strike="noStrike" dirty="0">
                          <a:solidFill>
                            <a:srgbClr val="2D3342"/>
                          </a:solidFill>
                          <a:effectLst/>
                          <a:latin typeface="Montserrat Light (Body)"/>
                        </a:rPr>
                      </a:br>
                      <a:r>
                        <a:rPr lang="en-US" sz="1400" b="0" i="0" u="none" strike="noStrike" dirty="0">
                          <a:solidFill>
                            <a:srgbClr val="2D3342"/>
                          </a:solidFill>
                          <a:effectLst/>
                          <a:latin typeface="Montserrat Light (Body)"/>
                        </a:rPr>
                        <a:t>political issues openly, even in settings where others may have opposing views</a:t>
                      </a:r>
                    </a:p>
                  </a:txBody>
                  <a:tcPr marT="18288" marB="18288" anchor="ctr"/>
                </a:tc>
                <a:tc>
                  <a:txBody>
                    <a:bodyPr/>
                    <a:lstStyle/>
                    <a:p>
                      <a:pPr algn="ctr" fontAlgn="b"/>
                      <a:r>
                        <a:rPr lang="en-US" sz="1400" b="0" i="0" u="none" strike="noStrike" dirty="0">
                          <a:solidFill>
                            <a:srgbClr val="2D3342"/>
                          </a:solidFill>
                          <a:effectLst/>
                          <a:latin typeface="+mj-lt"/>
                        </a:rPr>
                        <a:t>17%</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a:solidFill>
                            <a:srgbClr val="2D3342"/>
                          </a:solidFill>
                          <a:effectLst/>
                          <a:latin typeface="+mn-lt"/>
                        </a:rPr>
                        <a:t>22%</a:t>
                      </a:r>
                    </a:p>
                  </a:txBody>
                  <a:tcPr marT="18288" marB="18288" anchor="ctr">
                    <a:lnL w="38100" cap="flat" cmpd="sng" algn="ctr">
                      <a:solidFill>
                        <a:schemeClr val="accent3"/>
                      </a:solidFill>
                      <a:prstDash val="solid"/>
                      <a:round/>
                      <a:headEnd type="none" w="med" len="med"/>
                      <a:tailEnd type="none" w="med" len="med"/>
                    </a:lnL>
                  </a:tcPr>
                </a:tc>
                <a:tc>
                  <a:txBody>
                    <a:bodyPr/>
                    <a:lstStyle/>
                    <a:p>
                      <a:pPr algn="ctr" fontAlgn="ctr"/>
                      <a:r>
                        <a:rPr lang="en-US" sz="1400" b="0" i="0" u="none" strike="noStrike" dirty="0">
                          <a:solidFill>
                            <a:srgbClr val="2D3342"/>
                          </a:solidFill>
                          <a:effectLst/>
                          <a:latin typeface="+mn-lt"/>
                        </a:rPr>
                        <a:t>14%</a:t>
                      </a:r>
                    </a:p>
                  </a:txBody>
                  <a:tcPr marT="18288" marB="18288" anchor="ctr"/>
                </a:tc>
                <a:tc>
                  <a:txBody>
                    <a:bodyPr/>
                    <a:lstStyle/>
                    <a:p>
                      <a:pPr algn="ctr" fontAlgn="ctr"/>
                      <a:r>
                        <a:rPr lang="en-US" sz="1400" b="0" i="0" u="none" strike="noStrike" dirty="0">
                          <a:solidFill>
                            <a:srgbClr val="2D3342"/>
                          </a:solidFill>
                          <a:effectLst/>
                          <a:latin typeface="+mn-lt"/>
                        </a:rPr>
                        <a:t>13%</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+9%</a:t>
                      </a:r>
                    </a:p>
                  </a:txBody>
                  <a:tcPr marT="18288" marB="1828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62040112"/>
                  </a:ext>
                </a:extLst>
              </a:tr>
              <a:tr h="511961">
                <a:tc>
                  <a:txBody>
                    <a:bodyPr/>
                    <a:lstStyle/>
                    <a:p>
                      <a:pPr algn="ctr" fontAlgn="ctr"/>
                      <a:r>
                        <a:rPr lang="en-US" sz="1400" b="0" i="0" u="none" strike="noStrike" dirty="0">
                          <a:solidFill>
                            <a:srgbClr val="2D3342"/>
                          </a:solidFill>
                          <a:effectLst/>
                          <a:latin typeface="Montserrat Light (Body)"/>
                        </a:rPr>
                        <a:t>Publicly expressing your support </a:t>
                      </a:r>
                      <a:br>
                        <a:rPr lang="en-US" sz="1400" b="0" i="0" u="none" strike="noStrike" dirty="0">
                          <a:solidFill>
                            <a:srgbClr val="2D3342"/>
                          </a:solidFill>
                          <a:effectLst/>
                          <a:latin typeface="Montserrat Light (Body)"/>
                        </a:rPr>
                      </a:br>
                      <a:r>
                        <a:rPr lang="en-US" sz="1400" b="0" i="0" u="none" strike="noStrike" dirty="0">
                          <a:solidFill>
                            <a:srgbClr val="2D3342"/>
                          </a:solidFill>
                          <a:effectLst/>
                          <a:latin typeface="Montserrat Light (Body)"/>
                        </a:rPr>
                        <a:t>for political candidates</a:t>
                      </a:r>
                    </a:p>
                  </a:txBody>
                  <a:tcPr marT="18288" marB="18288" anchor="ctr"/>
                </a:tc>
                <a:tc>
                  <a:txBody>
                    <a:bodyPr/>
                    <a:lstStyle/>
                    <a:p>
                      <a:pPr algn="ctr" fontAlgn="b"/>
                      <a:r>
                        <a:rPr lang="en-US" sz="1400" b="0" i="0" u="none" strike="noStrike" dirty="0">
                          <a:solidFill>
                            <a:srgbClr val="2D3342"/>
                          </a:solidFill>
                          <a:effectLst/>
                          <a:latin typeface="+mj-lt"/>
                        </a:rPr>
                        <a:t>14%</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a:solidFill>
                            <a:srgbClr val="2D3342"/>
                          </a:solidFill>
                          <a:effectLst/>
                          <a:latin typeface="+mn-lt"/>
                        </a:rPr>
                        <a:t>21%</a:t>
                      </a:r>
                    </a:p>
                  </a:txBody>
                  <a:tcPr marT="18288" marB="18288" anchor="ctr">
                    <a:lnL w="38100" cap="flat" cmpd="sng" algn="ctr">
                      <a:solidFill>
                        <a:schemeClr val="accent3"/>
                      </a:solidFill>
                      <a:prstDash val="solid"/>
                      <a:round/>
                      <a:headEnd type="none" w="med" len="med"/>
                      <a:tailEnd type="none" w="med" len="med"/>
                    </a:lnL>
                  </a:tcPr>
                </a:tc>
                <a:tc>
                  <a:txBody>
                    <a:bodyPr/>
                    <a:lstStyle/>
                    <a:p>
                      <a:pPr algn="ctr" fontAlgn="ctr"/>
                      <a:r>
                        <a:rPr lang="en-US" sz="1400" b="0" i="0" u="none" strike="noStrike">
                          <a:solidFill>
                            <a:srgbClr val="2D3342"/>
                          </a:solidFill>
                          <a:effectLst/>
                          <a:latin typeface="+mn-lt"/>
                        </a:rPr>
                        <a:t>10%</a:t>
                      </a:r>
                    </a:p>
                  </a:txBody>
                  <a:tcPr marT="18288" marB="18288" anchor="ctr"/>
                </a:tc>
                <a:tc>
                  <a:txBody>
                    <a:bodyPr/>
                    <a:lstStyle/>
                    <a:p>
                      <a:pPr algn="ctr" fontAlgn="ctr"/>
                      <a:r>
                        <a:rPr lang="en-US" sz="1400" b="0" i="0" u="none" strike="noStrike" dirty="0">
                          <a:solidFill>
                            <a:srgbClr val="2D3342"/>
                          </a:solidFill>
                          <a:effectLst/>
                          <a:latin typeface="+mn-lt"/>
                        </a:rPr>
                        <a:t>14%</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+7%</a:t>
                      </a:r>
                    </a:p>
                  </a:txBody>
                  <a:tcPr marT="18288" marB="1828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66833950"/>
                  </a:ext>
                </a:extLst>
              </a:tr>
              <a:tr h="511961">
                <a:tc>
                  <a:txBody>
                    <a:bodyPr/>
                    <a:lstStyle/>
                    <a:p>
                      <a:pPr algn="ctr" fontAlgn="ctr"/>
                      <a:r>
                        <a:rPr lang="en-US" sz="1400" b="0" i="0" u="none" strike="noStrike" dirty="0">
                          <a:solidFill>
                            <a:srgbClr val="2D3342"/>
                          </a:solidFill>
                          <a:effectLst/>
                          <a:latin typeface="Montserrat Light (Body)"/>
                        </a:rPr>
                        <a:t>*Publicly expressing your support</a:t>
                      </a:r>
                      <a:br>
                        <a:rPr lang="en-US" sz="1400" b="0" i="0" u="none" strike="noStrike" dirty="0">
                          <a:solidFill>
                            <a:srgbClr val="2D3342"/>
                          </a:solidFill>
                          <a:effectLst/>
                          <a:latin typeface="Montserrat Light (Body)"/>
                        </a:rPr>
                      </a:br>
                      <a:r>
                        <a:rPr lang="en-US" sz="1400" b="0" i="0" u="none" strike="noStrike" dirty="0">
                          <a:solidFill>
                            <a:srgbClr val="2D3342"/>
                          </a:solidFill>
                          <a:effectLst/>
                          <a:latin typeface="Montserrat Light (Body)"/>
                        </a:rPr>
                        <a:t>for social causes on social media</a:t>
                      </a:r>
                    </a:p>
                  </a:txBody>
                  <a:tcPr marT="18288" marB="18288" anchor="ctr"/>
                </a:tc>
                <a:tc>
                  <a:txBody>
                    <a:bodyPr/>
                    <a:lstStyle/>
                    <a:p>
                      <a:pPr algn="ctr" fontAlgn="b"/>
                      <a:r>
                        <a:rPr lang="en-US" sz="1400" b="0" i="0" u="none" strike="noStrike" dirty="0">
                          <a:solidFill>
                            <a:srgbClr val="2D3342"/>
                          </a:solidFill>
                          <a:effectLst/>
                          <a:latin typeface="+mj-lt"/>
                        </a:rPr>
                        <a:t>12%</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a:solidFill>
                            <a:srgbClr val="2D3342"/>
                          </a:solidFill>
                          <a:effectLst/>
                          <a:latin typeface="+mn-lt"/>
                        </a:rPr>
                        <a:t>20%</a:t>
                      </a:r>
                    </a:p>
                  </a:txBody>
                  <a:tcPr marT="18288" marB="18288" anchor="ctr">
                    <a:lnL w="38100" cap="flat" cmpd="sng" algn="ctr">
                      <a:solidFill>
                        <a:schemeClr val="accent3"/>
                      </a:solidFill>
                      <a:prstDash val="solid"/>
                      <a:round/>
                      <a:headEnd type="none" w="med" len="med"/>
                      <a:tailEnd type="none" w="med" len="med"/>
                    </a:lnL>
                  </a:tcPr>
                </a:tc>
                <a:tc>
                  <a:txBody>
                    <a:bodyPr/>
                    <a:lstStyle/>
                    <a:p>
                      <a:pPr algn="ctr" fontAlgn="ctr"/>
                      <a:r>
                        <a:rPr lang="en-US" sz="1400" b="0" i="0" u="none" strike="noStrike">
                          <a:solidFill>
                            <a:srgbClr val="2D3342"/>
                          </a:solidFill>
                          <a:effectLst/>
                          <a:latin typeface="+mn-lt"/>
                        </a:rPr>
                        <a:t>9%</a:t>
                      </a:r>
                    </a:p>
                  </a:txBody>
                  <a:tcPr marT="18288" marB="18288" anchor="ctr"/>
                </a:tc>
                <a:tc>
                  <a:txBody>
                    <a:bodyPr/>
                    <a:lstStyle/>
                    <a:p>
                      <a:pPr algn="ctr" fontAlgn="ctr"/>
                      <a:r>
                        <a:rPr lang="en-US" sz="1400" b="0" i="0" u="none" strike="noStrike" dirty="0">
                          <a:solidFill>
                            <a:srgbClr val="2D3342"/>
                          </a:solidFill>
                          <a:effectLst/>
                          <a:latin typeface="+mn-lt"/>
                        </a:rPr>
                        <a:t>5%</a:t>
                      </a:r>
                    </a:p>
                  </a:txBody>
                  <a:tcPr marT="18288" marB="18288" anchor="ctr">
                    <a:lnR w="38100" cap="flat" cmpd="sng" algn="ctr">
                      <a:solidFill>
                        <a:schemeClr val="accent3"/>
                      </a:solidFill>
                      <a:prstDash val="solid"/>
                      <a:round/>
                      <a:headEnd type="none" w="med" len="med"/>
                      <a:tailEnd type="none" w="med" len="med"/>
                    </a:lnR>
                  </a:tcPr>
                </a:tc>
                <a:tc>
                  <a:txBody>
                    <a:bodyPr/>
                    <a:lstStyle/>
                    <a:p>
                      <a:pPr algn="ctr" fontAlgn="ctr"/>
                      <a:r>
                        <a:rPr lang="en-US" sz="1400" b="0" i="0" u="none" strike="noStrike" dirty="0">
                          <a:solidFill>
                            <a:schemeClr val="accent1"/>
                          </a:solidFill>
                          <a:effectLst/>
                          <a:latin typeface="+mj-lt"/>
                        </a:rPr>
                        <a:t>+15%</a:t>
                      </a:r>
                    </a:p>
                  </a:txBody>
                  <a:tcPr marT="18288" marB="1828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23173512"/>
                  </a:ext>
                </a:extLst>
              </a:tr>
            </a:tbl>
          </a:graphicData>
        </a:graphic>
      </p:graphicFrame>
      <p:sp>
        <p:nvSpPr>
          <p:cNvPr id="8" name="Text Placeholder 7">
            <a:extLst>
              <a:ext uri="{FF2B5EF4-FFF2-40B4-BE49-F238E27FC236}">
                <a16:creationId xmlns:a16="http://schemas.microsoft.com/office/drawing/2014/main" id="{F5EDE31E-BB7D-1E28-AE5B-C4EB22556A5B}"/>
              </a:ext>
            </a:extLst>
          </p:cNvPr>
          <p:cNvSpPr>
            <a:spLocks noGrp="1"/>
          </p:cNvSpPr>
          <p:nvPr>
            <p:ph type="body" sz="quarter" idx="11"/>
          </p:nvPr>
        </p:nvSpPr>
        <p:spPr/>
        <p:txBody>
          <a:bodyPr/>
          <a:lstStyle/>
          <a:p>
            <a:r>
              <a:rPr lang="en-US" dirty="0"/>
              <a:t>Democrats are more likely to view these activities as impactful than are independents or Republicans.</a:t>
            </a:r>
          </a:p>
        </p:txBody>
      </p:sp>
    </p:spTree>
    <p:extLst>
      <p:ext uri="{BB962C8B-B14F-4D97-AF65-F5344CB8AC3E}">
        <p14:creationId xmlns:p14="http://schemas.microsoft.com/office/powerpoint/2010/main" val="266077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AE692-F1FF-3614-B5F4-77ACF99DA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10916-1B15-70FF-FDD8-6F93AD9F4F93}"/>
              </a:ext>
            </a:extLst>
          </p:cNvPr>
          <p:cNvSpPr>
            <a:spLocks noGrp="1"/>
          </p:cNvSpPr>
          <p:nvPr>
            <p:ph type="sldNum" sz="quarter" idx="10"/>
          </p:nvPr>
        </p:nvSpPr>
        <p:spPr/>
        <p:txBody>
          <a:bodyPr/>
          <a:lstStyle/>
          <a:p>
            <a:fld id="{68963FF3-3082-0146-9045-A71664B0B906}" type="slidenum">
              <a:rPr lang="en-US" smtClean="0"/>
              <a:pPr/>
              <a:t>41</a:t>
            </a:fld>
            <a:endParaRPr lang="en-US" dirty="0"/>
          </a:p>
        </p:txBody>
      </p:sp>
      <p:sp>
        <p:nvSpPr>
          <p:cNvPr id="4" name="Text Placeholder 3">
            <a:extLst>
              <a:ext uri="{FF2B5EF4-FFF2-40B4-BE49-F238E27FC236}">
                <a16:creationId xmlns:a16="http://schemas.microsoft.com/office/drawing/2014/main" id="{2DC2FBEB-3992-EE10-43AB-37116381138C}"/>
              </a:ext>
            </a:extLst>
          </p:cNvPr>
          <p:cNvSpPr>
            <a:spLocks noGrp="1"/>
          </p:cNvSpPr>
          <p:nvPr>
            <p:ph type="body" sz="quarter" idx="12"/>
          </p:nvPr>
        </p:nvSpPr>
        <p:spPr/>
        <p:txBody>
          <a:bodyPr>
            <a:noAutofit/>
          </a:bodyPr>
          <a:lstStyle/>
          <a:p>
            <a:r>
              <a:rPr lang="en-US" sz="1300" dirty="0"/>
              <a:t>Q16. Here is a list of ways Coloradans can improve their community. Please indicate how effective you think this kind of activity is at improving your community, using a scale of one to seven, where “one” means </a:t>
            </a:r>
            <a:r>
              <a:rPr lang="en-US" sz="1300" u="sng" dirty="0"/>
              <a:t>very ineffective</a:t>
            </a:r>
            <a:r>
              <a:rPr lang="en-US" sz="1300" dirty="0"/>
              <a:t> and “seven” means </a:t>
            </a:r>
            <a:r>
              <a:rPr lang="en-US" sz="1300" u="sng" dirty="0"/>
              <a:t>very effective</a:t>
            </a:r>
            <a:r>
              <a:rPr lang="en-US" sz="1300" dirty="0"/>
              <a:t>.  </a:t>
            </a:r>
            <a:br>
              <a:rPr lang="en-US" sz="1300" dirty="0"/>
            </a:br>
            <a:r>
              <a:rPr lang="en-US" sz="1300" dirty="0"/>
              <a:t>You may choose any number from one to seven. </a:t>
            </a:r>
          </a:p>
          <a:p>
            <a:r>
              <a:rPr lang="en-US" sz="1300" dirty="0"/>
              <a:t>(% 6-7 (Very Effective))</a:t>
            </a:r>
          </a:p>
        </p:txBody>
      </p:sp>
      <p:sp>
        <p:nvSpPr>
          <p:cNvPr id="14" name="Text Placeholder 13">
            <a:extLst>
              <a:ext uri="{FF2B5EF4-FFF2-40B4-BE49-F238E27FC236}">
                <a16:creationId xmlns:a16="http://schemas.microsoft.com/office/drawing/2014/main" id="{714F7F13-B79F-0CDB-4E1E-4D677F1F853E}"/>
              </a:ext>
            </a:extLst>
          </p:cNvPr>
          <p:cNvSpPr>
            <a:spLocks noGrp="1"/>
          </p:cNvSpPr>
          <p:nvPr>
            <p:ph type="body" sz="quarter" idx="13"/>
          </p:nvPr>
        </p:nvSpPr>
        <p:spPr/>
        <p:txBody>
          <a:bodyPr/>
          <a:lstStyle/>
          <a:p>
            <a:r>
              <a:rPr lang="en-US" dirty="0"/>
              <a:t>*Split Sample</a:t>
            </a:r>
          </a:p>
        </p:txBody>
      </p:sp>
      <p:graphicFrame>
        <p:nvGraphicFramePr>
          <p:cNvPr id="3" name="Table 5">
            <a:extLst>
              <a:ext uri="{FF2B5EF4-FFF2-40B4-BE49-F238E27FC236}">
                <a16:creationId xmlns:a16="http://schemas.microsoft.com/office/drawing/2014/main" id="{2B815415-3905-9703-452E-E98132BD7FD5}"/>
              </a:ext>
            </a:extLst>
          </p:cNvPr>
          <p:cNvGraphicFramePr>
            <a:graphicFrameLocks noGrp="1"/>
          </p:cNvGraphicFramePr>
          <p:nvPr/>
        </p:nvGraphicFramePr>
        <p:xfrm>
          <a:off x="296894" y="2047054"/>
          <a:ext cx="11598212" cy="4067999"/>
        </p:xfrm>
        <a:graphic>
          <a:graphicData uri="http://schemas.openxmlformats.org/drawingml/2006/table">
            <a:tbl>
              <a:tblPr firstRow="1" bandRow="1">
                <a:tableStyleId>{073A0DAA-6AF3-43AB-8588-CEC1D06C72B9}</a:tableStyleId>
              </a:tblPr>
              <a:tblGrid>
                <a:gridCol w="5861357">
                  <a:extLst>
                    <a:ext uri="{9D8B030D-6E8A-4147-A177-3AD203B41FA5}">
                      <a16:colId xmlns:a16="http://schemas.microsoft.com/office/drawing/2014/main" val="3800592379"/>
                    </a:ext>
                  </a:extLst>
                </a:gridCol>
                <a:gridCol w="878889">
                  <a:extLst>
                    <a:ext uri="{9D8B030D-6E8A-4147-A177-3AD203B41FA5}">
                      <a16:colId xmlns:a16="http://schemas.microsoft.com/office/drawing/2014/main" val="327636290"/>
                    </a:ext>
                  </a:extLst>
                </a:gridCol>
                <a:gridCol w="1619322">
                  <a:extLst>
                    <a:ext uri="{9D8B030D-6E8A-4147-A177-3AD203B41FA5}">
                      <a16:colId xmlns:a16="http://schemas.microsoft.com/office/drawing/2014/main" val="2653160821"/>
                    </a:ext>
                  </a:extLst>
                </a:gridCol>
                <a:gridCol w="1619322">
                  <a:extLst>
                    <a:ext uri="{9D8B030D-6E8A-4147-A177-3AD203B41FA5}">
                      <a16:colId xmlns:a16="http://schemas.microsoft.com/office/drawing/2014/main" val="2040574421"/>
                    </a:ext>
                  </a:extLst>
                </a:gridCol>
                <a:gridCol w="1619322">
                  <a:extLst>
                    <a:ext uri="{9D8B030D-6E8A-4147-A177-3AD203B41FA5}">
                      <a16:colId xmlns:a16="http://schemas.microsoft.com/office/drawing/2014/main" val="2133235606"/>
                    </a:ext>
                  </a:extLst>
                </a:gridCol>
              </a:tblGrid>
              <a:tr h="462323">
                <a:tc rowSpan="2">
                  <a:txBody>
                    <a:bodyPr/>
                    <a:lstStyle/>
                    <a:p>
                      <a:pPr algn="ctr">
                        <a:lnSpc>
                          <a:spcPct val="100000"/>
                        </a:lnSpc>
                      </a:pPr>
                      <a:r>
                        <a:rPr lang="en-US" sz="1400" b="1" dirty="0">
                          <a:latin typeface="+mj-lt"/>
                        </a:rPr>
                        <a:t>Activity</a:t>
                      </a:r>
                    </a:p>
                  </a:txBody>
                  <a:tcPr marT="91440" marB="91440" anchor="ctr">
                    <a:solidFill>
                      <a:schemeClr val="accent1"/>
                    </a:solidFill>
                  </a:tcPr>
                </a:tc>
                <a:tc rowSpan="2">
                  <a:txBody>
                    <a:bodyPr/>
                    <a:lstStyle/>
                    <a:p>
                      <a:pPr algn="ctr">
                        <a:lnSpc>
                          <a:spcPct val="100000"/>
                        </a:lnSpc>
                      </a:pPr>
                      <a:r>
                        <a:rPr lang="en-US" sz="14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Urbanicity</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540562">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tx1"/>
                          </a:solidFill>
                          <a:effectLst/>
                          <a:latin typeface="+mj-lt"/>
                        </a:rPr>
                        <a:t>Urban</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mj-lt"/>
                        </a:rPr>
                        <a:t>Suburban</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kern="1200" dirty="0">
                          <a:solidFill>
                            <a:schemeClr val="tx1"/>
                          </a:solidFill>
                          <a:effectLst/>
                          <a:latin typeface="+mj-lt"/>
                          <a:ea typeface="+mn-ea"/>
                          <a:cs typeface="+mn-cs"/>
                        </a:rPr>
                        <a:t>Rural</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509000">
                <a:tc>
                  <a:txBody>
                    <a:bodyPr/>
                    <a:lstStyle/>
                    <a:p>
                      <a:pPr algn="ctr" fontAlgn="ctr"/>
                      <a:r>
                        <a:rPr lang="en-US" sz="1400" b="0" i="0" u="none" strike="noStrike" dirty="0">
                          <a:solidFill>
                            <a:srgbClr val="2D3342"/>
                          </a:solidFill>
                          <a:effectLst/>
                          <a:latin typeface="+mn-lt"/>
                        </a:rPr>
                        <a:t>Volunteering with organizations working </a:t>
                      </a:r>
                    </a:p>
                    <a:p>
                      <a:pPr algn="ctr" fontAlgn="ctr"/>
                      <a:r>
                        <a:rPr lang="en-US" sz="1400" b="0" i="0" u="none" strike="noStrike" dirty="0">
                          <a:solidFill>
                            <a:srgbClr val="2D3342"/>
                          </a:solidFill>
                          <a:effectLst/>
                          <a:latin typeface="+mn-lt"/>
                        </a:rPr>
                        <a:t>on the social causes you care about</a:t>
                      </a:r>
                    </a:p>
                  </a:txBody>
                  <a:tcPr marL="9525" marR="9525" marT="9525" marB="0" anchor="ctr"/>
                </a:tc>
                <a:tc>
                  <a:txBody>
                    <a:bodyPr/>
                    <a:lstStyle/>
                    <a:p>
                      <a:pPr algn="ctr" fontAlgn="b"/>
                      <a:r>
                        <a:rPr lang="en-US" sz="1400" b="0" i="0" u="none" strike="noStrike" dirty="0">
                          <a:solidFill>
                            <a:srgbClr val="2D3342"/>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tx1"/>
                          </a:solidFill>
                          <a:effectLst/>
                          <a:latin typeface="+mn-lt"/>
                        </a:rPr>
                        <a:t>42%</a:t>
                      </a:r>
                    </a:p>
                  </a:txBody>
                  <a:tcPr marL="9525" marR="9525" marT="9525"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35%</a:t>
                      </a:r>
                    </a:p>
                  </a:txBody>
                  <a:tcPr marL="9525" marR="9525" marT="9525" marB="0" anchor="ct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a:solidFill>
                            <a:schemeClr val="tx1"/>
                          </a:solidFill>
                          <a:effectLst/>
                          <a:latin typeface="+mn-lt"/>
                        </a:rPr>
                        <a:t>27%</a:t>
                      </a:r>
                    </a:p>
                  </a:txBody>
                  <a:tcPr marL="9525" marR="9525" marT="9525"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260057">
                <a:tc>
                  <a:txBody>
                    <a:bodyPr/>
                    <a:lstStyle/>
                    <a:p>
                      <a:pPr algn="ctr" fontAlgn="ctr"/>
                      <a:r>
                        <a:rPr lang="en-US" sz="1400" b="0" i="0" u="none" strike="noStrike" dirty="0">
                          <a:solidFill>
                            <a:srgbClr val="2D3342"/>
                          </a:solidFill>
                          <a:effectLst/>
                          <a:latin typeface="+mn-lt"/>
                        </a:rPr>
                        <a:t>Communicating directly with policymakers</a:t>
                      </a:r>
                    </a:p>
                  </a:txBody>
                  <a:tcPr marL="9525" marR="9525" marT="9525" marB="0" anchor="ctr"/>
                </a:tc>
                <a:tc>
                  <a:txBody>
                    <a:bodyPr/>
                    <a:lstStyle/>
                    <a:p>
                      <a:pPr algn="ctr" fontAlgn="b"/>
                      <a:r>
                        <a:rPr lang="en-US" sz="1400" b="0" i="0" u="none" strike="noStrike">
                          <a:solidFill>
                            <a:srgbClr val="2D3342"/>
                          </a:solidFill>
                          <a:effectLst/>
                          <a:latin typeface="+mj-lt"/>
                        </a:rPr>
                        <a:t>24%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25%</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27%</a:t>
                      </a:r>
                    </a:p>
                  </a:txBody>
                  <a:tcPr marL="9525" marR="9525" marT="9525" marB="0" anchor="ctr"/>
                </a:tc>
                <a:tc>
                  <a:txBody>
                    <a:bodyPr/>
                    <a:lstStyle/>
                    <a:p>
                      <a:pPr algn="ctr" fontAlgn="b"/>
                      <a:r>
                        <a:rPr lang="en-US" sz="1400" b="0" i="0" u="none" strike="noStrike">
                          <a:solidFill>
                            <a:schemeClr val="tx1"/>
                          </a:solidFill>
                          <a:effectLst/>
                          <a:latin typeface="+mn-lt"/>
                        </a:rPr>
                        <a:t>21%</a:t>
                      </a:r>
                    </a:p>
                  </a:txBody>
                  <a:tcPr marL="9525" marR="9525" marT="9525" marB="0" anchor="ctr"/>
                </a:tc>
                <a:extLst>
                  <a:ext uri="{0D108BD9-81ED-4DB2-BD59-A6C34878D82A}">
                    <a16:rowId xmlns:a16="http://schemas.microsoft.com/office/drawing/2014/main" val="3745797655"/>
                  </a:ext>
                </a:extLst>
              </a:tr>
              <a:tr h="260057">
                <a:tc>
                  <a:txBody>
                    <a:bodyPr/>
                    <a:lstStyle/>
                    <a:p>
                      <a:pPr algn="ctr" fontAlgn="ctr"/>
                      <a:r>
                        <a:rPr lang="en-US" sz="1400" b="0" i="0" u="none" strike="noStrike" dirty="0">
                          <a:solidFill>
                            <a:srgbClr val="2D3342"/>
                          </a:solidFill>
                          <a:effectLst/>
                          <a:latin typeface="+mn-lt"/>
                        </a:rPr>
                        <a:t>Speaking at public meetings of local government</a:t>
                      </a:r>
                    </a:p>
                  </a:txBody>
                  <a:tcPr marL="9525" marR="9525" marT="9525" marB="0" anchor="ctr"/>
                </a:tc>
                <a:tc>
                  <a:txBody>
                    <a:bodyPr/>
                    <a:lstStyle/>
                    <a:p>
                      <a:pPr algn="ctr" fontAlgn="b"/>
                      <a:r>
                        <a:rPr lang="en-US" sz="1400" b="0" i="0" u="none" strike="noStrike" dirty="0">
                          <a:solidFill>
                            <a:srgbClr val="2D3342"/>
                          </a:solidFill>
                          <a:effectLst/>
                          <a:latin typeface="+mj-lt"/>
                        </a:rPr>
                        <a:t>21%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21%</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23%</a:t>
                      </a:r>
                    </a:p>
                  </a:txBody>
                  <a:tcPr marL="9525" marR="9525" marT="9525" marB="0" anchor="ctr"/>
                </a:tc>
                <a:tc>
                  <a:txBody>
                    <a:bodyPr/>
                    <a:lstStyle/>
                    <a:p>
                      <a:pPr algn="ctr" fontAlgn="b"/>
                      <a:r>
                        <a:rPr lang="en-US" sz="1400" b="0" i="0" u="none" strike="noStrike">
                          <a:solidFill>
                            <a:schemeClr val="tx1"/>
                          </a:solidFill>
                          <a:effectLst/>
                          <a:latin typeface="+mn-lt"/>
                        </a:rPr>
                        <a:t>16%</a:t>
                      </a:r>
                    </a:p>
                  </a:txBody>
                  <a:tcPr marL="9525" marR="9525" marT="9525" marB="0" anchor="ctr"/>
                </a:tc>
                <a:extLst>
                  <a:ext uri="{0D108BD9-81ED-4DB2-BD59-A6C34878D82A}">
                    <a16:rowId xmlns:a16="http://schemas.microsoft.com/office/drawing/2014/main" val="3248585081"/>
                  </a:ext>
                </a:extLst>
              </a:tr>
              <a:tr h="260057">
                <a:tc>
                  <a:txBody>
                    <a:bodyPr/>
                    <a:lstStyle/>
                    <a:p>
                      <a:pPr algn="ctr" fontAlgn="ctr"/>
                      <a:r>
                        <a:rPr lang="en-US" sz="1400" b="0" i="0" u="none" strike="noStrike" dirty="0">
                          <a:solidFill>
                            <a:srgbClr val="2D3342"/>
                          </a:solidFill>
                          <a:effectLst/>
                          <a:latin typeface="+mn-lt"/>
                        </a:rPr>
                        <a:t>*Publicly expressing your support for social causes</a:t>
                      </a:r>
                    </a:p>
                  </a:txBody>
                  <a:tcPr marL="9525" marR="9525" marT="9525" marB="0" anchor="ctr"/>
                </a:tc>
                <a:tc>
                  <a:txBody>
                    <a:bodyPr/>
                    <a:lstStyle/>
                    <a:p>
                      <a:pPr algn="ctr" fontAlgn="b"/>
                      <a:r>
                        <a:rPr lang="en-US" sz="1400" b="0" i="0" u="none" strike="noStrike" dirty="0">
                          <a:solidFill>
                            <a:srgbClr val="2D3342"/>
                          </a:solidFill>
                          <a:effectLst/>
                          <a:latin typeface="+mj-lt"/>
                        </a:rPr>
                        <a:t>20%</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16%</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31%</a:t>
                      </a:r>
                    </a:p>
                  </a:txBody>
                  <a:tcPr marL="9525" marR="9525" marT="9525" marB="0" anchor="ctr"/>
                </a:tc>
                <a:tc>
                  <a:txBody>
                    <a:bodyPr/>
                    <a:lstStyle/>
                    <a:p>
                      <a:pPr algn="ctr" fontAlgn="b"/>
                      <a:r>
                        <a:rPr lang="en-US" sz="1400" b="0" i="0" u="none" strike="noStrike">
                          <a:solidFill>
                            <a:schemeClr val="tx1"/>
                          </a:solidFill>
                          <a:effectLst/>
                          <a:latin typeface="+mn-lt"/>
                        </a:rPr>
                        <a:t>14%</a:t>
                      </a:r>
                    </a:p>
                  </a:txBody>
                  <a:tcPr marL="9525" marR="9525" marT="9525" marB="0" anchor="ctr"/>
                </a:tc>
                <a:extLst>
                  <a:ext uri="{0D108BD9-81ED-4DB2-BD59-A6C34878D82A}">
                    <a16:rowId xmlns:a16="http://schemas.microsoft.com/office/drawing/2014/main" val="3382529085"/>
                  </a:ext>
                </a:extLst>
              </a:tr>
              <a:tr h="757943">
                <a:tc>
                  <a:txBody>
                    <a:bodyPr/>
                    <a:lstStyle/>
                    <a:p>
                      <a:pPr algn="ctr" fontAlgn="ctr"/>
                      <a:r>
                        <a:rPr lang="en-US" sz="1400" b="0" i="0" u="none" strike="noStrike" dirty="0">
                          <a:solidFill>
                            <a:srgbClr val="2D3342"/>
                          </a:solidFill>
                          <a:effectLst/>
                          <a:latin typeface="+mn-lt"/>
                        </a:rPr>
                        <a:t>Stating your own opinion about social or </a:t>
                      </a:r>
                    </a:p>
                    <a:p>
                      <a:pPr algn="ctr" fontAlgn="ctr"/>
                      <a:r>
                        <a:rPr lang="en-US" sz="1400" b="0" i="0" u="none" strike="noStrike" dirty="0">
                          <a:solidFill>
                            <a:srgbClr val="2D3342"/>
                          </a:solidFill>
                          <a:effectLst/>
                          <a:latin typeface="+mn-lt"/>
                        </a:rPr>
                        <a:t>political issues openly, even in settings </a:t>
                      </a:r>
                    </a:p>
                    <a:p>
                      <a:pPr algn="ctr" fontAlgn="ctr"/>
                      <a:r>
                        <a:rPr lang="en-US" sz="1400" b="0" i="0" u="none" strike="noStrike" dirty="0">
                          <a:solidFill>
                            <a:srgbClr val="2D3342"/>
                          </a:solidFill>
                          <a:effectLst/>
                          <a:latin typeface="+mn-lt"/>
                        </a:rPr>
                        <a:t>where others may have opposing views</a:t>
                      </a:r>
                    </a:p>
                  </a:txBody>
                  <a:tcPr marL="9525" marR="9525" marT="9525" marB="0" anchor="ctr"/>
                </a:tc>
                <a:tc>
                  <a:txBody>
                    <a:bodyPr/>
                    <a:lstStyle/>
                    <a:p>
                      <a:pPr algn="ctr" fontAlgn="b"/>
                      <a:r>
                        <a:rPr lang="en-US" sz="1400" b="0" i="0" u="none" strike="noStrike" dirty="0">
                          <a:solidFill>
                            <a:srgbClr val="2D3342"/>
                          </a:solidFill>
                          <a:effectLst/>
                          <a:latin typeface="+mj-lt"/>
                        </a:rPr>
                        <a:t>17%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17%</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19%</a:t>
                      </a:r>
                    </a:p>
                  </a:txBody>
                  <a:tcPr marL="9525" marR="9525" marT="9525" marB="0" anchor="ctr"/>
                </a:tc>
                <a:tc>
                  <a:txBody>
                    <a:bodyPr/>
                    <a:lstStyle/>
                    <a:p>
                      <a:pPr algn="ctr" fontAlgn="b"/>
                      <a:r>
                        <a:rPr lang="en-US" sz="1400" b="0" i="0" u="none" strike="noStrike">
                          <a:solidFill>
                            <a:schemeClr val="tx1"/>
                          </a:solidFill>
                          <a:effectLst/>
                          <a:latin typeface="+mn-lt"/>
                        </a:rPr>
                        <a:t>11%</a:t>
                      </a:r>
                    </a:p>
                  </a:txBody>
                  <a:tcPr marL="9525" marR="9525" marT="9525" marB="0" anchor="ctr"/>
                </a:tc>
                <a:extLst>
                  <a:ext uri="{0D108BD9-81ED-4DB2-BD59-A6C34878D82A}">
                    <a16:rowId xmlns:a16="http://schemas.microsoft.com/office/drawing/2014/main" val="3340272812"/>
                  </a:ext>
                </a:extLst>
              </a:tr>
              <a:tr h="509000">
                <a:tc>
                  <a:txBody>
                    <a:bodyPr/>
                    <a:lstStyle/>
                    <a:p>
                      <a:pPr algn="ctr" fontAlgn="ctr"/>
                      <a:r>
                        <a:rPr lang="en-US" sz="1400" b="0" i="0" u="none" strike="noStrike" dirty="0">
                          <a:solidFill>
                            <a:srgbClr val="2D3342"/>
                          </a:solidFill>
                          <a:effectLst/>
                          <a:latin typeface="+mn-lt"/>
                        </a:rPr>
                        <a:t>Publicly expressing your support</a:t>
                      </a:r>
                    </a:p>
                    <a:p>
                      <a:pPr algn="ctr" fontAlgn="ctr"/>
                      <a:r>
                        <a:rPr lang="en-US" sz="1400" b="0" i="0" u="none" strike="noStrike" dirty="0">
                          <a:solidFill>
                            <a:srgbClr val="2D3342"/>
                          </a:solidFill>
                          <a:effectLst/>
                          <a:latin typeface="+mn-lt"/>
                        </a:rPr>
                        <a:t>for political candidates</a:t>
                      </a:r>
                    </a:p>
                  </a:txBody>
                  <a:tcPr marL="9525" marR="9525" marT="9525" marB="0" anchor="ctr"/>
                </a:tc>
                <a:tc>
                  <a:txBody>
                    <a:bodyPr/>
                    <a:lstStyle/>
                    <a:p>
                      <a:pPr algn="ctr" fontAlgn="b"/>
                      <a:r>
                        <a:rPr lang="en-US" sz="1400" b="0" i="0" u="none" strike="noStrike" dirty="0">
                          <a:solidFill>
                            <a:srgbClr val="2D3342"/>
                          </a:solidFill>
                          <a:effectLst/>
                          <a:latin typeface="+mj-lt"/>
                        </a:rPr>
                        <a:t>14%</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18%</a:t>
                      </a:r>
                    </a:p>
                  </a:txBody>
                  <a:tcPr marL="9525" marR="9525" marT="9525" marB="0" anchor="ctr"/>
                </a:tc>
                <a:tc>
                  <a:txBody>
                    <a:bodyPr/>
                    <a:lstStyle/>
                    <a:p>
                      <a:pPr algn="ctr" fontAlgn="b"/>
                      <a:r>
                        <a:rPr lang="en-US" sz="1400" b="0" i="0" u="none" strike="noStrike">
                          <a:solidFill>
                            <a:schemeClr val="tx1"/>
                          </a:solidFill>
                          <a:effectLst/>
                          <a:latin typeface="+mn-lt"/>
                        </a:rPr>
                        <a:t>9%</a:t>
                      </a:r>
                    </a:p>
                  </a:txBody>
                  <a:tcPr marL="9525" marR="9525" marT="9525" marB="0" anchor="ctr"/>
                </a:tc>
                <a:extLst>
                  <a:ext uri="{0D108BD9-81ED-4DB2-BD59-A6C34878D82A}">
                    <a16:rowId xmlns:a16="http://schemas.microsoft.com/office/drawing/2014/main" val="512342943"/>
                  </a:ext>
                </a:extLst>
              </a:tr>
              <a:tr h="509000">
                <a:tc>
                  <a:txBody>
                    <a:bodyPr/>
                    <a:lstStyle/>
                    <a:p>
                      <a:pPr algn="ctr" fontAlgn="ctr"/>
                      <a:r>
                        <a:rPr lang="en-US" sz="1400" b="0" i="0" u="none" strike="noStrike" dirty="0">
                          <a:solidFill>
                            <a:srgbClr val="2D3342"/>
                          </a:solidFill>
                          <a:effectLst/>
                          <a:latin typeface="+mn-lt"/>
                        </a:rPr>
                        <a:t>*Publicly expressing your support</a:t>
                      </a:r>
                    </a:p>
                    <a:p>
                      <a:pPr algn="ctr" fontAlgn="ctr"/>
                      <a:r>
                        <a:rPr lang="en-US" sz="1400" b="0" i="0" u="none" strike="noStrike" dirty="0">
                          <a:solidFill>
                            <a:srgbClr val="2D3342"/>
                          </a:solidFill>
                          <a:effectLst/>
                          <a:latin typeface="+mn-lt"/>
                        </a:rPr>
                        <a:t>for social causes on social media</a:t>
                      </a:r>
                    </a:p>
                  </a:txBody>
                  <a:tcPr marL="9525" marR="9525" marT="9525" marB="0" anchor="ctr"/>
                </a:tc>
                <a:tc>
                  <a:txBody>
                    <a:bodyPr/>
                    <a:lstStyle/>
                    <a:p>
                      <a:pPr algn="ctr" fontAlgn="b"/>
                      <a:r>
                        <a:rPr lang="en-US" sz="1400" b="0" i="0" u="none" strike="noStrike" dirty="0">
                          <a:solidFill>
                            <a:srgbClr val="2D3342"/>
                          </a:solidFill>
                          <a:effectLst/>
                          <a:latin typeface="+mj-lt"/>
                        </a:rPr>
                        <a:t>12%</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a:solidFill>
                            <a:schemeClr val="tx1"/>
                          </a:solidFill>
                          <a:effectLst/>
                          <a:latin typeface="+mn-lt"/>
                        </a:rPr>
                        <a:t>13%</a:t>
                      </a:r>
                    </a:p>
                  </a:txBody>
                  <a:tcPr marL="9525" marR="9525" marT="9525" marB="0" anchor="ctr">
                    <a:lnL w="38100" cap="flat" cmpd="sng" algn="ctr">
                      <a:solidFill>
                        <a:schemeClr val="accent3"/>
                      </a:solidFill>
                      <a:prstDash val="solid"/>
                      <a:round/>
                      <a:headEnd type="none" w="med" len="med"/>
                      <a:tailEnd type="none" w="med" len="med"/>
                    </a:lnL>
                  </a:tcPr>
                </a:tc>
                <a:tc>
                  <a:txBody>
                    <a:bodyPr/>
                    <a:lstStyle/>
                    <a:p>
                      <a:pPr algn="ctr" fontAlgn="b"/>
                      <a:r>
                        <a:rPr lang="en-US" sz="1400" b="0" i="0" u="none" strike="noStrike">
                          <a:solidFill>
                            <a:schemeClr val="tx1"/>
                          </a:solidFill>
                          <a:effectLst/>
                          <a:latin typeface="+mn-lt"/>
                        </a:rPr>
                        <a:t>10%</a:t>
                      </a:r>
                    </a:p>
                  </a:txBody>
                  <a:tcPr marL="9525" marR="9525" marT="9525" marB="0" anchor="ctr"/>
                </a:tc>
                <a:tc>
                  <a:txBody>
                    <a:bodyPr/>
                    <a:lstStyle/>
                    <a:p>
                      <a:pPr algn="ctr" fontAlgn="b"/>
                      <a:r>
                        <a:rPr lang="en-US" sz="1400" b="0" i="0" u="none" strike="noStrike" dirty="0">
                          <a:solidFill>
                            <a:schemeClr val="tx1"/>
                          </a:solidFill>
                          <a:effectLst/>
                          <a:latin typeface="+mn-lt"/>
                        </a:rPr>
                        <a:t>12%</a:t>
                      </a:r>
                    </a:p>
                  </a:txBody>
                  <a:tcPr marL="9525" marR="9525" marT="9525" marB="0" anchor="ctr"/>
                </a:tc>
                <a:extLst>
                  <a:ext uri="{0D108BD9-81ED-4DB2-BD59-A6C34878D82A}">
                    <a16:rowId xmlns:a16="http://schemas.microsoft.com/office/drawing/2014/main" val="1743151143"/>
                  </a:ext>
                </a:extLst>
              </a:tr>
            </a:tbl>
          </a:graphicData>
        </a:graphic>
      </p:graphicFrame>
      <p:sp>
        <p:nvSpPr>
          <p:cNvPr id="8" name="Text Placeholder 7">
            <a:extLst>
              <a:ext uri="{FF2B5EF4-FFF2-40B4-BE49-F238E27FC236}">
                <a16:creationId xmlns:a16="http://schemas.microsoft.com/office/drawing/2014/main" id="{B460EEB9-2DE3-34F6-0870-1EC20F0051A9}"/>
              </a:ext>
            </a:extLst>
          </p:cNvPr>
          <p:cNvSpPr>
            <a:spLocks noGrp="1"/>
          </p:cNvSpPr>
          <p:nvPr>
            <p:ph type="body" sz="quarter" idx="11"/>
          </p:nvPr>
        </p:nvSpPr>
        <p:spPr/>
        <p:txBody>
          <a:bodyPr/>
          <a:lstStyle/>
          <a:p>
            <a:r>
              <a:rPr lang="en-US" dirty="0"/>
              <a:t>Urban residents are more likely to see volunteering as effective; suburban residents see more value in public expressions of support for causes.</a:t>
            </a:r>
          </a:p>
        </p:txBody>
      </p:sp>
    </p:spTree>
    <p:extLst>
      <p:ext uri="{BB962C8B-B14F-4D97-AF65-F5344CB8AC3E}">
        <p14:creationId xmlns:p14="http://schemas.microsoft.com/office/powerpoint/2010/main" val="3782366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Michael Smith</a:t>
            </a:r>
          </a:p>
        </p:txBody>
      </p:sp>
      <p:sp>
        <p:nvSpPr>
          <p:cNvPr id="3" name="Text Placeholder 2"/>
          <p:cNvSpPr>
            <a:spLocks noGrp="1"/>
          </p:cNvSpPr>
          <p:nvPr>
            <p:ph type="body" idx="1"/>
          </p:nvPr>
        </p:nvSpPr>
        <p:spPr/>
        <p:txBody>
          <a:bodyPr/>
          <a:lstStyle/>
          <a:p>
            <a:r>
              <a:rPr lang="en-US" dirty="0"/>
              <a:t>Senior Program Officer, The Colorado Health Foundation</a:t>
            </a:r>
          </a:p>
        </p:txBody>
      </p:sp>
      <p:sp>
        <p:nvSpPr>
          <p:cNvPr id="4" name="Slide Number Placeholder 3"/>
          <p:cNvSpPr>
            <a:spLocks noGrp="1"/>
          </p:cNvSpPr>
          <p:nvPr>
            <p:ph type="sldNum" sz="quarter" idx="12"/>
          </p:nvPr>
        </p:nvSpPr>
        <p:spPr/>
        <p:txBody>
          <a:bodyPr/>
          <a:lstStyle/>
          <a:p>
            <a:fld id="{68963FF3-3082-0146-9045-A71664B0B906}" type="slidenum">
              <a:rPr lang="en-US" smtClean="0"/>
              <a:pPr/>
              <a:t>42</a:t>
            </a:fld>
            <a:endParaRPr lang="en-US" dirty="0"/>
          </a:p>
        </p:txBody>
      </p:sp>
    </p:spTree>
    <p:extLst>
      <p:ext uri="{BB962C8B-B14F-4D97-AF65-F5344CB8AC3E}">
        <p14:creationId xmlns:p14="http://schemas.microsoft.com/office/powerpoint/2010/main" val="1322024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F8DEF-7C09-C4F4-778A-849E0EE88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81E12-798A-E4DC-9B82-E44B5EFEFD01}"/>
              </a:ext>
            </a:extLst>
          </p:cNvPr>
          <p:cNvSpPr>
            <a:spLocks noGrp="1"/>
          </p:cNvSpPr>
          <p:nvPr>
            <p:ph type="title"/>
          </p:nvPr>
        </p:nvSpPr>
        <p:spPr/>
        <p:txBody>
          <a:bodyPr/>
          <a:lstStyle/>
          <a:p>
            <a:r>
              <a:rPr lang="en-US" dirty="0"/>
              <a:t>Julie Reiskin</a:t>
            </a:r>
          </a:p>
        </p:txBody>
      </p:sp>
      <p:sp>
        <p:nvSpPr>
          <p:cNvPr id="3" name="Text Placeholder 2">
            <a:extLst>
              <a:ext uri="{FF2B5EF4-FFF2-40B4-BE49-F238E27FC236}">
                <a16:creationId xmlns:a16="http://schemas.microsoft.com/office/drawing/2014/main" id="{7A5E0813-96D4-09FC-DC8B-010B1733EA6E}"/>
              </a:ext>
            </a:extLst>
          </p:cNvPr>
          <p:cNvSpPr>
            <a:spLocks noGrp="1"/>
          </p:cNvSpPr>
          <p:nvPr>
            <p:ph type="body" idx="1"/>
          </p:nvPr>
        </p:nvSpPr>
        <p:spPr/>
        <p:txBody>
          <a:bodyPr/>
          <a:lstStyle/>
          <a:p>
            <a:r>
              <a:rPr lang="en-US" dirty="0"/>
              <a:t>Co-Executive Director, Colorado Cross-Disability Coalition</a:t>
            </a:r>
          </a:p>
        </p:txBody>
      </p:sp>
      <p:sp>
        <p:nvSpPr>
          <p:cNvPr id="4" name="Slide Number Placeholder 3">
            <a:extLst>
              <a:ext uri="{FF2B5EF4-FFF2-40B4-BE49-F238E27FC236}">
                <a16:creationId xmlns:a16="http://schemas.microsoft.com/office/drawing/2014/main" id="{D7E5F630-1505-CF82-E236-C408AC165C34}"/>
              </a:ext>
            </a:extLst>
          </p:cNvPr>
          <p:cNvSpPr>
            <a:spLocks noGrp="1"/>
          </p:cNvSpPr>
          <p:nvPr>
            <p:ph type="sldNum" sz="quarter" idx="12"/>
          </p:nvPr>
        </p:nvSpPr>
        <p:spPr/>
        <p:txBody>
          <a:bodyPr/>
          <a:lstStyle/>
          <a:p>
            <a:fld id="{68963FF3-3082-0146-9045-A71664B0B906}" type="slidenum">
              <a:rPr lang="en-US" smtClean="0"/>
              <a:pPr/>
              <a:t>43</a:t>
            </a:fld>
            <a:endParaRPr lang="en-US" dirty="0"/>
          </a:p>
        </p:txBody>
      </p:sp>
    </p:spTree>
    <p:extLst>
      <p:ext uri="{BB962C8B-B14F-4D97-AF65-F5344CB8AC3E}">
        <p14:creationId xmlns:p14="http://schemas.microsoft.com/office/powerpoint/2010/main" val="2292131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312F-64C3-B631-5D31-A5D02EFF0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73BB6-A288-11E4-3456-3140676F3753}"/>
              </a:ext>
            </a:extLst>
          </p:cNvPr>
          <p:cNvSpPr>
            <a:spLocks noGrp="1"/>
          </p:cNvSpPr>
          <p:nvPr>
            <p:ph type="title"/>
          </p:nvPr>
        </p:nvSpPr>
        <p:spPr/>
        <p:txBody>
          <a:bodyPr/>
          <a:lstStyle/>
          <a:p>
            <a:r>
              <a:rPr lang="en-US" dirty="0"/>
              <a:t>Q&amp;A</a:t>
            </a:r>
          </a:p>
        </p:txBody>
      </p:sp>
      <p:sp>
        <p:nvSpPr>
          <p:cNvPr id="3" name="Text Placeholder 2">
            <a:extLst>
              <a:ext uri="{FF2B5EF4-FFF2-40B4-BE49-F238E27FC236}">
                <a16:creationId xmlns:a16="http://schemas.microsoft.com/office/drawing/2014/main" id="{4208F826-2E6C-90BA-735B-904F980CCFB3}"/>
              </a:ext>
            </a:extLst>
          </p:cNvPr>
          <p:cNvSpPr>
            <a:spLocks noGrp="1"/>
          </p:cNvSpPr>
          <p:nvPr>
            <p:ph type="body" idx="1"/>
          </p:nvPr>
        </p:nvSpPr>
        <p:spPr/>
        <p:txBody>
          <a:bodyPr/>
          <a:lstStyle/>
          <a:p>
            <a:r>
              <a:rPr lang="en-US" dirty="0"/>
              <a:t>Type your questions in the chat!</a:t>
            </a:r>
          </a:p>
        </p:txBody>
      </p:sp>
      <p:sp>
        <p:nvSpPr>
          <p:cNvPr id="4" name="Slide Number Placeholder 3">
            <a:extLst>
              <a:ext uri="{FF2B5EF4-FFF2-40B4-BE49-F238E27FC236}">
                <a16:creationId xmlns:a16="http://schemas.microsoft.com/office/drawing/2014/main" id="{2DB635E9-C175-1726-9D38-6FE4A2A69E2E}"/>
              </a:ext>
            </a:extLst>
          </p:cNvPr>
          <p:cNvSpPr>
            <a:spLocks noGrp="1"/>
          </p:cNvSpPr>
          <p:nvPr>
            <p:ph type="sldNum" sz="quarter" idx="12"/>
          </p:nvPr>
        </p:nvSpPr>
        <p:spPr/>
        <p:txBody>
          <a:bodyPr/>
          <a:lstStyle/>
          <a:p>
            <a:fld id="{68963FF3-3082-0146-9045-A71664B0B906}" type="slidenum">
              <a:rPr lang="en-US" smtClean="0"/>
              <a:pPr/>
              <a:t>44</a:t>
            </a:fld>
            <a:endParaRPr lang="en-US" dirty="0"/>
          </a:p>
        </p:txBody>
      </p:sp>
    </p:spTree>
    <p:extLst>
      <p:ext uri="{BB962C8B-B14F-4D97-AF65-F5344CB8AC3E}">
        <p14:creationId xmlns:p14="http://schemas.microsoft.com/office/powerpoint/2010/main" val="11324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2" name="Text Placeholder 1">
            <a:extLst>
              <a:ext uri="{FF2B5EF4-FFF2-40B4-BE49-F238E27FC236}">
                <a16:creationId xmlns:a16="http://schemas.microsoft.com/office/drawing/2014/main" id="{17E6E81B-D278-D454-C2D0-E2F0D2D8A338}"/>
              </a:ext>
            </a:extLst>
          </p:cNvPr>
          <p:cNvSpPr>
            <a:spLocks noGrp="1"/>
          </p:cNvSpPr>
          <p:nvPr>
            <p:ph type="body" sz="quarter" idx="11"/>
          </p:nvPr>
        </p:nvSpPr>
        <p:spPr>
          <a:xfrm>
            <a:off x="948193" y="1849264"/>
            <a:ext cx="8454599" cy="3729318"/>
          </a:xfrm>
        </p:spPr>
        <p:txBody>
          <a:bodyPr>
            <a:normAutofit/>
          </a:bodyPr>
          <a:lstStyle/>
          <a:p>
            <a:r>
              <a:rPr lang="en-US" b="1" dirty="0"/>
              <a:t>Upcoming Pulse Briefings</a:t>
            </a:r>
          </a:p>
          <a:p>
            <a:endParaRPr lang="en-US" sz="1200" dirty="0"/>
          </a:p>
          <a:p>
            <a:pPr marL="342900" indent="-342900">
              <a:buFont typeface="Arial" panose="020B0604020202020204" pitchFamily="34" charset="0"/>
              <a:buChar char="•"/>
            </a:pPr>
            <a:r>
              <a:rPr lang="en-US" dirty="0"/>
              <a:t>Insights from Hispanic and Latino Coloradans</a:t>
            </a:r>
          </a:p>
          <a:p>
            <a:r>
              <a:rPr lang="en-US" dirty="0"/>
              <a:t>     September 10 at 5:30 p.m. MT </a:t>
            </a:r>
          </a:p>
          <a:p>
            <a:endParaRPr lang="en-US" sz="1200" dirty="0"/>
          </a:p>
          <a:p>
            <a:r>
              <a:rPr lang="en-US" b="1" dirty="0"/>
              <a:t>Learn more at copulsepoll.org</a:t>
            </a:r>
          </a:p>
        </p:txBody>
      </p:sp>
      <p:sp>
        <p:nvSpPr>
          <p:cNvPr id="6" name="TextBox 5">
            <a:extLst>
              <a:ext uri="{FF2B5EF4-FFF2-40B4-BE49-F238E27FC236}">
                <a16:creationId xmlns:a16="http://schemas.microsoft.com/office/drawing/2014/main" id="{4C793BFE-AC0C-404D-BB7B-F9CDA3270181}"/>
              </a:ext>
            </a:extLst>
          </p:cNvPr>
          <p:cNvSpPr txBox="1"/>
          <p:nvPr/>
        </p:nvSpPr>
        <p:spPr>
          <a:xfrm>
            <a:off x="398291" y="734298"/>
            <a:ext cx="4560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CD00"/>
                </a:solidFill>
                <a:effectLst/>
                <a:uLnTx/>
                <a:uFillTx/>
                <a:latin typeface="Montserrat" charset="0"/>
                <a:ea typeface="Montserrat" charset="0"/>
                <a:cs typeface="Montserrat" charset="0"/>
              </a:rPr>
              <a:t>THANK YOU</a:t>
            </a:r>
          </a:p>
        </p:txBody>
      </p:sp>
      <p:cxnSp>
        <p:nvCxnSpPr>
          <p:cNvPr id="3" name="Straight Connector 2">
            <a:extLst>
              <a:ext uri="{FF2B5EF4-FFF2-40B4-BE49-F238E27FC236}">
                <a16:creationId xmlns:a16="http://schemas.microsoft.com/office/drawing/2014/main" id="{BCDFA233-D51B-7351-EB32-1167F9CC1E27}"/>
              </a:ext>
            </a:extLst>
          </p:cNvPr>
          <p:cNvCxnSpPr>
            <a:cxnSpLocks/>
          </p:cNvCxnSpPr>
          <p:nvPr/>
        </p:nvCxnSpPr>
        <p:spPr>
          <a:xfrm>
            <a:off x="948193" y="1503739"/>
            <a:ext cx="355479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065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dirty="0"/>
          </a:p>
        </p:txBody>
      </p:sp>
      <p:sp>
        <p:nvSpPr>
          <p:cNvPr id="16" name="Content Placeholder 15"/>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17" name="Rectangle 16"/>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Regular" charset="0"/>
              <a:ea typeface="+mn-ea"/>
              <a:cs typeface="+mn-cs"/>
            </a:endParaRPr>
          </a:p>
        </p:txBody>
      </p:sp>
      <p:sp>
        <p:nvSpPr>
          <p:cNvPr id="19" name="TextBox 18">
            <a:extLst>
              <a:ext uri="{FF2B5EF4-FFF2-40B4-BE49-F238E27FC236}">
                <a16:creationId xmlns:a16="http://schemas.microsoft.com/office/drawing/2014/main" id="{4C793BFE-AC0C-404D-BB7B-F9CDA3270181}"/>
              </a:ext>
            </a:extLst>
          </p:cNvPr>
          <p:cNvSpPr txBox="1"/>
          <p:nvPr/>
        </p:nvSpPr>
        <p:spPr>
          <a:xfrm>
            <a:off x="1021277" y="2305196"/>
            <a:ext cx="605245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CD00"/>
                </a:solidFill>
                <a:effectLst/>
                <a:uLnTx/>
                <a:uFillTx/>
                <a:latin typeface="Montserrat" charset="0"/>
                <a:ea typeface="Montserrat" charset="0"/>
                <a:cs typeface="Montserrat" charset="0"/>
              </a:rPr>
              <a:t>CONTACT US</a:t>
            </a:r>
          </a:p>
        </p:txBody>
      </p:sp>
      <p:sp>
        <p:nvSpPr>
          <p:cNvPr id="20" name="TextBox 19">
            <a:extLst>
              <a:ext uri="{FF2B5EF4-FFF2-40B4-BE49-F238E27FC236}">
                <a16:creationId xmlns:a16="http://schemas.microsoft.com/office/drawing/2014/main" id="{DC8E373D-9E69-9944-89D1-8D6DC0671389}"/>
              </a:ext>
            </a:extLst>
          </p:cNvPr>
          <p:cNvSpPr txBox="1"/>
          <p:nvPr/>
        </p:nvSpPr>
        <p:spPr>
          <a:xfrm>
            <a:off x="1021277" y="3376196"/>
            <a:ext cx="8773551" cy="2031325"/>
          </a:xfrm>
          <a:prstGeom prst="rect">
            <a:avLst/>
          </a:prstGeom>
          <a:noFill/>
        </p:spPr>
        <p:txBody>
          <a:bodyPr wrap="square" numCol="2" spcCol="9144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rPr>
              <a:t>www.copulsepoll.org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SemiBold"/>
                <a:ea typeface="Montserrat" charset="0"/>
                <a:cs typeface="Montserrat" charset="0"/>
              </a:rPr>
              <a:t>KATIE PESHEK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ontserrat" charset="0"/>
                <a:ea typeface="Montserrat" charset="0"/>
                <a:cs typeface="Montserrat" charset="0"/>
              </a:rPr>
              <a:t>Senior Communications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ontserrat" charset="0"/>
                <a:ea typeface="Montserrat" charset="0"/>
                <a:cs typeface="Montserrat" charset="0"/>
              </a:rPr>
              <a:t>Colorado Health 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ontserrat" charset="0"/>
                <a:ea typeface="Montserrat" charset="0"/>
                <a:cs typeface="Montserrat" charset="0"/>
              </a:rPr>
              <a:t>kpeshek@coloradohealth.org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Montserrat" charset="0"/>
              <a:ea typeface="Montserrat" charset="0"/>
              <a:cs typeface="Montserrat" charset="0"/>
            </a:endParaRP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cxnSp>
        <p:nvCxnSpPr>
          <p:cNvPr id="23" name="Straight Connector 22"/>
          <p:cNvCxnSpPr/>
          <p:nvPr/>
        </p:nvCxnSpPr>
        <p:spPr>
          <a:xfrm>
            <a:off x="1151906" y="3074637"/>
            <a:ext cx="86429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7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0072" y="-37593"/>
            <a:ext cx="2632502" cy="1939545"/>
          </a:xfrm>
          <a:prstGeom prst="rect">
            <a:avLst/>
          </a:prstGeom>
        </p:spPr>
      </p:pic>
      <p:sp>
        <p:nvSpPr>
          <p:cNvPr id="4" name="Slide Number Placeholder 3"/>
          <p:cNvSpPr>
            <a:spLocks noGrp="1"/>
          </p:cNvSpPr>
          <p:nvPr>
            <p:ph type="sldNum" sz="quarter" idx="10"/>
          </p:nvPr>
        </p:nvSpPr>
        <p:spPr/>
        <p:txBody>
          <a:bodyPr/>
          <a:lstStyle/>
          <a:p>
            <a:fld id="{68963FF3-3082-0146-9045-A71664B0B906}" type="slidenum">
              <a:rPr lang="en-US" smtClean="0"/>
              <a:pPr/>
              <a:t>5</a:t>
            </a:fld>
            <a:endParaRPr lang="en-US" dirty="0"/>
          </a:p>
        </p:txBody>
      </p:sp>
      <p:sp>
        <p:nvSpPr>
          <p:cNvPr id="2" name="Text Placeholder 1">
            <a:extLst>
              <a:ext uri="{FF2B5EF4-FFF2-40B4-BE49-F238E27FC236}">
                <a16:creationId xmlns:a16="http://schemas.microsoft.com/office/drawing/2014/main" id="{940DA55A-4D32-4780-82CF-B889827CA482}"/>
              </a:ext>
            </a:extLst>
          </p:cNvPr>
          <p:cNvSpPr>
            <a:spLocks noGrp="1"/>
          </p:cNvSpPr>
          <p:nvPr>
            <p:ph type="body" sz="quarter" idx="11"/>
          </p:nvPr>
        </p:nvSpPr>
        <p:spPr/>
        <p:txBody>
          <a:bodyPr/>
          <a:lstStyle/>
          <a:p>
            <a:r>
              <a:rPr lang="en-US" dirty="0">
                <a:latin typeface="+mj-lt"/>
              </a:rPr>
              <a:t>Survey Specifics and Methodology</a:t>
            </a:r>
          </a:p>
        </p:txBody>
      </p:sp>
      <p:sp>
        <p:nvSpPr>
          <p:cNvPr id="3" name="Text Placeholder 2">
            <a:extLst>
              <a:ext uri="{FF2B5EF4-FFF2-40B4-BE49-F238E27FC236}">
                <a16:creationId xmlns:a16="http://schemas.microsoft.com/office/drawing/2014/main" id="{687FACA6-9D2A-4A34-9D1F-B74C9BC536D5}"/>
              </a:ext>
            </a:extLst>
          </p:cNvPr>
          <p:cNvSpPr>
            <a:spLocks noGrp="1"/>
          </p:cNvSpPr>
          <p:nvPr>
            <p:ph type="body" sz="quarter" idx="12"/>
          </p:nvPr>
        </p:nvSpPr>
        <p:spPr/>
        <p:txBody>
          <a:bodyPr/>
          <a:lstStyle/>
          <a:p>
            <a:r>
              <a:rPr lang="en-US" dirty="0">
                <a:latin typeface="+mn-lt"/>
              </a:rPr>
              <a:t>(Not All Results Will Sum to 100% Due to Rounding)</a:t>
            </a:r>
          </a:p>
        </p:txBody>
      </p:sp>
      <p:graphicFrame>
        <p:nvGraphicFramePr>
          <p:cNvPr id="5" name="Table 4">
            <a:extLst>
              <a:ext uri="{FF2B5EF4-FFF2-40B4-BE49-F238E27FC236}">
                <a16:creationId xmlns:a16="http://schemas.microsoft.com/office/drawing/2014/main" id="{BF97A617-57DD-4803-9FC4-607D984F1E2C}"/>
              </a:ext>
            </a:extLst>
          </p:cNvPr>
          <p:cNvGraphicFramePr>
            <a:graphicFrameLocks noGrp="1"/>
          </p:cNvGraphicFramePr>
          <p:nvPr>
            <p:extLst>
              <p:ext uri="{D42A27DB-BD31-4B8C-83A1-F6EECF244321}">
                <p14:modId xmlns:p14="http://schemas.microsoft.com/office/powerpoint/2010/main" val="1383500085"/>
              </p:ext>
            </p:extLst>
          </p:nvPr>
        </p:nvGraphicFramePr>
        <p:xfrm>
          <a:off x="670560" y="2115677"/>
          <a:ext cx="11086011" cy="4425315"/>
        </p:xfrm>
        <a:graphic>
          <a:graphicData uri="http://schemas.openxmlformats.org/drawingml/2006/table">
            <a:tbl>
              <a:tblPr firstCol="1" bandRow="1">
                <a:tableStyleId>{073A0DAA-6AF3-43AB-8588-CEC1D06C72B9}</a:tableStyleId>
              </a:tblPr>
              <a:tblGrid>
                <a:gridCol w="3152503">
                  <a:extLst>
                    <a:ext uri="{9D8B030D-6E8A-4147-A177-3AD203B41FA5}">
                      <a16:colId xmlns:a16="http://schemas.microsoft.com/office/drawing/2014/main" val="90720934"/>
                    </a:ext>
                  </a:extLst>
                </a:gridCol>
                <a:gridCol w="7933508">
                  <a:extLst>
                    <a:ext uri="{9D8B030D-6E8A-4147-A177-3AD203B41FA5}">
                      <a16:colId xmlns:a16="http://schemas.microsoft.com/office/drawing/2014/main" val="4125130851"/>
                    </a:ext>
                  </a:extLst>
                </a:gridCol>
              </a:tblGrid>
              <a:tr h="0">
                <a:tc>
                  <a:txBody>
                    <a:bodyPr/>
                    <a:lstStyle/>
                    <a:p>
                      <a:pPr algn="ctr"/>
                      <a:r>
                        <a:rPr lang="en-US" sz="1600" dirty="0">
                          <a:latin typeface="+mj-lt"/>
                        </a:rPr>
                        <a:t>Dates</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April 19-May 18, 2025</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0">
                <a:tc>
                  <a:txBody>
                    <a:bodyPr/>
                    <a:lstStyle/>
                    <a:p>
                      <a:pPr algn="ctr"/>
                      <a:r>
                        <a:rPr lang="en-US" sz="1600" dirty="0">
                          <a:latin typeface="+mj-lt"/>
                        </a:rPr>
                        <a:t>Bipartisan</a:t>
                      </a:r>
                      <a:r>
                        <a:rPr lang="en-US" sz="1600" baseline="0" dirty="0">
                          <a:latin typeface="+mj-lt"/>
                        </a:rPr>
                        <a:t> </a:t>
                      </a:r>
                      <a:r>
                        <a:rPr lang="en-US" sz="1600" dirty="0">
                          <a:latin typeface="+mj-lt"/>
                        </a:rPr>
                        <a:t>Research Team</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FM3 Research (D) and New Bridge Strategy (R)</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6268471"/>
                  </a:ext>
                </a:extLst>
              </a:tr>
              <a:tr h="0">
                <a:tc>
                  <a:txBody>
                    <a:bodyPr/>
                    <a:lstStyle/>
                    <a:p>
                      <a:pPr algn="ctr"/>
                      <a:r>
                        <a:rPr lang="en-US" sz="1600" dirty="0">
                          <a:latin typeface="+mj-lt"/>
                        </a:rPr>
                        <a:t>Survey Type</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Dual-mode Phone and Online Survey of Adult Coloradans</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0">
                <a:tc>
                  <a:txBody>
                    <a:bodyPr/>
                    <a:lstStyle/>
                    <a:p>
                      <a:pPr algn="ctr"/>
                      <a:r>
                        <a:rPr lang="en-US" sz="1600" dirty="0">
                          <a:latin typeface="+mj-lt"/>
                        </a:rPr>
                        <a:t>Research Population</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2,333 Coloradans including oversamples of Black/African-American, </a:t>
                      </a:r>
                      <a:br>
                        <a:rPr lang="en-US" sz="1600" b="0" dirty="0">
                          <a:solidFill>
                            <a:schemeClr val="tx1"/>
                          </a:solidFill>
                          <a:effectLst/>
                          <a:latin typeface="+mn-lt"/>
                          <a:ea typeface="Calibri" panose="020F0502020204030204" pitchFamily="34" charset="0"/>
                          <a:cs typeface="Calibri" panose="020F0502020204030204" pitchFamily="34" charset="0"/>
                        </a:rPr>
                      </a:br>
                      <a:r>
                        <a:rPr lang="en-US" sz="1600" b="0" dirty="0">
                          <a:solidFill>
                            <a:schemeClr val="tx1"/>
                          </a:solidFill>
                          <a:effectLst/>
                          <a:latin typeface="+mn-lt"/>
                          <a:ea typeface="Calibri" panose="020F0502020204030204" pitchFamily="34" charset="0"/>
                          <a:cs typeface="Calibri" panose="020F0502020204030204" pitchFamily="34" charset="0"/>
                        </a:rPr>
                        <a:t>American Indian/Alaska Native , and Asian-American Coloradans, </a:t>
                      </a:r>
                      <a:br>
                        <a:rPr lang="en-US" sz="1600" b="0" dirty="0">
                          <a:solidFill>
                            <a:schemeClr val="tx1"/>
                          </a:solidFill>
                          <a:effectLst/>
                          <a:latin typeface="+mn-lt"/>
                          <a:ea typeface="Calibri" panose="020F0502020204030204" pitchFamily="34" charset="0"/>
                          <a:cs typeface="Calibri" panose="020F0502020204030204" pitchFamily="34" charset="0"/>
                        </a:rPr>
                      </a:br>
                      <a:r>
                        <a:rPr lang="en-US" sz="1600" b="0" dirty="0">
                          <a:solidFill>
                            <a:schemeClr val="tx1"/>
                          </a:solidFill>
                          <a:effectLst/>
                          <a:latin typeface="+mn-lt"/>
                          <a:ea typeface="Calibri" panose="020F0502020204030204" pitchFamily="34" charset="0"/>
                          <a:cs typeface="Calibri" panose="020F0502020204030204" pitchFamily="34" charset="0"/>
                        </a:rPr>
                        <a:t>as well as residents of Morgan County</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0">
                <a:tc>
                  <a:txBody>
                    <a:bodyPr/>
                    <a:lstStyle/>
                    <a:p>
                      <a:pPr algn="ctr"/>
                      <a:r>
                        <a:rPr lang="en-US" sz="1600" dirty="0">
                          <a:latin typeface="+mj-lt"/>
                        </a:rPr>
                        <a:t>Margin of Sampling Error</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Times New Roman" panose="02020603050405020304" pitchFamily="18" charset="0"/>
                          <a:cs typeface="Calibri" panose="020F0502020204030204" pitchFamily="34" charset="0"/>
                        </a:rPr>
                        <a:t> ±3.07% at the 95% Confidence Level</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0">
                <a:tc>
                  <a:txBody>
                    <a:bodyPr/>
                    <a:lstStyle/>
                    <a:p>
                      <a:pPr algn="ctr"/>
                      <a:endParaRPr lang="en-US" sz="1600" dirty="0">
                        <a:latin typeface="+mj-lt"/>
                      </a:endParaRPr>
                    </a:p>
                    <a:p>
                      <a:pPr algn="ctr"/>
                      <a:r>
                        <a:rPr lang="en-US" sz="1600" dirty="0">
                          <a:latin typeface="+mj-lt"/>
                        </a:rPr>
                        <a:t>Contact Methods</a:t>
                      </a:r>
                    </a:p>
                    <a:p>
                      <a:pPr algn="ctr"/>
                      <a:endParaRPr lang="en-US" sz="1600" dirty="0">
                        <a:latin typeface="+mj-lt"/>
                      </a:endParaRPr>
                    </a:p>
                  </a:txBody>
                  <a:tcPr anchor="ctr"/>
                </a:tc>
                <a:tc>
                  <a:txBody>
                    <a:bodyPr/>
                    <a:lstStyle/>
                    <a:p>
                      <a:pPr algn="ctr"/>
                      <a:endParaRPr lang="en-US" sz="1600" b="0" dirty="0">
                        <a:solidFill>
                          <a:schemeClr val="tx1"/>
                        </a:solidFill>
                        <a:latin typeface="+mn-lt"/>
                      </a:endParaRPr>
                    </a:p>
                  </a:txBody>
                  <a:tcPr anchor="ctr"/>
                </a:tc>
                <a:extLst>
                  <a:ext uri="{0D108BD9-81ED-4DB2-BD59-A6C34878D82A}">
                    <a16:rowId xmlns:a16="http://schemas.microsoft.com/office/drawing/2014/main" val="1056214626"/>
                  </a:ext>
                </a:extLst>
              </a:tr>
              <a:tr h="0">
                <a:tc>
                  <a:txBody>
                    <a:bodyPr/>
                    <a:lstStyle/>
                    <a:p>
                      <a:pPr algn="ctr"/>
                      <a:endParaRPr lang="en-US" sz="1600" dirty="0">
                        <a:latin typeface="+mj-lt"/>
                      </a:endParaRPr>
                    </a:p>
                    <a:p>
                      <a:pPr algn="ctr"/>
                      <a:r>
                        <a:rPr lang="en-US" sz="1600" dirty="0">
                          <a:latin typeface="+mj-lt"/>
                        </a:rPr>
                        <a:t>Data Collection Modes</a:t>
                      </a:r>
                    </a:p>
                    <a:p>
                      <a:pPr algn="ctr"/>
                      <a:endParaRPr lang="en-US" sz="1600" dirty="0">
                        <a:latin typeface="+mj-lt"/>
                      </a:endParaRPr>
                    </a:p>
                  </a:txBody>
                  <a:tcPr anchor="ctr"/>
                </a:tc>
                <a:tc>
                  <a:txBody>
                    <a:bodyPr/>
                    <a:lstStyle/>
                    <a:p>
                      <a:pPr algn="ctr"/>
                      <a:endParaRPr lang="en-US" sz="1600" b="0" dirty="0">
                        <a:solidFill>
                          <a:schemeClr val="tx1"/>
                        </a:solidFill>
                        <a:latin typeface="+mn-lt"/>
                      </a:endParaRPr>
                    </a:p>
                  </a:txBody>
                  <a:tcPr anchor="ctr"/>
                </a:tc>
                <a:extLst>
                  <a:ext uri="{0D108BD9-81ED-4DB2-BD59-A6C34878D82A}">
                    <a16:rowId xmlns:a16="http://schemas.microsoft.com/office/drawing/2014/main" val="598336593"/>
                  </a:ext>
                </a:extLst>
              </a:tr>
              <a:tr h="0">
                <a:tc>
                  <a:txBody>
                    <a:bodyPr/>
                    <a:lstStyle/>
                    <a:p>
                      <a:pPr algn="ctr"/>
                      <a:r>
                        <a:rPr lang="en-US" sz="1600" dirty="0">
                          <a:latin typeface="+mj-lt"/>
                        </a:rPr>
                        <a:t>Comparison Surveys</a:t>
                      </a:r>
                    </a:p>
                  </a:txBody>
                  <a:tcPr anchor="ctr"/>
                </a:tc>
                <a:tc>
                  <a:txBody>
                    <a:bodyPr/>
                    <a:lstStyle/>
                    <a:p>
                      <a:pPr algn="ctr"/>
                      <a:r>
                        <a:rPr lang="en-US" sz="1600" b="0" dirty="0">
                          <a:solidFill>
                            <a:schemeClr val="tx1"/>
                          </a:solidFill>
                          <a:latin typeface="+mn-lt"/>
                        </a:rPr>
                        <a:t>Pulse</a:t>
                      </a:r>
                      <a:r>
                        <a:rPr lang="en-US" sz="1600" b="0" baseline="0" dirty="0">
                          <a:solidFill>
                            <a:schemeClr val="tx1"/>
                          </a:solidFill>
                          <a:latin typeface="+mn-lt"/>
                        </a:rPr>
                        <a:t> polls fielded in </a:t>
                      </a:r>
                      <a:r>
                        <a:rPr lang="en-US" sz="1600" b="0" dirty="0">
                          <a:solidFill>
                            <a:schemeClr val="tx1"/>
                          </a:solidFill>
                          <a:latin typeface="+mn-lt"/>
                        </a:rPr>
                        <a:t>2020-2024</a:t>
                      </a:r>
                    </a:p>
                  </a:txBody>
                  <a:tcPr anchor="ctr"/>
                </a:tc>
                <a:extLst>
                  <a:ext uri="{0D108BD9-81ED-4DB2-BD59-A6C34878D82A}">
                    <a16:rowId xmlns:a16="http://schemas.microsoft.com/office/drawing/2014/main" val="925335762"/>
                  </a:ext>
                </a:extLst>
              </a:tr>
              <a:tr h="0">
                <a:tc>
                  <a:txBody>
                    <a:bodyPr/>
                    <a:lstStyle/>
                    <a:p>
                      <a:pPr algn="ctr"/>
                      <a:r>
                        <a:rPr lang="en-US" sz="1600" dirty="0">
                          <a:latin typeface="+mj-lt"/>
                        </a:rPr>
                        <a:t>Survey Languages</a:t>
                      </a:r>
                    </a:p>
                  </a:txBody>
                  <a:tcPr anchor="ctr"/>
                </a:tc>
                <a:tc>
                  <a:txBody>
                    <a:bodyPr/>
                    <a:lstStyle/>
                    <a:p>
                      <a:pPr algn="ctr"/>
                      <a:r>
                        <a:rPr lang="en-US" sz="1600" b="0" dirty="0">
                          <a:solidFill>
                            <a:schemeClr val="tx1"/>
                          </a:solidFill>
                          <a:latin typeface="+mn-lt"/>
                        </a:rPr>
                        <a:t>English and Spanish</a:t>
                      </a:r>
                    </a:p>
                  </a:txBody>
                  <a:tcPr anchor="ctr"/>
                </a:tc>
                <a:extLst>
                  <a:ext uri="{0D108BD9-81ED-4DB2-BD59-A6C34878D82A}">
                    <a16:rowId xmlns:a16="http://schemas.microsoft.com/office/drawing/2014/main" val="793723494"/>
                  </a:ext>
                </a:extLst>
              </a:tr>
            </a:tbl>
          </a:graphicData>
        </a:graphic>
      </p:graphicFrame>
      <p:grpSp>
        <p:nvGrpSpPr>
          <p:cNvPr id="34" name="Group 33">
            <a:extLst>
              <a:ext uri="{FF2B5EF4-FFF2-40B4-BE49-F238E27FC236}">
                <a16:creationId xmlns:a16="http://schemas.microsoft.com/office/drawing/2014/main" id="{438F4995-EE38-6D49-214D-302B0551DBB1}"/>
              </a:ext>
            </a:extLst>
          </p:cNvPr>
          <p:cNvGrpSpPr/>
          <p:nvPr/>
        </p:nvGrpSpPr>
        <p:grpSpPr>
          <a:xfrm>
            <a:off x="4995778" y="4329351"/>
            <a:ext cx="5434506" cy="584775"/>
            <a:chOff x="4902471" y="4625218"/>
            <a:chExt cx="5434506" cy="584775"/>
          </a:xfrm>
        </p:grpSpPr>
        <p:grpSp>
          <p:nvGrpSpPr>
            <p:cNvPr id="7" name="Group 6">
              <a:extLst>
                <a:ext uri="{FF2B5EF4-FFF2-40B4-BE49-F238E27FC236}">
                  <a16:creationId xmlns:a16="http://schemas.microsoft.com/office/drawing/2014/main" id="{84186151-FE38-D53B-1B6B-2796C4382E43}"/>
                </a:ext>
              </a:extLst>
            </p:cNvPr>
            <p:cNvGrpSpPr/>
            <p:nvPr/>
          </p:nvGrpSpPr>
          <p:grpSpPr>
            <a:xfrm>
              <a:off x="8675104" y="4625218"/>
              <a:ext cx="1661873" cy="584775"/>
              <a:chOff x="4811609" y="1964530"/>
              <a:chExt cx="1661873" cy="584775"/>
            </a:xfrm>
          </p:grpSpPr>
          <p:pic>
            <p:nvPicPr>
              <p:cNvPr id="32" name="Picture 31">
                <a:extLst>
                  <a:ext uri="{FF2B5EF4-FFF2-40B4-BE49-F238E27FC236}">
                    <a16:creationId xmlns:a16="http://schemas.microsoft.com/office/drawing/2014/main" id="{A7CB5A51-B20A-5B29-C1BD-5E057D478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1609" y="2044616"/>
                <a:ext cx="375929" cy="484632"/>
              </a:xfrm>
              <a:prstGeom prst="rect">
                <a:avLst/>
              </a:prstGeom>
            </p:spPr>
          </p:pic>
          <p:sp>
            <p:nvSpPr>
              <p:cNvPr id="33" name="TextBox 32">
                <a:extLst>
                  <a:ext uri="{FF2B5EF4-FFF2-40B4-BE49-F238E27FC236}">
                    <a16:creationId xmlns:a16="http://schemas.microsoft.com/office/drawing/2014/main" id="{CF32609D-9F8D-9B2E-21AB-D94E11D89613}"/>
                  </a:ext>
                </a:extLst>
              </p:cNvPr>
              <p:cNvSpPr txBox="1"/>
              <p:nvPr/>
            </p:nvSpPr>
            <p:spPr>
              <a:xfrm>
                <a:off x="5134141" y="1964530"/>
                <a:ext cx="1339341" cy="584775"/>
              </a:xfrm>
              <a:prstGeom prst="rect">
                <a:avLst/>
              </a:prstGeom>
              <a:noFill/>
            </p:spPr>
            <p:txBody>
              <a:bodyPr wrap="square" rtlCol="0">
                <a:spAutoFit/>
              </a:bodyPr>
              <a:lstStyle/>
              <a:p>
                <a:pPr algn="ctr"/>
                <a:r>
                  <a:rPr lang="en-US" sz="1600" dirty="0"/>
                  <a:t>Text</a:t>
                </a:r>
              </a:p>
              <a:p>
                <a:pPr algn="ctr"/>
                <a:r>
                  <a:rPr lang="en-US" sz="1600" dirty="0"/>
                  <a:t>Invitations</a:t>
                </a:r>
              </a:p>
            </p:txBody>
          </p:sp>
        </p:grpSp>
        <p:sp>
          <p:nvSpPr>
            <p:cNvPr id="30" name="TextBox 29">
              <a:extLst>
                <a:ext uri="{FF2B5EF4-FFF2-40B4-BE49-F238E27FC236}">
                  <a16:creationId xmlns:a16="http://schemas.microsoft.com/office/drawing/2014/main" id="{C25B37F0-B40A-5F82-B3E4-C93060F1BC0C}"/>
                </a:ext>
              </a:extLst>
            </p:cNvPr>
            <p:cNvSpPr txBox="1"/>
            <p:nvPr/>
          </p:nvSpPr>
          <p:spPr>
            <a:xfrm>
              <a:off x="5271797" y="4625218"/>
              <a:ext cx="1556450" cy="584775"/>
            </a:xfrm>
            <a:prstGeom prst="rect">
              <a:avLst/>
            </a:prstGeom>
            <a:noFill/>
          </p:spPr>
          <p:txBody>
            <a:bodyPr wrap="square" rtlCol="0" anchor="ctr">
              <a:spAutoFit/>
            </a:bodyPr>
            <a:lstStyle/>
            <a:p>
              <a:pPr algn="ctr"/>
              <a:r>
                <a:rPr lang="en-US" sz="1600" dirty="0"/>
                <a:t>Telephone</a:t>
              </a:r>
            </a:p>
            <a:p>
              <a:pPr algn="ctr"/>
              <a:r>
                <a:rPr lang="en-US" sz="1600" dirty="0"/>
                <a:t>Calls</a:t>
              </a:r>
            </a:p>
          </p:txBody>
        </p:sp>
        <p:pic>
          <p:nvPicPr>
            <p:cNvPr id="31" name="Picture 30" descr="A close up of a logo&#10;&#10;Description automatically generated">
              <a:extLst>
                <a:ext uri="{FF2B5EF4-FFF2-40B4-BE49-F238E27FC236}">
                  <a16:creationId xmlns:a16="http://schemas.microsoft.com/office/drawing/2014/main" id="{744943EB-ED39-4DF1-F2E2-BC7D1682F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2471" y="4631891"/>
              <a:ext cx="571429" cy="571429"/>
            </a:xfrm>
            <a:prstGeom prst="rect">
              <a:avLst/>
            </a:prstGeom>
          </p:spPr>
        </p:pic>
        <p:sp>
          <p:nvSpPr>
            <p:cNvPr id="10" name="TextBox 9">
              <a:extLst>
                <a:ext uri="{FF2B5EF4-FFF2-40B4-BE49-F238E27FC236}">
                  <a16:creationId xmlns:a16="http://schemas.microsoft.com/office/drawing/2014/main" id="{D06CE12B-5712-D50A-AFF4-C1F471ED835C}"/>
                </a:ext>
              </a:extLst>
            </p:cNvPr>
            <p:cNvSpPr txBox="1"/>
            <p:nvPr/>
          </p:nvSpPr>
          <p:spPr>
            <a:xfrm>
              <a:off x="7266149" y="4625218"/>
              <a:ext cx="1356747" cy="584775"/>
            </a:xfrm>
            <a:prstGeom prst="rect">
              <a:avLst/>
            </a:prstGeom>
            <a:noFill/>
          </p:spPr>
          <p:txBody>
            <a:bodyPr wrap="square" rtlCol="0">
              <a:spAutoFit/>
            </a:bodyPr>
            <a:lstStyle/>
            <a:p>
              <a:pPr algn="ctr"/>
              <a:r>
                <a:rPr lang="en-US" sz="1600" dirty="0"/>
                <a:t>Email</a:t>
              </a:r>
            </a:p>
            <a:p>
              <a:pPr algn="ctr"/>
              <a:r>
                <a:rPr lang="en-US" sz="1600" dirty="0"/>
                <a:t>Invitations</a:t>
              </a:r>
            </a:p>
          </p:txBody>
        </p:sp>
        <p:pic>
          <p:nvPicPr>
            <p:cNvPr id="11" name="Picture 22">
              <a:extLst>
                <a:ext uri="{FF2B5EF4-FFF2-40B4-BE49-F238E27FC236}">
                  <a16:creationId xmlns:a16="http://schemas.microsoft.com/office/drawing/2014/main" id="{8CFB7677-1DDA-A5C9-FAFF-E05FF264A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12225" y="4698149"/>
              <a:ext cx="438912" cy="438912"/>
            </a:xfrm>
            <a:prstGeom prst="rect">
              <a:avLst/>
            </a:prstGeom>
          </p:spPr>
        </p:pic>
      </p:grpSp>
      <p:grpSp>
        <p:nvGrpSpPr>
          <p:cNvPr id="35" name="Group 34">
            <a:extLst>
              <a:ext uri="{FF2B5EF4-FFF2-40B4-BE49-F238E27FC236}">
                <a16:creationId xmlns:a16="http://schemas.microsoft.com/office/drawing/2014/main" id="{224BB3AA-0EE2-B11C-D696-605A9979FA7E}"/>
              </a:ext>
            </a:extLst>
          </p:cNvPr>
          <p:cNvGrpSpPr/>
          <p:nvPr/>
        </p:nvGrpSpPr>
        <p:grpSpPr>
          <a:xfrm>
            <a:off x="5996521" y="5139693"/>
            <a:ext cx="3655089" cy="608881"/>
            <a:chOff x="4083883" y="4560202"/>
            <a:chExt cx="3655089" cy="608881"/>
          </a:xfrm>
        </p:grpSpPr>
        <p:grpSp>
          <p:nvGrpSpPr>
            <p:cNvPr id="36" name="Group 35">
              <a:extLst>
                <a:ext uri="{FF2B5EF4-FFF2-40B4-BE49-F238E27FC236}">
                  <a16:creationId xmlns:a16="http://schemas.microsoft.com/office/drawing/2014/main" id="{8FAD0C82-270F-1C54-B6B2-4EBFB452BCD8}"/>
                </a:ext>
              </a:extLst>
            </p:cNvPr>
            <p:cNvGrpSpPr/>
            <p:nvPr/>
          </p:nvGrpSpPr>
          <p:grpSpPr>
            <a:xfrm>
              <a:off x="4083883" y="4560203"/>
              <a:ext cx="1755622" cy="608880"/>
              <a:chOff x="1185131" y="1911054"/>
              <a:chExt cx="1755622" cy="608880"/>
            </a:xfrm>
          </p:grpSpPr>
          <p:sp>
            <p:nvSpPr>
              <p:cNvPr id="40" name="TextBox 39">
                <a:extLst>
                  <a:ext uri="{FF2B5EF4-FFF2-40B4-BE49-F238E27FC236}">
                    <a16:creationId xmlns:a16="http://schemas.microsoft.com/office/drawing/2014/main" id="{86C3FFCB-1A8A-51FD-D0D4-C9B7B50A8CB2}"/>
                  </a:ext>
                </a:extLst>
              </p:cNvPr>
              <p:cNvSpPr txBox="1"/>
              <p:nvPr/>
            </p:nvSpPr>
            <p:spPr>
              <a:xfrm>
                <a:off x="1719686" y="1911054"/>
                <a:ext cx="1221067" cy="584775"/>
              </a:xfrm>
              <a:prstGeom prst="rect">
                <a:avLst/>
              </a:prstGeom>
              <a:noFill/>
            </p:spPr>
            <p:txBody>
              <a:bodyPr wrap="square" lIns="0" rIns="0" rtlCol="0">
                <a:spAutoFit/>
              </a:bodyPr>
              <a:lstStyle/>
              <a:p>
                <a:pPr algn="ctr"/>
                <a:r>
                  <a:rPr lang="en-US" sz="1600" dirty="0"/>
                  <a:t>Telephone</a:t>
                </a:r>
              </a:p>
              <a:p>
                <a:pPr algn="ctr"/>
                <a:r>
                  <a:rPr lang="en-US" sz="1600" dirty="0"/>
                  <a:t>Interviews</a:t>
                </a:r>
              </a:p>
            </p:txBody>
          </p:sp>
          <p:pic>
            <p:nvPicPr>
              <p:cNvPr id="41" name="Picture 40" descr="A close up of a logo&#10;&#10;Description automatically generated">
                <a:extLst>
                  <a:ext uri="{FF2B5EF4-FFF2-40B4-BE49-F238E27FC236}">
                    <a16:creationId xmlns:a16="http://schemas.microsoft.com/office/drawing/2014/main" id="{7CAB92A5-D656-D329-ADB2-6465429A78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5131" y="1948505"/>
                <a:ext cx="571429" cy="571429"/>
              </a:xfrm>
              <a:prstGeom prst="rect">
                <a:avLst/>
              </a:prstGeom>
            </p:spPr>
          </p:pic>
        </p:grpSp>
        <p:grpSp>
          <p:nvGrpSpPr>
            <p:cNvPr id="37" name="Group 36">
              <a:extLst>
                <a:ext uri="{FF2B5EF4-FFF2-40B4-BE49-F238E27FC236}">
                  <a16:creationId xmlns:a16="http://schemas.microsoft.com/office/drawing/2014/main" id="{C0C750C8-CD49-BFCE-4C0B-F810C3487544}"/>
                </a:ext>
              </a:extLst>
            </p:cNvPr>
            <p:cNvGrpSpPr/>
            <p:nvPr/>
          </p:nvGrpSpPr>
          <p:grpSpPr>
            <a:xfrm>
              <a:off x="5975791" y="4560202"/>
              <a:ext cx="1763181" cy="584775"/>
              <a:chOff x="1021220" y="5270525"/>
              <a:chExt cx="1763181" cy="584775"/>
            </a:xfrm>
          </p:grpSpPr>
          <p:sp>
            <p:nvSpPr>
              <p:cNvPr id="38" name="TextBox 37">
                <a:extLst>
                  <a:ext uri="{FF2B5EF4-FFF2-40B4-BE49-F238E27FC236}">
                    <a16:creationId xmlns:a16="http://schemas.microsoft.com/office/drawing/2014/main" id="{61EC13C5-14AC-8AB6-8E9C-CD37D0747E9D}"/>
                  </a:ext>
                </a:extLst>
              </p:cNvPr>
              <p:cNvSpPr txBox="1"/>
              <p:nvPr/>
            </p:nvSpPr>
            <p:spPr>
              <a:xfrm>
                <a:off x="1697179" y="5270525"/>
                <a:ext cx="1087222" cy="584775"/>
              </a:xfrm>
              <a:prstGeom prst="rect">
                <a:avLst/>
              </a:prstGeom>
              <a:noFill/>
            </p:spPr>
            <p:txBody>
              <a:bodyPr wrap="square" lIns="0" rIns="0" rtlCol="0">
                <a:spAutoFit/>
              </a:bodyPr>
              <a:lstStyle/>
              <a:p>
                <a:pPr algn="ctr"/>
                <a:r>
                  <a:rPr lang="en-US" sz="1600" dirty="0"/>
                  <a:t>Online</a:t>
                </a:r>
              </a:p>
              <a:p>
                <a:pPr algn="ctr"/>
                <a:r>
                  <a:rPr lang="en-US" sz="1600" dirty="0"/>
                  <a:t>Interviews</a:t>
                </a:r>
              </a:p>
            </p:txBody>
          </p:sp>
          <p:pic>
            <p:nvPicPr>
              <p:cNvPr id="39" name="Picture 38">
                <a:extLst>
                  <a:ext uri="{FF2B5EF4-FFF2-40B4-BE49-F238E27FC236}">
                    <a16:creationId xmlns:a16="http://schemas.microsoft.com/office/drawing/2014/main" id="{E56AD077-3B72-D4C4-0226-C7830FC3CF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1220" y="5348286"/>
                <a:ext cx="622155" cy="490810"/>
              </a:xfrm>
              <a:prstGeom prst="rect">
                <a:avLst/>
              </a:prstGeom>
            </p:spPr>
          </p:pic>
        </p:grpSp>
      </p:grpSp>
    </p:spTree>
    <p:extLst>
      <p:ext uri="{BB962C8B-B14F-4D97-AF65-F5344CB8AC3E}">
        <p14:creationId xmlns:p14="http://schemas.microsoft.com/office/powerpoint/2010/main" val="25602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14DD-4DF3-1E6D-F1C4-4424FDAC523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798C7E6-74E3-111D-6111-327CB28E8C81}"/>
              </a:ext>
            </a:extLst>
          </p:cNvPr>
          <p:cNvSpPr/>
          <p:nvPr/>
        </p:nvSpPr>
        <p:spPr>
          <a:xfrm>
            <a:off x="960120" y="4322981"/>
            <a:ext cx="10241280" cy="192769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97ED23F5-70C6-53BE-7B6B-CBFF9C7A1343}"/>
              </a:ext>
            </a:extLst>
          </p:cNvPr>
          <p:cNvSpPr/>
          <p:nvPr/>
        </p:nvSpPr>
        <p:spPr>
          <a:xfrm>
            <a:off x="960120" y="2194237"/>
            <a:ext cx="10241280" cy="192769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CE7D39F-055D-01A0-0F11-546B77374E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0072" y="-37593"/>
            <a:ext cx="2632502" cy="1939545"/>
          </a:xfrm>
          <a:prstGeom prst="rect">
            <a:avLst/>
          </a:prstGeom>
        </p:spPr>
      </p:pic>
      <p:sp>
        <p:nvSpPr>
          <p:cNvPr id="4" name="Slide Number Placeholder 3">
            <a:extLst>
              <a:ext uri="{FF2B5EF4-FFF2-40B4-BE49-F238E27FC236}">
                <a16:creationId xmlns:a16="http://schemas.microsoft.com/office/drawing/2014/main" id="{BABF6E1D-83C3-EAE6-7A76-4E0B1B6ED721}"/>
              </a:ext>
            </a:extLst>
          </p:cNvPr>
          <p:cNvSpPr>
            <a:spLocks noGrp="1"/>
          </p:cNvSpPr>
          <p:nvPr>
            <p:ph type="sldNum" sz="quarter" idx="10"/>
          </p:nvPr>
        </p:nvSpPr>
        <p:spPr/>
        <p:txBody>
          <a:bodyPr/>
          <a:lstStyle/>
          <a:p>
            <a:fld id="{68963FF3-3082-0146-9045-A71664B0B906}" type="slidenum">
              <a:rPr lang="en-US" smtClean="0"/>
              <a:pPr/>
              <a:t>6</a:t>
            </a:fld>
            <a:endParaRPr lang="en-US" dirty="0"/>
          </a:p>
        </p:txBody>
      </p:sp>
      <p:sp>
        <p:nvSpPr>
          <p:cNvPr id="2" name="Text Placeholder 1">
            <a:extLst>
              <a:ext uri="{FF2B5EF4-FFF2-40B4-BE49-F238E27FC236}">
                <a16:creationId xmlns:a16="http://schemas.microsoft.com/office/drawing/2014/main" id="{C51A43AD-DA51-C49E-5984-A1463FF80AD7}"/>
              </a:ext>
            </a:extLst>
          </p:cNvPr>
          <p:cNvSpPr>
            <a:spLocks noGrp="1"/>
          </p:cNvSpPr>
          <p:nvPr>
            <p:ph type="body" sz="quarter" idx="11"/>
          </p:nvPr>
        </p:nvSpPr>
        <p:spPr/>
        <p:txBody>
          <a:bodyPr/>
          <a:lstStyle/>
          <a:p>
            <a:r>
              <a:rPr lang="en-US" dirty="0">
                <a:latin typeface="+mj-lt"/>
              </a:rPr>
              <a:t>How We Reach People</a:t>
            </a:r>
          </a:p>
        </p:txBody>
      </p:sp>
      <p:grpSp>
        <p:nvGrpSpPr>
          <p:cNvPr id="34" name="Group 33">
            <a:extLst>
              <a:ext uri="{FF2B5EF4-FFF2-40B4-BE49-F238E27FC236}">
                <a16:creationId xmlns:a16="http://schemas.microsoft.com/office/drawing/2014/main" id="{59BAA56C-937C-A1BC-7713-49E4E0FDE8DF}"/>
              </a:ext>
            </a:extLst>
          </p:cNvPr>
          <p:cNvGrpSpPr/>
          <p:nvPr/>
        </p:nvGrpSpPr>
        <p:grpSpPr>
          <a:xfrm>
            <a:off x="1558883" y="3065483"/>
            <a:ext cx="9063122" cy="836981"/>
            <a:chOff x="4902471" y="4625218"/>
            <a:chExt cx="5434506" cy="580626"/>
          </a:xfrm>
        </p:grpSpPr>
        <p:grpSp>
          <p:nvGrpSpPr>
            <p:cNvPr id="7" name="Group 6">
              <a:extLst>
                <a:ext uri="{FF2B5EF4-FFF2-40B4-BE49-F238E27FC236}">
                  <a16:creationId xmlns:a16="http://schemas.microsoft.com/office/drawing/2014/main" id="{38079418-946F-186A-C3D7-C3234499AD89}"/>
                </a:ext>
              </a:extLst>
            </p:cNvPr>
            <p:cNvGrpSpPr/>
            <p:nvPr/>
          </p:nvGrpSpPr>
          <p:grpSpPr>
            <a:xfrm>
              <a:off x="8675104" y="4625218"/>
              <a:ext cx="1661873" cy="576474"/>
              <a:chOff x="4811609" y="1964530"/>
              <a:chExt cx="1661873" cy="576474"/>
            </a:xfrm>
          </p:grpSpPr>
          <p:pic>
            <p:nvPicPr>
              <p:cNvPr id="32" name="Picture 31">
                <a:extLst>
                  <a:ext uri="{FF2B5EF4-FFF2-40B4-BE49-F238E27FC236}">
                    <a16:creationId xmlns:a16="http://schemas.microsoft.com/office/drawing/2014/main" id="{772276A8-FEDB-9708-6CD0-C9871F420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1609" y="2044616"/>
                <a:ext cx="375929" cy="484632"/>
              </a:xfrm>
              <a:prstGeom prst="rect">
                <a:avLst/>
              </a:prstGeom>
            </p:spPr>
          </p:pic>
          <p:sp>
            <p:nvSpPr>
              <p:cNvPr id="33" name="TextBox 32">
                <a:extLst>
                  <a:ext uri="{FF2B5EF4-FFF2-40B4-BE49-F238E27FC236}">
                    <a16:creationId xmlns:a16="http://schemas.microsoft.com/office/drawing/2014/main" id="{BD579CF6-AB83-BACD-729C-4337A8C0ACB3}"/>
                  </a:ext>
                </a:extLst>
              </p:cNvPr>
              <p:cNvSpPr txBox="1"/>
              <p:nvPr/>
            </p:nvSpPr>
            <p:spPr>
              <a:xfrm>
                <a:off x="5134141" y="1964530"/>
                <a:ext cx="1339341" cy="576474"/>
              </a:xfrm>
              <a:prstGeom prst="rect">
                <a:avLst/>
              </a:prstGeom>
              <a:noFill/>
            </p:spPr>
            <p:txBody>
              <a:bodyPr wrap="square" rtlCol="0">
                <a:spAutoFit/>
              </a:bodyPr>
              <a:lstStyle/>
              <a:p>
                <a:pPr algn="ctr"/>
                <a:r>
                  <a:rPr lang="en-US" sz="2400" dirty="0"/>
                  <a:t>Text</a:t>
                </a:r>
              </a:p>
              <a:p>
                <a:pPr algn="ctr"/>
                <a:r>
                  <a:rPr lang="en-US" sz="2400" dirty="0"/>
                  <a:t>Invitations</a:t>
                </a:r>
              </a:p>
            </p:txBody>
          </p:sp>
        </p:grpSp>
        <p:sp>
          <p:nvSpPr>
            <p:cNvPr id="30" name="TextBox 29">
              <a:extLst>
                <a:ext uri="{FF2B5EF4-FFF2-40B4-BE49-F238E27FC236}">
                  <a16:creationId xmlns:a16="http://schemas.microsoft.com/office/drawing/2014/main" id="{A24BBB91-0D57-9B45-6286-684614A89E65}"/>
                </a:ext>
              </a:extLst>
            </p:cNvPr>
            <p:cNvSpPr txBox="1"/>
            <p:nvPr/>
          </p:nvSpPr>
          <p:spPr>
            <a:xfrm>
              <a:off x="5271797" y="4629369"/>
              <a:ext cx="1556450" cy="576475"/>
            </a:xfrm>
            <a:prstGeom prst="rect">
              <a:avLst/>
            </a:prstGeom>
            <a:noFill/>
          </p:spPr>
          <p:txBody>
            <a:bodyPr wrap="square" rtlCol="0" anchor="ctr">
              <a:spAutoFit/>
            </a:bodyPr>
            <a:lstStyle/>
            <a:p>
              <a:pPr algn="ctr"/>
              <a:r>
                <a:rPr lang="en-US" sz="2400" dirty="0"/>
                <a:t>Telephone</a:t>
              </a:r>
            </a:p>
            <a:p>
              <a:pPr algn="ctr"/>
              <a:r>
                <a:rPr lang="en-US" sz="2400" dirty="0"/>
                <a:t>Calls</a:t>
              </a:r>
            </a:p>
          </p:txBody>
        </p:sp>
        <p:pic>
          <p:nvPicPr>
            <p:cNvPr id="31" name="Picture 30" descr="A close up of a logo&#10;&#10;Description automatically generated">
              <a:extLst>
                <a:ext uri="{FF2B5EF4-FFF2-40B4-BE49-F238E27FC236}">
                  <a16:creationId xmlns:a16="http://schemas.microsoft.com/office/drawing/2014/main" id="{48B8E24D-51BE-3382-AEA4-B6E4E7888E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2471" y="4631891"/>
              <a:ext cx="571429" cy="571429"/>
            </a:xfrm>
            <a:prstGeom prst="rect">
              <a:avLst/>
            </a:prstGeom>
          </p:spPr>
        </p:pic>
        <p:sp>
          <p:nvSpPr>
            <p:cNvPr id="10" name="TextBox 9">
              <a:extLst>
                <a:ext uri="{FF2B5EF4-FFF2-40B4-BE49-F238E27FC236}">
                  <a16:creationId xmlns:a16="http://schemas.microsoft.com/office/drawing/2014/main" id="{6065361B-28AD-A923-472E-8FC9025592D6}"/>
                </a:ext>
              </a:extLst>
            </p:cNvPr>
            <p:cNvSpPr txBox="1"/>
            <p:nvPr/>
          </p:nvSpPr>
          <p:spPr>
            <a:xfrm>
              <a:off x="7266149" y="4625218"/>
              <a:ext cx="1356747" cy="576475"/>
            </a:xfrm>
            <a:prstGeom prst="rect">
              <a:avLst/>
            </a:prstGeom>
            <a:noFill/>
          </p:spPr>
          <p:txBody>
            <a:bodyPr wrap="square" rtlCol="0">
              <a:spAutoFit/>
            </a:bodyPr>
            <a:lstStyle/>
            <a:p>
              <a:pPr algn="ctr"/>
              <a:r>
                <a:rPr lang="en-US" sz="2400" dirty="0"/>
                <a:t>Email</a:t>
              </a:r>
            </a:p>
            <a:p>
              <a:pPr algn="ctr"/>
              <a:r>
                <a:rPr lang="en-US" sz="2400" dirty="0"/>
                <a:t>Invitations</a:t>
              </a:r>
            </a:p>
          </p:txBody>
        </p:sp>
        <p:pic>
          <p:nvPicPr>
            <p:cNvPr id="11" name="Picture 22">
              <a:extLst>
                <a:ext uri="{FF2B5EF4-FFF2-40B4-BE49-F238E27FC236}">
                  <a16:creationId xmlns:a16="http://schemas.microsoft.com/office/drawing/2014/main" id="{ACBC4B73-34A3-A38E-6CE6-DAA7E4FA7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12225" y="4698149"/>
              <a:ext cx="438912" cy="438912"/>
            </a:xfrm>
            <a:prstGeom prst="rect">
              <a:avLst/>
            </a:prstGeom>
          </p:spPr>
        </p:pic>
      </p:grpSp>
      <p:grpSp>
        <p:nvGrpSpPr>
          <p:cNvPr id="35" name="Group 34">
            <a:extLst>
              <a:ext uri="{FF2B5EF4-FFF2-40B4-BE49-F238E27FC236}">
                <a16:creationId xmlns:a16="http://schemas.microsoft.com/office/drawing/2014/main" id="{C96EF5B8-A202-6FAD-827F-F1B8B8FD0983}"/>
              </a:ext>
            </a:extLst>
          </p:cNvPr>
          <p:cNvGrpSpPr/>
          <p:nvPr/>
        </p:nvGrpSpPr>
        <p:grpSpPr>
          <a:xfrm>
            <a:off x="2795121" y="5122854"/>
            <a:ext cx="7023250" cy="997441"/>
            <a:chOff x="4083883" y="4560202"/>
            <a:chExt cx="3655089" cy="608881"/>
          </a:xfrm>
        </p:grpSpPr>
        <p:grpSp>
          <p:nvGrpSpPr>
            <p:cNvPr id="36" name="Group 35">
              <a:extLst>
                <a:ext uri="{FF2B5EF4-FFF2-40B4-BE49-F238E27FC236}">
                  <a16:creationId xmlns:a16="http://schemas.microsoft.com/office/drawing/2014/main" id="{5F65426E-07EE-D51A-69B8-24FF7E605D77}"/>
                </a:ext>
              </a:extLst>
            </p:cNvPr>
            <p:cNvGrpSpPr/>
            <p:nvPr/>
          </p:nvGrpSpPr>
          <p:grpSpPr>
            <a:xfrm>
              <a:off x="4083883" y="4560203"/>
              <a:ext cx="1755622" cy="608880"/>
              <a:chOff x="1185131" y="1911054"/>
              <a:chExt cx="1755622" cy="608880"/>
            </a:xfrm>
          </p:grpSpPr>
          <p:sp>
            <p:nvSpPr>
              <p:cNvPr id="40" name="TextBox 39">
                <a:extLst>
                  <a:ext uri="{FF2B5EF4-FFF2-40B4-BE49-F238E27FC236}">
                    <a16:creationId xmlns:a16="http://schemas.microsoft.com/office/drawing/2014/main" id="{8E2F0249-E22A-F5F5-9CC3-86C4871D3F91}"/>
                  </a:ext>
                </a:extLst>
              </p:cNvPr>
              <p:cNvSpPr txBox="1"/>
              <p:nvPr/>
            </p:nvSpPr>
            <p:spPr>
              <a:xfrm>
                <a:off x="1719686" y="1911054"/>
                <a:ext cx="1221067" cy="507277"/>
              </a:xfrm>
              <a:prstGeom prst="rect">
                <a:avLst/>
              </a:prstGeom>
              <a:noFill/>
            </p:spPr>
            <p:txBody>
              <a:bodyPr wrap="square" lIns="0" rIns="0" rtlCol="0">
                <a:spAutoFit/>
              </a:bodyPr>
              <a:lstStyle/>
              <a:p>
                <a:pPr algn="ctr"/>
                <a:r>
                  <a:rPr lang="en-US" sz="2400" dirty="0"/>
                  <a:t>Telephone</a:t>
                </a:r>
              </a:p>
              <a:p>
                <a:pPr algn="ctr"/>
                <a:r>
                  <a:rPr lang="en-US" sz="2400" dirty="0"/>
                  <a:t>Interviews</a:t>
                </a:r>
              </a:p>
            </p:txBody>
          </p:sp>
          <p:pic>
            <p:nvPicPr>
              <p:cNvPr id="41" name="Picture 40" descr="A close up of a logo&#10;&#10;Description automatically generated">
                <a:extLst>
                  <a:ext uri="{FF2B5EF4-FFF2-40B4-BE49-F238E27FC236}">
                    <a16:creationId xmlns:a16="http://schemas.microsoft.com/office/drawing/2014/main" id="{BED42E3E-D4EF-CD37-7104-BD4C92B3D8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5131" y="1948505"/>
                <a:ext cx="571429" cy="571429"/>
              </a:xfrm>
              <a:prstGeom prst="rect">
                <a:avLst/>
              </a:prstGeom>
            </p:spPr>
          </p:pic>
        </p:grpSp>
        <p:grpSp>
          <p:nvGrpSpPr>
            <p:cNvPr id="37" name="Group 36">
              <a:extLst>
                <a:ext uri="{FF2B5EF4-FFF2-40B4-BE49-F238E27FC236}">
                  <a16:creationId xmlns:a16="http://schemas.microsoft.com/office/drawing/2014/main" id="{A5850C7C-4440-C090-F4BB-40708750C508}"/>
                </a:ext>
              </a:extLst>
            </p:cNvPr>
            <p:cNvGrpSpPr/>
            <p:nvPr/>
          </p:nvGrpSpPr>
          <p:grpSpPr>
            <a:xfrm>
              <a:off x="5975791" y="4560202"/>
              <a:ext cx="1763181" cy="568571"/>
              <a:chOff x="1021220" y="5270525"/>
              <a:chExt cx="1763181" cy="568571"/>
            </a:xfrm>
          </p:grpSpPr>
          <p:sp>
            <p:nvSpPr>
              <p:cNvPr id="38" name="TextBox 37">
                <a:extLst>
                  <a:ext uri="{FF2B5EF4-FFF2-40B4-BE49-F238E27FC236}">
                    <a16:creationId xmlns:a16="http://schemas.microsoft.com/office/drawing/2014/main" id="{433E22F7-D7D4-77ED-80D8-223051F6F48A}"/>
                  </a:ext>
                </a:extLst>
              </p:cNvPr>
              <p:cNvSpPr txBox="1"/>
              <p:nvPr/>
            </p:nvSpPr>
            <p:spPr>
              <a:xfrm>
                <a:off x="1697179" y="5270525"/>
                <a:ext cx="1087222" cy="507276"/>
              </a:xfrm>
              <a:prstGeom prst="rect">
                <a:avLst/>
              </a:prstGeom>
              <a:noFill/>
            </p:spPr>
            <p:txBody>
              <a:bodyPr wrap="square" lIns="0" rIns="0" rtlCol="0">
                <a:spAutoFit/>
              </a:bodyPr>
              <a:lstStyle/>
              <a:p>
                <a:pPr algn="ctr"/>
                <a:r>
                  <a:rPr lang="en-US" sz="2400" dirty="0"/>
                  <a:t>Online</a:t>
                </a:r>
              </a:p>
              <a:p>
                <a:pPr algn="ctr"/>
                <a:r>
                  <a:rPr lang="en-US" sz="2400" dirty="0"/>
                  <a:t>Interviews</a:t>
                </a:r>
              </a:p>
            </p:txBody>
          </p:sp>
          <p:pic>
            <p:nvPicPr>
              <p:cNvPr id="39" name="Picture 38">
                <a:extLst>
                  <a:ext uri="{FF2B5EF4-FFF2-40B4-BE49-F238E27FC236}">
                    <a16:creationId xmlns:a16="http://schemas.microsoft.com/office/drawing/2014/main" id="{CC268525-F267-B32C-6D8A-F6BE23DC97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1220" y="5348286"/>
                <a:ext cx="622155" cy="490810"/>
              </a:xfrm>
              <a:prstGeom prst="rect">
                <a:avLst/>
              </a:prstGeom>
            </p:spPr>
          </p:pic>
        </p:grpSp>
      </p:grpSp>
      <p:sp>
        <p:nvSpPr>
          <p:cNvPr id="8" name="Text Placeholder 7">
            <a:extLst>
              <a:ext uri="{FF2B5EF4-FFF2-40B4-BE49-F238E27FC236}">
                <a16:creationId xmlns:a16="http://schemas.microsoft.com/office/drawing/2014/main" id="{58DA0A6A-3C32-D0A4-4C06-B5D1D36A51DF}"/>
              </a:ext>
            </a:extLst>
          </p:cNvPr>
          <p:cNvSpPr>
            <a:spLocks noGrp="1"/>
          </p:cNvSpPr>
          <p:nvPr>
            <p:ph type="body" sz="quarter" idx="12"/>
          </p:nvPr>
        </p:nvSpPr>
        <p:spPr/>
        <p:txBody>
          <a:bodyPr/>
          <a:lstStyle/>
          <a:p>
            <a:endParaRPr lang="en-US"/>
          </a:p>
        </p:txBody>
      </p:sp>
      <p:sp>
        <p:nvSpPr>
          <p:cNvPr id="9" name="TextBox 8">
            <a:extLst>
              <a:ext uri="{FF2B5EF4-FFF2-40B4-BE49-F238E27FC236}">
                <a16:creationId xmlns:a16="http://schemas.microsoft.com/office/drawing/2014/main" id="{EF2958FA-EE03-971C-5FD5-74A36129D02D}"/>
              </a:ext>
            </a:extLst>
          </p:cNvPr>
          <p:cNvSpPr txBox="1"/>
          <p:nvPr/>
        </p:nvSpPr>
        <p:spPr>
          <a:xfrm>
            <a:off x="3344121" y="2274570"/>
            <a:ext cx="5662719" cy="523220"/>
          </a:xfrm>
          <a:prstGeom prst="rect">
            <a:avLst/>
          </a:prstGeom>
          <a:noFill/>
        </p:spPr>
        <p:txBody>
          <a:bodyPr wrap="square" rtlCol="0">
            <a:spAutoFit/>
          </a:bodyPr>
          <a:lstStyle/>
          <a:p>
            <a:pPr algn="ctr"/>
            <a:r>
              <a:rPr lang="en-US" sz="2800" b="1" dirty="0">
                <a:solidFill>
                  <a:schemeClr val="accent2"/>
                </a:solidFill>
                <a:effectLst>
                  <a:outerShdw blurRad="38100" dist="38100" dir="2700000" algn="tl">
                    <a:srgbClr val="000000">
                      <a:alpha val="43137"/>
                    </a:srgbClr>
                  </a:outerShdw>
                </a:effectLst>
                <a:latin typeface="+mj-lt"/>
              </a:rPr>
              <a:t>Contact Methods</a:t>
            </a:r>
          </a:p>
        </p:txBody>
      </p:sp>
      <p:sp>
        <p:nvSpPr>
          <p:cNvPr id="12" name="TextBox 11">
            <a:extLst>
              <a:ext uri="{FF2B5EF4-FFF2-40B4-BE49-F238E27FC236}">
                <a16:creationId xmlns:a16="http://schemas.microsoft.com/office/drawing/2014/main" id="{A715285D-6161-89C2-C619-122174B11CFE}"/>
              </a:ext>
            </a:extLst>
          </p:cNvPr>
          <p:cNvSpPr txBox="1"/>
          <p:nvPr/>
        </p:nvSpPr>
        <p:spPr>
          <a:xfrm>
            <a:off x="3472653" y="4368701"/>
            <a:ext cx="5662719" cy="523220"/>
          </a:xfrm>
          <a:prstGeom prst="rect">
            <a:avLst/>
          </a:prstGeom>
          <a:noFill/>
        </p:spPr>
        <p:txBody>
          <a:bodyPr wrap="square" rtlCol="0">
            <a:spAutoFit/>
          </a:bodyPr>
          <a:lstStyle/>
          <a:p>
            <a:pPr algn="ctr"/>
            <a:r>
              <a:rPr lang="en-US" sz="2800" b="1" dirty="0">
                <a:solidFill>
                  <a:schemeClr val="accent2"/>
                </a:solidFill>
                <a:effectLst>
                  <a:outerShdw blurRad="38100" dist="38100" dir="2700000" algn="tl">
                    <a:srgbClr val="000000">
                      <a:alpha val="43137"/>
                    </a:srgbClr>
                  </a:outerShdw>
                </a:effectLst>
                <a:latin typeface="+mj-lt"/>
              </a:rPr>
              <a:t>Data Collection Modes</a:t>
            </a:r>
          </a:p>
        </p:txBody>
      </p:sp>
    </p:spTree>
    <p:extLst>
      <p:ext uri="{BB962C8B-B14F-4D97-AF65-F5344CB8AC3E}">
        <p14:creationId xmlns:p14="http://schemas.microsoft.com/office/powerpoint/2010/main" val="55129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1705A638-7691-296D-D745-05E3AB833B32}"/>
              </a:ext>
            </a:extLst>
          </p:cNvPr>
          <p:cNvSpPr>
            <a:spLocks noGrp="1"/>
          </p:cNvSpPr>
          <p:nvPr>
            <p:ph type="sldNum" sz="quarter" idx="10"/>
          </p:nvPr>
        </p:nvSpPr>
        <p:spPr/>
        <p:txBody>
          <a:bodyPr/>
          <a:lstStyle/>
          <a:p>
            <a:fld id="{68963FF3-3082-0146-9045-A71664B0B906}" type="slidenum">
              <a:rPr lang="en-US" smtClean="0"/>
              <a:t>7</a:t>
            </a:fld>
            <a:endParaRPr lang="en-US" dirty="0"/>
          </a:p>
        </p:txBody>
      </p:sp>
      <p:sp>
        <p:nvSpPr>
          <p:cNvPr id="15" name="Text Placeholder 14">
            <a:extLst>
              <a:ext uri="{FF2B5EF4-FFF2-40B4-BE49-F238E27FC236}">
                <a16:creationId xmlns:a16="http://schemas.microsoft.com/office/drawing/2014/main" id="{B4D45D1D-0F6E-101A-0F69-5806AECA1896}"/>
              </a:ext>
            </a:extLst>
          </p:cNvPr>
          <p:cNvSpPr>
            <a:spLocks noGrp="1"/>
          </p:cNvSpPr>
          <p:nvPr>
            <p:ph type="body" sz="quarter" idx="12"/>
          </p:nvPr>
        </p:nvSpPr>
        <p:spPr/>
        <p:txBody>
          <a:bodyPr/>
          <a:lstStyle/>
          <a:p>
            <a:r>
              <a:rPr lang="en-US" dirty="0">
                <a:latin typeface="+mj-lt"/>
              </a:rPr>
              <a:t>Colorado Region Map</a:t>
            </a:r>
          </a:p>
        </p:txBody>
      </p:sp>
      <p:graphicFrame>
        <p:nvGraphicFramePr>
          <p:cNvPr id="10" name="Table 9">
            <a:extLst>
              <a:ext uri="{FF2B5EF4-FFF2-40B4-BE49-F238E27FC236}">
                <a16:creationId xmlns:a16="http://schemas.microsoft.com/office/drawing/2014/main" id="{2CDE392E-7967-369D-4949-5E8ED7A2AE09}"/>
              </a:ext>
            </a:extLst>
          </p:cNvPr>
          <p:cNvGraphicFramePr>
            <a:graphicFrameLocks noGrp="1"/>
          </p:cNvGraphicFramePr>
          <p:nvPr>
            <p:extLst>
              <p:ext uri="{D42A27DB-BD31-4B8C-83A1-F6EECF244321}">
                <p14:modId xmlns:p14="http://schemas.microsoft.com/office/powerpoint/2010/main" val="807481222"/>
              </p:ext>
            </p:extLst>
          </p:nvPr>
        </p:nvGraphicFramePr>
        <p:xfrm>
          <a:off x="553386" y="4336197"/>
          <a:ext cx="3008026" cy="1147390"/>
        </p:xfrm>
        <a:graphic>
          <a:graphicData uri="http://schemas.openxmlformats.org/drawingml/2006/table">
            <a:tbl>
              <a:tblPr firstCol="1" bandRow="1">
                <a:tableStyleId>{073A0DAA-6AF3-43AB-8588-CEC1D06C72B9}</a:tableStyleId>
              </a:tblPr>
              <a:tblGrid>
                <a:gridCol w="245604">
                  <a:extLst>
                    <a:ext uri="{9D8B030D-6E8A-4147-A177-3AD203B41FA5}">
                      <a16:colId xmlns:a16="http://schemas.microsoft.com/office/drawing/2014/main" val="345740147"/>
                    </a:ext>
                  </a:extLst>
                </a:gridCol>
                <a:gridCol w="2089106">
                  <a:extLst>
                    <a:ext uri="{9D8B030D-6E8A-4147-A177-3AD203B41FA5}">
                      <a16:colId xmlns:a16="http://schemas.microsoft.com/office/drawing/2014/main" val="2811704561"/>
                    </a:ext>
                  </a:extLst>
                </a:gridCol>
                <a:gridCol w="673316">
                  <a:extLst>
                    <a:ext uri="{9D8B030D-6E8A-4147-A177-3AD203B41FA5}">
                      <a16:colId xmlns:a16="http://schemas.microsoft.com/office/drawing/2014/main" val="2326132235"/>
                    </a:ext>
                  </a:extLst>
                </a:gridCol>
              </a:tblGrid>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rgbClr val="B3D6E3"/>
                    </a:solidFill>
                  </a:tcPr>
                </a:tc>
                <a:tc>
                  <a:txBody>
                    <a:bodyPr/>
                    <a:lstStyle/>
                    <a:p>
                      <a:pPr marL="0" marR="0" algn="l" fontAlgn="b">
                        <a:spcBef>
                          <a:spcPts val="0"/>
                        </a:spcBef>
                        <a:spcAft>
                          <a:spcPts val="0"/>
                        </a:spcAft>
                      </a:pPr>
                      <a:r>
                        <a:rPr lang="en-US" sz="1400" dirty="0">
                          <a:effectLst/>
                          <a:latin typeface="+mn-lt"/>
                        </a:rPr>
                        <a:t>Eastern Plains (1)</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2%</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3875043630"/>
                  </a:ext>
                </a:extLst>
              </a:tr>
              <a:tr h="248742">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rgbClr val="6B919F"/>
                    </a:solidFill>
                  </a:tcPr>
                </a:tc>
                <a:tc>
                  <a:txBody>
                    <a:bodyPr/>
                    <a:lstStyle/>
                    <a:p>
                      <a:pPr marL="0" marR="0" algn="l" fontAlgn="b">
                        <a:spcBef>
                          <a:spcPts val="0"/>
                        </a:spcBef>
                        <a:spcAft>
                          <a:spcPts val="0"/>
                        </a:spcAft>
                      </a:pPr>
                      <a:r>
                        <a:rPr lang="en-US" sz="1400" dirty="0">
                          <a:effectLst/>
                          <a:latin typeface="+mn-lt"/>
                        </a:rPr>
                        <a:t>Colorado Springs (2)</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15%</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3038648090"/>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lumMod val="50000"/>
                      </a:schemeClr>
                    </a:solidFill>
                  </a:tcPr>
                </a:tc>
                <a:tc>
                  <a:txBody>
                    <a:bodyPr/>
                    <a:lstStyle/>
                    <a:p>
                      <a:pPr marL="0" marR="0" algn="l" fontAlgn="b">
                        <a:spcBef>
                          <a:spcPts val="0"/>
                        </a:spcBef>
                        <a:spcAft>
                          <a:spcPts val="0"/>
                        </a:spcAft>
                      </a:pPr>
                      <a:r>
                        <a:rPr lang="en-US" sz="1400" dirty="0">
                          <a:effectLst/>
                          <a:latin typeface="+mn-lt"/>
                        </a:rPr>
                        <a:t>Larimer Weld (3)</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12%</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2138536935"/>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lumMod val="75000"/>
                      </a:schemeClr>
                    </a:solidFill>
                  </a:tcPr>
                </a:tc>
                <a:tc>
                  <a:txBody>
                    <a:bodyPr/>
                    <a:lstStyle/>
                    <a:p>
                      <a:pPr marL="0" marR="0" algn="l" fontAlgn="b">
                        <a:spcBef>
                          <a:spcPts val="0"/>
                        </a:spcBef>
                        <a:spcAft>
                          <a:spcPts val="0"/>
                        </a:spcAft>
                      </a:pPr>
                      <a:r>
                        <a:rPr lang="en-US" sz="1400" dirty="0">
                          <a:effectLst/>
                          <a:latin typeface="+mn-lt"/>
                        </a:rPr>
                        <a:t>Denver Metro (4)</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56%</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672013958"/>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solidFill>
                  </a:tcPr>
                </a:tc>
                <a:tc>
                  <a:txBody>
                    <a:bodyPr/>
                    <a:lstStyle/>
                    <a:p>
                      <a:pPr marL="0" marR="0" algn="l" fontAlgn="b">
                        <a:spcBef>
                          <a:spcPts val="0"/>
                        </a:spcBef>
                        <a:spcAft>
                          <a:spcPts val="0"/>
                        </a:spcAft>
                      </a:pPr>
                      <a:r>
                        <a:rPr lang="en-US" sz="1400" dirty="0">
                          <a:effectLst/>
                          <a:latin typeface="+mn-lt"/>
                        </a:rPr>
                        <a:t>Western Slope (5)</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13%</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881220952"/>
                  </a:ext>
                </a:extLst>
              </a:tr>
            </a:tbl>
          </a:graphicData>
        </a:graphic>
      </p:graphicFrame>
      <p:pic>
        <p:nvPicPr>
          <p:cNvPr id="30" name="Picture 29">
            <a:extLst>
              <a:ext uri="{FF2B5EF4-FFF2-40B4-BE49-F238E27FC236}">
                <a16:creationId xmlns:a16="http://schemas.microsoft.com/office/drawing/2014/main" id="{56442FF8-6760-E207-383E-C40EAFF4BD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2506" y="522596"/>
            <a:ext cx="8064164" cy="5833864"/>
          </a:xfrm>
          <a:prstGeom prst="rect">
            <a:avLst/>
          </a:prstGeom>
        </p:spPr>
      </p:pic>
    </p:spTree>
    <p:extLst>
      <p:ext uri="{BB962C8B-B14F-4D97-AF65-F5344CB8AC3E}">
        <p14:creationId xmlns:p14="http://schemas.microsoft.com/office/powerpoint/2010/main" val="140727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BF294-F27F-8A9E-7D3C-0531C5FA71F3}"/>
              </a:ext>
            </a:extLst>
          </p:cNvPr>
          <p:cNvSpPr>
            <a:spLocks noGrp="1"/>
          </p:cNvSpPr>
          <p:nvPr>
            <p:ph type="sldNum" sz="quarter" idx="4"/>
          </p:nvPr>
        </p:nvSpPr>
        <p:spPr/>
        <p:txBody>
          <a:bodyPr/>
          <a:lstStyle/>
          <a:p>
            <a:fld id="{68963FF3-3082-0146-9045-A71664B0B906}" type="slidenum">
              <a:rPr lang="en-US" smtClean="0"/>
              <a:t>8</a:t>
            </a:fld>
            <a:endParaRPr lang="en-US" dirty="0"/>
          </a:p>
        </p:txBody>
      </p:sp>
    </p:spTree>
    <p:extLst>
      <p:ext uri="{BB962C8B-B14F-4D97-AF65-F5344CB8AC3E}">
        <p14:creationId xmlns:p14="http://schemas.microsoft.com/office/powerpoint/2010/main" val="368703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1F8C6-CF3D-07AA-947A-174D00C8CDC9}"/>
              </a:ext>
            </a:extLst>
          </p:cNvPr>
          <p:cNvSpPr>
            <a:spLocks noGrp="1"/>
          </p:cNvSpPr>
          <p:nvPr>
            <p:ph type="sldNum" sz="quarter" idx="10"/>
          </p:nvPr>
        </p:nvSpPr>
        <p:spPr/>
        <p:txBody>
          <a:bodyPr/>
          <a:lstStyle/>
          <a:p>
            <a:fld id="{68963FF3-3082-0146-9045-A71664B0B906}" type="slidenum">
              <a:rPr lang="en-US" smtClean="0"/>
              <a:t>9</a:t>
            </a:fld>
            <a:endParaRPr lang="en-US" dirty="0"/>
          </a:p>
        </p:txBody>
      </p:sp>
      <p:sp>
        <p:nvSpPr>
          <p:cNvPr id="4" name="Text Placeholder 3">
            <a:extLst>
              <a:ext uri="{FF2B5EF4-FFF2-40B4-BE49-F238E27FC236}">
                <a16:creationId xmlns:a16="http://schemas.microsoft.com/office/drawing/2014/main" id="{FA9D116C-9999-44F2-6A36-F00FFD55AA04}"/>
              </a:ext>
            </a:extLst>
          </p:cNvPr>
          <p:cNvSpPr>
            <a:spLocks noGrp="1"/>
          </p:cNvSpPr>
          <p:nvPr>
            <p:ph type="body" sz="quarter" idx="12"/>
          </p:nvPr>
        </p:nvSpPr>
        <p:spPr/>
        <p:txBody>
          <a:bodyPr/>
          <a:lstStyle/>
          <a:p>
            <a:r>
              <a:rPr lang="en-US" dirty="0"/>
              <a:t>Q25. In the last year, have you experienced mental health strain such as anxiety, depression, loneliness, or stress?</a:t>
            </a:r>
          </a:p>
          <a:p>
            <a:r>
              <a:rPr lang="en-US" dirty="0"/>
              <a:t>(% Yes)</a:t>
            </a:r>
          </a:p>
        </p:txBody>
      </p:sp>
      <p:sp>
        <p:nvSpPr>
          <p:cNvPr id="5" name="Text Placeholder 4">
            <a:extLst>
              <a:ext uri="{FF2B5EF4-FFF2-40B4-BE49-F238E27FC236}">
                <a16:creationId xmlns:a16="http://schemas.microsoft.com/office/drawing/2014/main" id="{0B4FC8DB-76BD-F45B-9884-F36AE25F2DB4}"/>
              </a:ext>
            </a:extLst>
          </p:cNvPr>
          <p:cNvSpPr>
            <a:spLocks noGrp="1"/>
          </p:cNvSpPr>
          <p:nvPr>
            <p:ph type="body" sz="quarter" idx="13"/>
          </p:nvPr>
        </p:nvSpPr>
        <p:spPr/>
        <p:txBody>
          <a:bodyPr/>
          <a:lstStyle/>
          <a:p>
            <a:endParaRPr lang="en-US" dirty="0"/>
          </a:p>
        </p:txBody>
      </p:sp>
      <p:graphicFrame>
        <p:nvGraphicFramePr>
          <p:cNvPr id="6" name="Chart 5">
            <a:extLst>
              <a:ext uri="{FF2B5EF4-FFF2-40B4-BE49-F238E27FC236}">
                <a16:creationId xmlns:a16="http://schemas.microsoft.com/office/drawing/2014/main" id="{949797AB-CAB1-8281-8B0E-996D5249819C}"/>
              </a:ext>
            </a:extLst>
          </p:cNvPr>
          <p:cNvGraphicFramePr/>
          <p:nvPr/>
        </p:nvGraphicFramePr>
        <p:xfrm>
          <a:off x="275209" y="2227530"/>
          <a:ext cx="5442012" cy="40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5">
            <a:extLst>
              <a:ext uri="{FF2B5EF4-FFF2-40B4-BE49-F238E27FC236}">
                <a16:creationId xmlns:a16="http://schemas.microsoft.com/office/drawing/2014/main" id="{D95894C9-805C-9F16-8316-25CF7CFE6226}"/>
              </a:ext>
            </a:extLst>
          </p:cNvPr>
          <p:cNvGraphicFramePr>
            <a:graphicFrameLocks noGrp="1"/>
          </p:cNvGraphicFramePr>
          <p:nvPr>
            <p:extLst>
              <p:ext uri="{D42A27DB-BD31-4B8C-83A1-F6EECF244321}">
                <p14:modId xmlns:p14="http://schemas.microsoft.com/office/powerpoint/2010/main" val="1111027936"/>
              </p:ext>
            </p:extLst>
          </p:nvPr>
        </p:nvGraphicFramePr>
        <p:xfrm>
          <a:off x="6111017" y="2142911"/>
          <a:ext cx="5856329" cy="4225767"/>
        </p:xfrm>
        <a:graphic>
          <a:graphicData uri="http://schemas.openxmlformats.org/drawingml/2006/table">
            <a:tbl>
              <a:tblPr firstRow="1" bandRow="1">
                <a:tableStyleId>{073A0DAA-6AF3-43AB-8588-CEC1D06C72B9}</a:tableStyleId>
              </a:tblPr>
              <a:tblGrid>
                <a:gridCol w="5161694">
                  <a:extLst>
                    <a:ext uri="{9D8B030D-6E8A-4147-A177-3AD203B41FA5}">
                      <a16:colId xmlns:a16="http://schemas.microsoft.com/office/drawing/2014/main" val="3800592379"/>
                    </a:ext>
                  </a:extLst>
                </a:gridCol>
                <a:gridCol w="694635">
                  <a:extLst>
                    <a:ext uri="{9D8B030D-6E8A-4147-A177-3AD203B41FA5}">
                      <a16:colId xmlns:a16="http://schemas.microsoft.com/office/drawing/2014/main" val="3728563584"/>
                    </a:ext>
                  </a:extLst>
                </a:gridCol>
              </a:tblGrid>
              <a:tr h="580359">
                <a:tc>
                  <a:txBody>
                    <a:bodyPr/>
                    <a:lstStyle/>
                    <a:p>
                      <a:pPr algn="ctr">
                        <a:lnSpc>
                          <a:spcPct val="100000"/>
                        </a:lnSpc>
                      </a:pPr>
                      <a:r>
                        <a:rPr lang="en-US" sz="1400" b="1" dirty="0">
                          <a:solidFill>
                            <a:schemeClr val="accent3"/>
                          </a:solidFill>
                          <a:latin typeface="+mj-lt"/>
                        </a:rPr>
                        <a:t>Demographic Groups Most Likely to Have Experienced Anxiety, Depression, Loneliness or Stress</a:t>
                      </a:r>
                    </a:p>
                  </a:txBody>
                  <a:tcPr anchor="ctr">
                    <a:solidFill>
                      <a:schemeClr val="accent4"/>
                    </a:solidFill>
                  </a:tcPr>
                </a:tc>
                <a:tc>
                  <a:txBody>
                    <a:bodyPr/>
                    <a:lstStyle/>
                    <a:p>
                      <a:pPr algn="ctr" fontAlgn="b"/>
                      <a:r>
                        <a:rPr lang="en-US" sz="1400" b="1" i="0" u="none" strike="noStrike" dirty="0">
                          <a:solidFill>
                            <a:schemeClr val="accent3"/>
                          </a:solidFill>
                          <a:effectLst/>
                          <a:latin typeface="+mj-lt"/>
                        </a:rPr>
                        <a:t>%</a:t>
                      </a:r>
                    </a:p>
                  </a:txBody>
                  <a:tcPr anchor="ctr">
                    <a:solidFill>
                      <a:schemeClr val="accent4"/>
                    </a:solidFill>
                  </a:tcPr>
                </a:tc>
                <a:extLst>
                  <a:ext uri="{0D108BD9-81ED-4DB2-BD59-A6C34878D82A}">
                    <a16:rowId xmlns:a16="http://schemas.microsoft.com/office/drawing/2014/main" val="3309465836"/>
                  </a:ext>
                </a:extLst>
              </a:tr>
              <a:tr h="249639">
                <a:tc>
                  <a:txBody>
                    <a:bodyPr/>
                    <a:lstStyle/>
                    <a:p>
                      <a:pPr algn="ctr" fontAlgn="b"/>
                      <a:r>
                        <a:rPr lang="en-US" sz="1500" b="0" i="0" u="none" strike="noStrike" dirty="0">
                          <a:solidFill>
                            <a:schemeClr val="tx1"/>
                          </a:solidFill>
                          <a:effectLst/>
                          <a:latin typeface="+mn-lt"/>
                        </a:rPr>
                        <a:t>Other Living Situations (Not renting or owning home)</a:t>
                      </a:r>
                    </a:p>
                  </a:txBody>
                  <a:tcPr marL="9525" marR="9525" marT="18288" marB="18288" anchor="ctr"/>
                </a:tc>
                <a:tc>
                  <a:txBody>
                    <a:bodyPr/>
                    <a:lstStyle/>
                    <a:p>
                      <a:pPr algn="ctr" fontAlgn="b"/>
                      <a:r>
                        <a:rPr lang="en-US" sz="1600" b="0" i="0" u="none" strike="noStrike" dirty="0">
                          <a:solidFill>
                            <a:schemeClr val="tx1"/>
                          </a:solidFill>
                          <a:effectLst/>
                          <a:latin typeface="+mj-lt"/>
                        </a:rPr>
                        <a:t>78%</a:t>
                      </a:r>
                    </a:p>
                  </a:txBody>
                  <a:tcPr marL="9525" marR="9525" marT="18288" marB="18288" anchor="ctr"/>
                </a:tc>
                <a:extLst>
                  <a:ext uri="{0D108BD9-81ED-4DB2-BD59-A6C34878D82A}">
                    <a16:rowId xmlns:a16="http://schemas.microsoft.com/office/drawing/2014/main" val="2118172237"/>
                  </a:ext>
                </a:extLst>
              </a:tr>
              <a:tr h="249639">
                <a:tc>
                  <a:txBody>
                    <a:bodyPr/>
                    <a:lstStyle/>
                    <a:p>
                      <a:pPr algn="ctr" fontAlgn="b"/>
                      <a:r>
                        <a:rPr lang="en-US" sz="1500" b="0" i="0" u="none" strike="noStrike" dirty="0">
                          <a:solidFill>
                            <a:schemeClr val="tx1"/>
                          </a:solidFill>
                          <a:effectLst/>
                          <a:latin typeface="+mn-lt"/>
                        </a:rPr>
                        <a:t>Unemployed</a:t>
                      </a:r>
                    </a:p>
                  </a:txBody>
                  <a:tcPr marL="9525" marR="9525" marT="18288" marB="18288" anchor="ctr"/>
                </a:tc>
                <a:tc>
                  <a:txBody>
                    <a:bodyPr/>
                    <a:lstStyle/>
                    <a:p>
                      <a:pPr algn="ctr" fontAlgn="b"/>
                      <a:r>
                        <a:rPr lang="en-US" sz="1600" b="0" i="0" u="none" strike="noStrike" dirty="0">
                          <a:solidFill>
                            <a:schemeClr val="tx1"/>
                          </a:solidFill>
                          <a:effectLst/>
                          <a:latin typeface="+mj-lt"/>
                        </a:rPr>
                        <a:t>78%</a:t>
                      </a:r>
                    </a:p>
                  </a:txBody>
                  <a:tcPr marL="9525" marR="9525" marT="18288" marB="18288" anchor="ctr"/>
                </a:tc>
                <a:extLst>
                  <a:ext uri="{0D108BD9-81ED-4DB2-BD59-A6C34878D82A}">
                    <a16:rowId xmlns:a16="http://schemas.microsoft.com/office/drawing/2014/main" val="3095261957"/>
                  </a:ext>
                </a:extLst>
              </a:tr>
              <a:tr h="249639">
                <a:tc>
                  <a:txBody>
                    <a:bodyPr/>
                    <a:lstStyle/>
                    <a:p>
                      <a:pPr algn="ctr" fontAlgn="b"/>
                      <a:r>
                        <a:rPr lang="en-US" sz="1500" b="0" i="0" u="none" strike="noStrike" dirty="0">
                          <a:solidFill>
                            <a:schemeClr val="tx1"/>
                          </a:solidFill>
                          <a:effectLst/>
                          <a:latin typeface="+mn-lt"/>
                        </a:rPr>
                        <a:t>Liberals</a:t>
                      </a:r>
                    </a:p>
                  </a:txBody>
                  <a:tcPr marL="9525" marR="9525" marT="18288" marB="18288" anchor="ctr"/>
                </a:tc>
                <a:tc>
                  <a:txBody>
                    <a:bodyPr/>
                    <a:lstStyle/>
                    <a:p>
                      <a:pPr algn="ctr" fontAlgn="b"/>
                      <a:r>
                        <a:rPr lang="en-US" sz="1600" b="0" i="0" u="none" strike="noStrike" dirty="0">
                          <a:solidFill>
                            <a:schemeClr val="tx1"/>
                          </a:solidFill>
                          <a:effectLst/>
                          <a:latin typeface="+mj-lt"/>
                        </a:rPr>
                        <a:t>73%</a:t>
                      </a:r>
                    </a:p>
                  </a:txBody>
                  <a:tcPr marL="9525" marR="9525" marT="18288" marB="18288" anchor="ctr"/>
                </a:tc>
                <a:extLst>
                  <a:ext uri="{0D108BD9-81ED-4DB2-BD59-A6C34878D82A}">
                    <a16:rowId xmlns:a16="http://schemas.microsoft.com/office/drawing/2014/main" val="3407031998"/>
                  </a:ext>
                </a:extLst>
              </a:tr>
              <a:tr h="249639">
                <a:tc>
                  <a:txBody>
                    <a:bodyPr/>
                    <a:lstStyle/>
                    <a:p>
                      <a:pPr algn="ctr" fontAlgn="b"/>
                      <a:r>
                        <a:rPr lang="en-US" sz="1500" b="0" i="0" u="none" strike="noStrike" dirty="0">
                          <a:solidFill>
                            <a:schemeClr val="tx1"/>
                          </a:solidFill>
                          <a:effectLst/>
                          <a:latin typeface="+mn-lt"/>
                        </a:rPr>
                        <a:t>Women Ages 18-49</a:t>
                      </a:r>
                    </a:p>
                  </a:txBody>
                  <a:tcPr marL="9525" marR="9525" marT="18288" marB="18288" anchor="ctr"/>
                </a:tc>
                <a:tc>
                  <a:txBody>
                    <a:bodyPr/>
                    <a:lstStyle/>
                    <a:p>
                      <a:pPr algn="ctr" fontAlgn="b"/>
                      <a:r>
                        <a:rPr lang="en-US" sz="1600" b="0" i="0" u="none" strike="noStrike" dirty="0">
                          <a:solidFill>
                            <a:schemeClr val="tx1"/>
                          </a:solidFill>
                          <a:effectLst/>
                          <a:latin typeface="+mj-lt"/>
                        </a:rPr>
                        <a:t>73%</a:t>
                      </a:r>
                    </a:p>
                  </a:txBody>
                  <a:tcPr marL="9525" marR="9525" marT="18288" marB="18288" anchor="ctr"/>
                </a:tc>
                <a:extLst>
                  <a:ext uri="{0D108BD9-81ED-4DB2-BD59-A6C34878D82A}">
                    <a16:rowId xmlns:a16="http://schemas.microsoft.com/office/drawing/2014/main" val="1930621166"/>
                  </a:ext>
                </a:extLst>
              </a:tr>
              <a:tr h="249639">
                <a:tc>
                  <a:txBody>
                    <a:bodyPr/>
                    <a:lstStyle/>
                    <a:p>
                      <a:pPr algn="ctr" fontAlgn="b"/>
                      <a:r>
                        <a:rPr lang="en-US" sz="1500" b="0" i="0" u="none" strike="noStrike" dirty="0">
                          <a:solidFill>
                            <a:schemeClr val="tx1"/>
                          </a:solidFill>
                          <a:effectLst/>
                          <a:latin typeface="+mn-lt"/>
                        </a:rPr>
                        <a:t>LGBTQ+</a:t>
                      </a:r>
                    </a:p>
                  </a:txBody>
                  <a:tcPr marL="9525" marR="9525" marT="18288" marB="18288" anchor="ctr"/>
                </a:tc>
                <a:tc>
                  <a:txBody>
                    <a:bodyPr/>
                    <a:lstStyle/>
                    <a:p>
                      <a:pPr algn="ctr" fontAlgn="b"/>
                      <a:r>
                        <a:rPr lang="en-US" sz="1600" b="0" i="0" u="none" strike="noStrike" dirty="0">
                          <a:solidFill>
                            <a:schemeClr val="tx1"/>
                          </a:solidFill>
                          <a:effectLst/>
                          <a:latin typeface="+mj-lt"/>
                        </a:rPr>
                        <a:t>73%</a:t>
                      </a:r>
                    </a:p>
                  </a:txBody>
                  <a:tcPr marL="9525" marR="9525" marT="18288" marB="18288" anchor="ctr"/>
                </a:tc>
                <a:extLst>
                  <a:ext uri="{0D108BD9-81ED-4DB2-BD59-A6C34878D82A}">
                    <a16:rowId xmlns:a16="http://schemas.microsoft.com/office/drawing/2014/main" val="1044633599"/>
                  </a:ext>
                </a:extLst>
              </a:tr>
              <a:tr h="249639">
                <a:tc>
                  <a:txBody>
                    <a:bodyPr/>
                    <a:lstStyle/>
                    <a:p>
                      <a:pPr algn="ctr" fontAlgn="b"/>
                      <a:r>
                        <a:rPr lang="en-US" sz="1500" b="0" i="0" u="none" strike="noStrike" dirty="0">
                          <a:solidFill>
                            <a:schemeClr val="tx1"/>
                          </a:solidFill>
                          <a:effectLst/>
                          <a:latin typeface="+mn-lt"/>
                        </a:rPr>
                        <a:t>Independents Ages 18-49</a:t>
                      </a:r>
                    </a:p>
                  </a:txBody>
                  <a:tcPr marL="9525" marR="9525" marT="18288" marB="18288" anchor="ctr"/>
                </a:tc>
                <a:tc>
                  <a:txBody>
                    <a:bodyPr/>
                    <a:lstStyle/>
                    <a:p>
                      <a:pPr algn="ctr" fontAlgn="b"/>
                      <a:r>
                        <a:rPr lang="en-US" sz="1600" b="0" i="0" u="none" strike="noStrike" dirty="0">
                          <a:solidFill>
                            <a:schemeClr val="tx1"/>
                          </a:solidFill>
                          <a:effectLst/>
                          <a:latin typeface="+mj-lt"/>
                        </a:rPr>
                        <a:t>71%</a:t>
                      </a:r>
                    </a:p>
                  </a:txBody>
                  <a:tcPr marL="9525" marR="9525" marT="18288" marB="18288" anchor="ctr"/>
                </a:tc>
                <a:extLst>
                  <a:ext uri="{0D108BD9-81ED-4DB2-BD59-A6C34878D82A}">
                    <a16:rowId xmlns:a16="http://schemas.microsoft.com/office/drawing/2014/main" val="494786388"/>
                  </a:ext>
                </a:extLst>
              </a:tr>
              <a:tr h="249639">
                <a:tc>
                  <a:txBody>
                    <a:bodyPr/>
                    <a:lstStyle/>
                    <a:p>
                      <a:pPr algn="ctr" fontAlgn="b"/>
                      <a:r>
                        <a:rPr lang="en-US" sz="1500" b="0" i="0" u="none" strike="noStrike" dirty="0">
                          <a:solidFill>
                            <a:schemeClr val="tx1"/>
                          </a:solidFill>
                          <a:effectLst/>
                          <a:latin typeface="+mn-lt"/>
                        </a:rPr>
                        <a:t>Liberal Democrats</a:t>
                      </a:r>
                    </a:p>
                  </a:txBody>
                  <a:tcPr marL="9525" marR="9525" marT="18288" marB="18288" anchor="ctr"/>
                </a:tc>
                <a:tc>
                  <a:txBody>
                    <a:bodyPr/>
                    <a:lstStyle/>
                    <a:p>
                      <a:pPr algn="ctr" fontAlgn="b"/>
                      <a:r>
                        <a:rPr lang="en-US" sz="1600" b="0" i="0" u="none" strike="noStrike" dirty="0">
                          <a:solidFill>
                            <a:schemeClr val="tx1"/>
                          </a:solidFill>
                          <a:effectLst/>
                          <a:latin typeface="+mj-lt"/>
                        </a:rPr>
                        <a:t>71%</a:t>
                      </a:r>
                    </a:p>
                  </a:txBody>
                  <a:tcPr marL="9525" marR="9525" marT="18288" marB="18288" anchor="ctr"/>
                </a:tc>
                <a:extLst>
                  <a:ext uri="{0D108BD9-81ED-4DB2-BD59-A6C34878D82A}">
                    <a16:rowId xmlns:a16="http://schemas.microsoft.com/office/drawing/2014/main" val="3050338997"/>
                  </a:ext>
                </a:extLst>
              </a:tr>
              <a:tr h="249639">
                <a:tc>
                  <a:txBody>
                    <a:bodyPr/>
                    <a:lstStyle/>
                    <a:p>
                      <a:pPr algn="ctr" fontAlgn="b"/>
                      <a:r>
                        <a:rPr lang="en-US" sz="1500" b="0" i="0" u="none" strike="noStrike" dirty="0">
                          <a:solidFill>
                            <a:schemeClr val="tx1"/>
                          </a:solidFill>
                          <a:effectLst/>
                          <a:latin typeface="+mn-lt"/>
                        </a:rPr>
                        <a:t>Democrats Ages 18-49</a:t>
                      </a:r>
                    </a:p>
                  </a:txBody>
                  <a:tcPr marL="9525" marR="9525" marT="18288" marB="18288" anchor="ctr"/>
                </a:tc>
                <a:tc>
                  <a:txBody>
                    <a:bodyPr/>
                    <a:lstStyle/>
                    <a:p>
                      <a:pPr algn="ctr" fontAlgn="b"/>
                      <a:r>
                        <a:rPr lang="en-US" sz="1600" b="0" i="0" u="none" strike="noStrike" dirty="0">
                          <a:solidFill>
                            <a:schemeClr val="tx1"/>
                          </a:solidFill>
                          <a:effectLst/>
                          <a:latin typeface="+mj-lt"/>
                        </a:rPr>
                        <a:t>71%</a:t>
                      </a:r>
                    </a:p>
                  </a:txBody>
                  <a:tcPr marL="9525" marR="9525" marT="18288" marB="18288" anchor="ctr"/>
                </a:tc>
                <a:extLst>
                  <a:ext uri="{0D108BD9-81ED-4DB2-BD59-A6C34878D82A}">
                    <a16:rowId xmlns:a16="http://schemas.microsoft.com/office/drawing/2014/main" val="2823775359"/>
                  </a:ext>
                </a:extLst>
              </a:tr>
              <a:tr h="249639">
                <a:tc>
                  <a:txBody>
                    <a:bodyPr/>
                    <a:lstStyle/>
                    <a:p>
                      <a:pPr algn="ctr" fontAlgn="b"/>
                      <a:r>
                        <a:rPr lang="en-US" sz="1500" b="0" i="0" u="none" strike="noStrike" dirty="0">
                          <a:solidFill>
                            <a:schemeClr val="tx1"/>
                          </a:solidFill>
                          <a:effectLst/>
                          <a:latin typeface="+mn-lt"/>
                        </a:rPr>
                        <a:t>Rent from Company</a:t>
                      </a:r>
                    </a:p>
                  </a:txBody>
                  <a:tcPr marL="9525" marR="9525" marT="18288" marB="18288" anchor="ctr"/>
                </a:tc>
                <a:tc>
                  <a:txBody>
                    <a:bodyPr/>
                    <a:lstStyle/>
                    <a:p>
                      <a:pPr algn="ctr" fontAlgn="b"/>
                      <a:r>
                        <a:rPr lang="en-US" sz="1600" b="0" i="0" u="none" strike="noStrike" dirty="0">
                          <a:solidFill>
                            <a:schemeClr val="tx1"/>
                          </a:solidFill>
                          <a:effectLst/>
                          <a:latin typeface="+mj-lt"/>
                        </a:rPr>
                        <a:t>71%</a:t>
                      </a:r>
                    </a:p>
                  </a:txBody>
                  <a:tcPr marL="9525" marR="9525" marT="18288" marB="18288" anchor="ctr"/>
                </a:tc>
                <a:extLst>
                  <a:ext uri="{0D108BD9-81ED-4DB2-BD59-A6C34878D82A}">
                    <a16:rowId xmlns:a16="http://schemas.microsoft.com/office/drawing/2014/main" val="189189524"/>
                  </a:ext>
                </a:extLst>
              </a:tr>
              <a:tr h="249639">
                <a:tc>
                  <a:txBody>
                    <a:bodyPr/>
                    <a:lstStyle/>
                    <a:p>
                      <a:pPr algn="ctr" fontAlgn="b"/>
                      <a:r>
                        <a:rPr lang="en-US" sz="1500" b="0" i="0" u="none" strike="noStrike" dirty="0">
                          <a:solidFill>
                            <a:schemeClr val="tx1"/>
                          </a:solidFill>
                          <a:effectLst/>
                          <a:latin typeface="+mn-lt"/>
                        </a:rPr>
                        <a:t>Asian/Pacific Islander</a:t>
                      </a:r>
                    </a:p>
                  </a:txBody>
                  <a:tcPr marL="9525" marR="9525" marT="18288" marB="18288" anchor="ctr"/>
                </a:tc>
                <a:tc>
                  <a:txBody>
                    <a:bodyPr/>
                    <a:lstStyle/>
                    <a:p>
                      <a:pPr algn="ctr" fontAlgn="b"/>
                      <a:r>
                        <a:rPr lang="en-US" sz="1600" b="0" i="0" u="none" strike="noStrike" dirty="0">
                          <a:solidFill>
                            <a:schemeClr val="tx1"/>
                          </a:solidFill>
                          <a:effectLst/>
                          <a:latin typeface="+mj-lt"/>
                        </a:rPr>
                        <a:t>71%</a:t>
                      </a:r>
                    </a:p>
                  </a:txBody>
                  <a:tcPr marL="9525" marR="9525" marT="18288" marB="18288" anchor="ctr"/>
                </a:tc>
                <a:extLst>
                  <a:ext uri="{0D108BD9-81ED-4DB2-BD59-A6C34878D82A}">
                    <a16:rowId xmlns:a16="http://schemas.microsoft.com/office/drawing/2014/main" val="2287106878"/>
                  </a:ext>
                </a:extLst>
              </a:tr>
              <a:tr h="249639">
                <a:tc>
                  <a:txBody>
                    <a:bodyPr/>
                    <a:lstStyle/>
                    <a:p>
                      <a:pPr algn="ctr" fontAlgn="b"/>
                      <a:r>
                        <a:rPr lang="en-US" sz="1500" b="0" i="0" u="none" strike="noStrike" dirty="0">
                          <a:solidFill>
                            <a:schemeClr val="tx1"/>
                          </a:solidFill>
                          <a:effectLst/>
                          <a:latin typeface="+mn-lt"/>
                        </a:rPr>
                        <a:t>Ages 30-39</a:t>
                      </a:r>
                    </a:p>
                  </a:txBody>
                  <a:tcPr marL="9525" marR="9525" marT="18288" marB="18288" anchor="ctr"/>
                </a:tc>
                <a:tc>
                  <a:txBody>
                    <a:bodyPr/>
                    <a:lstStyle/>
                    <a:p>
                      <a:pPr algn="ctr" fontAlgn="b"/>
                      <a:r>
                        <a:rPr lang="en-US" sz="1600" b="0" i="0" u="none" strike="noStrike" dirty="0">
                          <a:solidFill>
                            <a:schemeClr val="tx1"/>
                          </a:solidFill>
                          <a:effectLst/>
                          <a:latin typeface="+mj-lt"/>
                        </a:rPr>
                        <a:t>70%</a:t>
                      </a:r>
                    </a:p>
                  </a:txBody>
                  <a:tcPr marL="9525" marR="9525" marT="18288" marB="18288" anchor="ctr"/>
                </a:tc>
                <a:extLst>
                  <a:ext uri="{0D108BD9-81ED-4DB2-BD59-A6C34878D82A}">
                    <a16:rowId xmlns:a16="http://schemas.microsoft.com/office/drawing/2014/main" val="428900130"/>
                  </a:ext>
                </a:extLst>
              </a:tr>
              <a:tr h="249639">
                <a:tc>
                  <a:txBody>
                    <a:bodyPr/>
                    <a:lstStyle/>
                    <a:p>
                      <a:pPr algn="ctr" fontAlgn="b"/>
                      <a:r>
                        <a:rPr lang="en-US" sz="1500" b="0" i="0" u="none" strike="noStrike" dirty="0">
                          <a:solidFill>
                            <a:schemeClr val="tx1"/>
                          </a:solidFill>
                          <a:effectLst/>
                          <a:latin typeface="+mn-lt"/>
                        </a:rPr>
                        <a:t>Renters</a:t>
                      </a:r>
                    </a:p>
                  </a:txBody>
                  <a:tcPr marL="9525" marR="9525" marT="18288" marB="18288" anchor="ctr"/>
                </a:tc>
                <a:tc>
                  <a:txBody>
                    <a:bodyPr/>
                    <a:lstStyle/>
                    <a:p>
                      <a:pPr algn="ctr" fontAlgn="b"/>
                      <a:r>
                        <a:rPr lang="en-US" sz="1600" b="0" i="0" u="none" strike="noStrike" dirty="0">
                          <a:solidFill>
                            <a:schemeClr val="tx1"/>
                          </a:solidFill>
                          <a:effectLst/>
                          <a:latin typeface="+mj-lt"/>
                        </a:rPr>
                        <a:t>70%</a:t>
                      </a:r>
                    </a:p>
                  </a:txBody>
                  <a:tcPr marL="9525" marR="9525" marT="18288" marB="18288" anchor="ctr"/>
                </a:tc>
                <a:extLst>
                  <a:ext uri="{0D108BD9-81ED-4DB2-BD59-A6C34878D82A}">
                    <a16:rowId xmlns:a16="http://schemas.microsoft.com/office/drawing/2014/main" val="3198211413"/>
                  </a:ext>
                </a:extLst>
              </a:tr>
              <a:tr h="249639">
                <a:tc>
                  <a:txBody>
                    <a:bodyPr/>
                    <a:lstStyle/>
                    <a:p>
                      <a:pPr algn="ctr" fontAlgn="b"/>
                      <a:r>
                        <a:rPr lang="en-US" sz="1500" b="0" i="0" u="none" strike="noStrike" dirty="0">
                          <a:solidFill>
                            <a:schemeClr val="tx1"/>
                          </a:solidFill>
                          <a:effectLst/>
                          <a:latin typeface="+mn-lt"/>
                        </a:rPr>
                        <a:t>HH Income &lt;$30,000</a:t>
                      </a:r>
                    </a:p>
                  </a:txBody>
                  <a:tcPr marL="9525" marR="9525" marT="18288" marB="18288" anchor="ctr"/>
                </a:tc>
                <a:tc>
                  <a:txBody>
                    <a:bodyPr/>
                    <a:lstStyle/>
                    <a:p>
                      <a:pPr algn="ctr" fontAlgn="b"/>
                      <a:r>
                        <a:rPr lang="en-US" sz="1600" b="0" i="0" u="none" strike="noStrike" dirty="0">
                          <a:solidFill>
                            <a:schemeClr val="tx1"/>
                          </a:solidFill>
                          <a:effectLst/>
                          <a:latin typeface="+mj-lt"/>
                        </a:rPr>
                        <a:t>70%</a:t>
                      </a:r>
                    </a:p>
                  </a:txBody>
                  <a:tcPr marL="9525" marR="9525" marT="18288" marB="18288" anchor="ctr"/>
                </a:tc>
                <a:extLst>
                  <a:ext uri="{0D108BD9-81ED-4DB2-BD59-A6C34878D82A}">
                    <a16:rowId xmlns:a16="http://schemas.microsoft.com/office/drawing/2014/main" val="1551619912"/>
                  </a:ext>
                </a:extLst>
              </a:tr>
            </a:tbl>
          </a:graphicData>
        </a:graphic>
      </p:graphicFrame>
      <p:sp>
        <p:nvSpPr>
          <p:cNvPr id="9" name="Text Placeholder 8">
            <a:extLst>
              <a:ext uri="{FF2B5EF4-FFF2-40B4-BE49-F238E27FC236}">
                <a16:creationId xmlns:a16="http://schemas.microsoft.com/office/drawing/2014/main" id="{37288BAB-D209-32BA-25F3-E16E581FA233}"/>
              </a:ext>
            </a:extLst>
          </p:cNvPr>
          <p:cNvSpPr>
            <a:spLocks noGrp="1"/>
          </p:cNvSpPr>
          <p:nvPr>
            <p:ph type="body" sz="quarter" idx="11"/>
          </p:nvPr>
        </p:nvSpPr>
        <p:spPr/>
        <p:txBody>
          <a:bodyPr>
            <a:normAutofit/>
          </a:bodyPr>
          <a:lstStyle/>
          <a:p>
            <a:r>
              <a:rPr lang="en-US" dirty="0"/>
              <a:t>We continue to see most Coloradans saying they have experienced mental health strain in the past year.</a:t>
            </a:r>
          </a:p>
        </p:txBody>
      </p:sp>
    </p:spTree>
    <p:extLst>
      <p:ext uri="{BB962C8B-B14F-4D97-AF65-F5344CB8AC3E}">
        <p14:creationId xmlns:p14="http://schemas.microsoft.com/office/powerpoint/2010/main" val="3456620021"/>
      </p:ext>
    </p:extLst>
  </p:cSld>
  <p:clrMapOvr>
    <a:masterClrMapping/>
  </p:clrMapOvr>
</p:sld>
</file>

<file path=ppt/theme/theme1.xml><?xml version="1.0" encoding="utf-8"?>
<a:theme xmlns:a="http://schemas.openxmlformats.org/drawingml/2006/main" name="Pulse">
  <a:themeElements>
    <a:clrScheme name="PULSE-CHF 2">
      <a:dk1>
        <a:srgbClr val="2D3342"/>
      </a:dk1>
      <a:lt1>
        <a:sysClr val="window" lastClr="FFFFFF"/>
      </a:lt1>
      <a:dk2>
        <a:srgbClr val="2D3342"/>
      </a:dk2>
      <a:lt2>
        <a:srgbClr val="E7E6E6"/>
      </a:lt2>
      <a:accent1>
        <a:srgbClr val="4397B6"/>
      </a:accent1>
      <a:accent2>
        <a:srgbClr val="485A84"/>
      </a:accent2>
      <a:accent3>
        <a:srgbClr val="FFFFFF"/>
      </a:accent3>
      <a:accent4>
        <a:srgbClr val="A82230"/>
      </a:accent4>
      <a:accent5>
        <a:srgbClr val="E8622A"/>
      </a:accent5>
      <a:accent6>
        <a:srgbClr val="989DA0"/>
      </a:accent6>
      <a:hlink>
        <a:srgbClr val="0563C1"/>
      </a:hlink>
      <a:folHlink>
        <a:srgbClr val="954F72"/>
      </a:folHlink>
    </a:clrScheme>
    <a:fontScheme name="PULSE-CHF">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id="{40574D44-FCAF-3143-A9E0-5235F9B5E83C}" vid="{92F2E947-90D0-9A48-B8B4-C198C7B48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C3B1E8FA8F3F4FB37B91470233E944" ma:contentTypeVersion="0" ma:contentTypeDescription="Create a new document." ma:contentTypeScope="" ma:versionID="81c36efd16648e16b8715af3131e61f0">
  <xsd:schema xmlns:xsd="http://www.w3.org/2001/XMLSchema" xmlns:xs="http://www.w3.org/2001/XMLSchema" xmlns:p="http://schemas.microsoft.com/office/2006/metadata/properties" targetNamespace="http://schemas.microsoft.com/office/2006/metadata/properties" ma:root="true" ma:fieldsID="19f67fb229cb6324ae91799e5792f2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3F913-CC79-4215-A4D6-FB7F2ECDB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EE3D00E-15E6-4A47-98E8-AD97790A5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Pulse</Template>
  <TotalTime>44056</TotalTime>
  <Words>5215</Words>
  <Application>Microsoft Office PowerPoint</Application>
  <PresentationFormat>Widescreen</PresentationFormat>
  <Paragraphs>1406</Paragraphs>
  <Slides>46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Montserrat</vt:lpstr>
      <vt:lpstr>Montserrat Light</vt:lpstr>
      <vt:lpstr>Montserrat Light (Body)</vt:lpstr>
      <vt:lpstr>Montserrat Regular</vt:lpstr>
      <vt:lpstr>Montserrat Semi</vt:lpstr>
      <vt:lpstr>Montserrat SemiBold</vt:lpstr>
      <vt:lpstr>Pulse</vt:lpstr>
      <vt:lpstr>PowerPoint Presentation</vt:lpstr>
      <vt:lpstr>Housekeeping notes</vt:lpstr>
      <vt:lpstr>About The Colorado Health Foundation</vt:lpstr>
      <vt:lpstr>About Pulse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Michael Smith</vt:lpstr>
      <vt:lpstr>Julie Reiskin</vt:lpstr>
      <vt:lpstr>Q&amp;A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Lori Weigel</cp:lastModifiedBy>
  <cp:revision>5383</cp:revision>
  <cp:lastPrinted>2025-06-18T15:52:58Z</cp:lastPrinted>
  <dcterms:created xsi:type="dcterms:W3CDTF">2021-08-20T17:15:52Z</dcterms:created>
  <dcterms:modified xsi:type="dcterms:W3CDTF">2025-08-13T17:02:03Z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0x01010007C3B1E8FA8F3F4FB37B91470233E944</vt:lpwstr>
  </property>
</Properties>
</file>