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xml" ContentType="application/vnd.openxmlformats-officedocument.presentationml.notesSlid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7.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3"/>
  </p:sldMasterIdLst>
  <p:notesMasterIdLst>
    <p:notesMasterId r:id="rId64"/>
  </p:notesMasterIdLst>
  <p:sldIdLst>
    <p:sldId id="256" r:id="rId4"/>
    <p:sldId id="257" r:id="rId5"/>
    <p:sldId id="727" r:id="rId6"/>
    <p:sldId id="460" r:id="rId7"/>
    <p:sldId id="641" r:id="rId8"/>
    <p:sldId id="258" r:id="rId9"/>
    <p:sldId id="373" r:id="rId10"/>
    <p:sldId id="375" r:id="rId11"/>
    <p:sldId id="379" r:id="rId12"/>
    <p:sldId id="381" r:id="rId13"/>
    <p:sldId id="646" r:id="rId14"/>
    <p:sldId id="650" r:id="rId15"/>
    <p:sldId id="653" r:id="rId16"/>
    <p:sldId id="696" r:id="rId17"/>
    <p:sldId id="666" r:id="rId18"/>
    <p:sldId id="732" r:id="rId19"/>
    <p:sldId id="704" r:id="rId20"/>
    <p:sldId id="705" r:id="rId21"/>
    <p:sldId id="706" r:id="rId22"/>
    <p:sldId id="728" r:id="rId23"/>
    <p:sldId id="582" r:id="rId24"/>
    <p:sldId id="677" r:id="rId25"/>
    <p:sldId id="699" r:id="rId26"/>
    <p:sldId id="729" r:id="rId27"/>
    <p:sldId id="730" r:id="rId28"/>
    <p:sldId id="516" r:id="rId29"/>
    <p:sldId id="678" r:id="rId30"/>
    <p:sldId id="691" r:id="rId31"/>
    <p:sldId id="679" r:id="rId32"/>
    <p:sldId id="683" r:id="rId33"/>
    <p:sldId id="733" r:id="rId34"/>
    <p:sldId id="734" r:id="rId35"/>
    <p:sldId id="731" r:id="rId36"/>
    <p:sldId id="610" r:id="rId37"/>
    <p:sldId id="608" r:id="rId38"/>
    <p:sldId id="615" r:id="rId39"/>
    <p:sldId id="619" r:id="rId40"/>
    <p:sldId id="700" r:id="rId41"/>
    <p:sldId id="669" r:id="rId42"/>
    <p:sldId id="670" r:id="rId43"/>
    <p:sldId id="735" r:id="rId44"/>
    <p:sldId id="736" r:id="rId45"/>
    <p:sldId id="673" r:id="rId46"/>
    <p:sldId id="684" r:id="rId47"/>
    <p:sldId id="685" r:id="rId48"/>
    <p:sldId id="737" r:id="rId49"/>
    <p:sldId id="687" r:id="rId50"/>
    <p:sldId id="689" r:id="rId51"/>
    <p:sldId id="718" r:id="rId52"/>
    <p:sldId id="726" r:id="rId53"/>
    <p:sldId id="715" r:id="rId54"/>
    <p:sldId id="655" r:id="rId55"/>
    <p:sldId id="645" r:id="rId56"/>
    <p:sldId id="660" r:id="rId57"/>
    <p:sldId id="649" r:id="rId58"/>
    <p:sldId id="665" r:id="rId59"/>
    <p:sldId id="664" r:id="rId60"/>
    <p:sldId id="639" r:id="rId61"/>
    <p:sldId id="284" r:id="rId62"/>
    <p:sldId id="28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35990F-AB95-9B4D-C232-BA61F2D45134}" name="Lori Weigel" initials="LW" userId="Lori Weigel" providerId="None"/>
  <p188:author id="{73205661-C56E-A736-FD77-46BA317B5C46}" name="Kyle Legleiter" initials="KL" userId="S::klegleiter@ColoradoHealth.org::3ca608e5-cd97-4ef6-8fb2-f00f5c61f7fb" providerId="AD"/>
  <p188:author id="{098C757F-0C07-B0BC-0E0A-138981B1338F}" name="Lucia Del Puppo" initials="LD" userId="S::Lucia@fm3research.com::26a18e88-3621-4b36-a7da-925342b2619d" providerId="AD"/>
  <p188:author id="{246BCE9B-E004-0512-8CCD-9BA872131040}" name="Lucia Del Puppo" initials="LDP" userId="S::Lucia@fm3research.onmicrosoft.com::26a18e88-3621-4b36-a7da-925342b2619d" providerId="AD"/>
  <p188:author id="{D5F740AF-457D-C07C-B7E3-B2CE06C38B6F}" name="Liz Mares-Kim" initials="LM" userId="S::liz@fm3research.onmicrosoft.com::eabedbd8-7c7a-485f-924b-a77f77221c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stin Montoya" initials="AM" lastIdx="1" clrIdx="0">
    <p:extLst>
      <p:ext uri="{19B8F6BF-5375-455C-9EA6-DF929625EA0E}">
        <p15:presenceInfo xmlns:p15="http://schemas.microsoft.com/office/powerpoint/2012/main" userId="S-1-5-21-2566633408-538432786-757074863-8663" providerId="AD"/>
      </p:ext>
    </p:extLst>
  </p:cmAuthor>
  <p:cmAuthor id="2" name="Kyle Legleiter" initials="KL" lastIdx="1" clrIdx="1">
    <p:extLst>
      <p:ext uri="{19B8F6BF-5375-455C-9EA6-DF929625EA0E}">
        <p15:presenceInfo xmlns:p15="http://schemas.microsoft.com/office/powerpoint/2012/main" userId="S-1-5-21-2566633408-538432786-757074863-54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E8622A"/>
    <a:srgbClr val="2961C0"/>
    <a:srgbClr val="B3D6E3"/>
    <a:srgbClr val="6B919F"/>
    <a:srgbClr val="CDCDCF"/>
    <a:srgbClr val="0C96B5"/>
    <a:srgbClr val="485A84"/>
    <a:srgbClr val="A71930"/>
    <a:srgbClr val="3E4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94404" autoAdjust="0"/>
  </p:normalViewPr>
  <p:slideViewPr>
    <p:cSldViewPr snapToGrid="0" snapToObjects="1">
      <p:cViewPr varScale="1">
        <p:scale>
          <a:sx n="90" d="100"/>
          <a:sy n="90" d="100"/>
        </p:scale>
        <p:origin x="418" y="67"/>
      </p:cViewPr>
      <p:guideLst/>
    </p:cSldViewPr>
  </p:slideViewPr>
  <p:outlineViewPr>
    <p:cViewPr>
      <p:scale>
        <a:sx n="33" d="100"/>
        <a:sy n="33" d="100"/>
      </p:scale>
      <p:origin x="0" y="-240"/>
    </p:cViewPr>
  </p:outlineViewPr>
  <p:notesTextViewPr>
    <p:cViewPr>
      <p:scale>
        <a:sx n="1" d="1"/>
        <a:sy n="1" d="1"/>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5.xml"/><Relationship Id="rId1" Type="http://schemas.microsoft.com/office/2011/relationships/chartStyle" Target="style1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41913728933618"/>
          <c:y val="3.0977175786270347E-2"/>
          <c:w val="0.4794328163806903"/>
          <c:h val="0.9022480515644693"/>
        </c:manualLayout>
      </c:layout>
      <c:barChart>
        <c:barDir val="bar"/>
        <c:grouping val="clustered"/>
        <c:varyColors val="0"/>
        <c:ser>
          <c:idx val="0"/>
          <c:order val="0"/>
          <c:tx>
            <c:strRef>
              <c:f>Sheet1!$B$1</c:f>
              <c:strCache>
                <c:ptCount val="1"/>
                <c:pt idx="0">
                  <c:v>q14-LATINOS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Government/Politics</c:v>
                </c:pt>
                <c:pt idx="1">
                  <c:v>Cost of living/Inflation</c:v>
                </c:pt>
                <c:pt idx="2">
                  <c:v>Housing affordability</c:v>
                </c:pt>
                <c:pt idx="3">
                  <c:v>Homelessness</c:v>
                </c:pt>
                <c:pt idx="4">
                  <c:v>Immigration/Crisis at the border/Border security/Deportations</c:v>
                </c:pt>
                <c:pt idx="5">
                  <c:v>2A/Gun rights</c:v>
                </c:pt>
                <c:pt idx="6">
                  <c:v>Public safety/Crime</c:v>
                </c:pt>
                <c:pt idx="7">
                  <c:v>Economy/Jobs</c:v>
                </c:pt>
                <c:pt idx="8">
                  <c:v>Education</c:v>
                </c:pt>
                <c:pt idx="9">
                  <c:v>Climate change/Environment</c:v>
                </c:pt>
                <c:pt idx="10">
                  <c:v>Healthcare/Health insurance/Health</c:v>
                </c:pt>
                <c:pt idx="11">
                  <c:v>Overpopulation/Growth/Overdevelopment</c:v>
                </c:pt>
                <c:pt idx="12">
                  <c:v>Alcohol/Drug use/Opioid crisis</c:v>
                </c:pt>
                <c:pt idx="13">
                  <c:v>Social justice/Racism</c:v>
                </c:pt>
                <c:pt idx="14">
                  <c:v>Taxes</c:v>
                </c:pt>
                <c:pt idx="15">
                  <c:v>Roads/Infrastructure</c:v>
                </c:pt>
                <c:pt idx="16">
                  <c:v>Traffic/Congestion</c:v>
                </c:pt>
                <c:pt idx="17">
                  <c:v>Water</c:v>
                </c:pt>
                <c:pt idx="18">
                  <c:v>Other</c:v>
                </c:pt>
                <c:pt idx="19">
                  <c:v>Unsure/Don’t know</c:v>
                </c:pt>
                <c:pt idx="20">
                  <c:v>None/Nothing</c:v>
                </c:pt>
              </c:strCache>
            </c:strRef>
          </c:cat>
          <c:val>
            <c:numRef>
              <c:f>Sheet1!$B$2:$B$22</c:f>
              <c:numCache>
                <c:formatCode>0%</c:formatCode>
                <c:ptCount val="21"/>
                <c:pt idx="0">
                  <c:v>0.25</c:v>
                </c:pt>
                <c:pt idx="1">
                  <c:v>0.13</c:v>
                </c:pt>
                <c:pt idx="2">
                  <c:v>0.12</c:v>
                </c:pt>
                <c:pt idx="3">
                  <c:v>0.09</c:v>
                </c:pt>
                <c:pt idx="4">
                  <c:v>7.0000000000000007E-2</c:v>
                </c:pt>
                <c:pt idx="5">
                  <c:v>7.0000000000000007E-2</c:v>
                </c:pt>
                <c:pt idx="6">
                  <c:v>0.06</c:v>
                </c:pt>
                <c:pt idx="7">
                  <c:v>0.05</c:v>
                </c:pt>
                <c:pt idx="8">
                  <c:v>0.05</c:v>
                </c:pt>
                <c:pt idx="9">
                  <c:v>0.03</c:v>
                </c:pt>
                <c:pt idx="10">
                  <c:v>0.03</c:v>
                </c:pt>
                <c:pt idx="11">
                  <c:v>0.03</c:v>
                </c:pt>
                <c:pt idx="12">
                  <c:v>0.02</c:v>
                </c:pt>
                <c:pt idx="13">
                  <c:v>0.02</c:v>
                </c:pt>
                <c:pt idx="14">
                  <c:v>0.02</c:v>
                </c:pt>
                <c:pt idx="15">
                  <c:v>0.01</c:v>
                </c:pt>
                <c:pt idx="16">
                  <c:v>0.01</c:v>
                </c:pt>
                <c:pt idx="17">
                  <c:v>0.01</c:v>
                </c:pt>
                <c:pt idx="18">
                  <c:v>7.0000000000000007E-2</c:v>
                </c:pt>
                <c:pt idx="19">
                  <c:v>0.03</c:v>
                </c:pt>
                <c:pt idx="20">
                  <c:v>0.01</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200"/>
              </a:lnSpc>
              <a:defRPr sz="13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w="25400">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April/May 2025-LATINOS ONLY</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F5FD-4A6F-8B62-A61806A9A66A}"/>
              </c:ext>
            </c:extLst>
          </c:dPt>
          <c:dPt>
            <c:idx val="1"/>
            <c:bubble3D val="0"/>
            <c:spPr>
              <a:solidFill>
                <a:schemeClr val="accent1"/>
              </a:solidFill>
              <a:ln>
                <a:noFill/>
              </a:ln>
              <a:effectLst/>
            </c:spPr>
            <c:extLst>
              <c:ext xmlns:c16="http://schemas.microsoft.com/office/drawing/2014/chart" uri="{C3380CC4-5D6E-409C-BE32-E72D297353CC}">
                <c16:uniqueId val="{00000003-F5FD-4A6F-8B62-A61806A9A66A}"/>
              </c:ext>
            </c:extLst>
          </c:dPt>
          <c:dPt>
            <c:idx val="2"/>
            <c:bubble3D val="0"/>
            <c:spPr>
              <a:solidFill>
                <a:schemeClr val="accent6"/>
              </a:solidFill>
              <a:ln>
                <a:noFill/>
              </a:ln>
              <a:effectLst/>
            </c:spPr>
            <c:extLst>
              <c:ext xmlns:c16="http://schemas.microsoft.com/office/drawing/2014/chart" uri="{C3380CC4-5D6E-409C-BE32-E72D297353CC}">
                <c16:uniqueId val="{00000005-F5FD-4A6F-8B62-A61806A9A66A}"/>
              </c:ext>
            </c:extLst>
          </c:dPt>
          <c:dLbls>
            <c:dLbl>
              <c:idx val="0"/>
              <c:layout>
                <c:manualLayout>
                  <c:x val="-0.13849001312152656"/>
                  <c:y val="4.830727762134839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5FD-4A6F-8B62-A61806A9A66A}"/>
                </c:ext>
              </c:extLst>
            </c:dLbl>
            <c:dLbl>
              <c:idx val="1"/>
              <c:layout>
                <c:manualLayout>
                  <c:x val="0.24393044508019843"/>
                  <c:y val="-0.1148836822926546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5FD-4A6F-8B62-A61806A9A66A}"/>
                </c:ext>
              </c:extLst>
            </c:dLbl>
            <c:dLbl>
              <c:idx val="2"/>
              <c:layout>
                <c:manualLayout>
                  <c:x val="-1.0437844912696606E-2"/>
                  <c:y val="-6.6171217582243189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5FD-4A6F-8B62-A61806A9A66A}"/>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Yes</c:v>
                </c:pt>
                <c:pt idx="1">
                  <c:v>No</c:v>
                </c:pt>
                <c:pt idx="2">
                  <c:v>Don't Know</c:v>
                </c:pt>
              </c:strCache>
            </c:strRef>
          </c:cat>
          <c:val>
            <c:numRef>
              <c:f>Sheet1!$B$2:$D$2</c:f>
              <c:numCache>
                <c:formatCode>0%</c:formatCode>
                <c:ptCount val="3"/>
                <c:pt idx="0">
                  <c:v>0.1</c:v>
                </c:pt>
                <c:pt idx="1">
                  <c:v>0.89</c:v>
                </c:pt>
                <c:pt idx="2">
                  <c:v>0.01</c:v>
                </c:pt>
              </c:numCache>
            </c:numRef>
          </c:val>
          <c:extLst>
            <c:ext xmlns:c16="http://schemas.microsoft.com/office/drawing/2014/chart" uri="{C3380CC4-5D6E-409C-BE32-E72D297353CC}">
              <c16:uniqueId val="{00000006-F5FD-4A6F-8B62-A61806A9A66A}"/>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q24</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5C9-4A34-BB06-0AEB4AE4D6EB}"/>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5C9-4A34-BB06-0AEB4AE4D6EB}"/>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5C9-4A34-BB06-0AEB4AE4D6E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95C9-4A34-BB06-0AEB4AE4D6EB}"/>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D-95C9-4A34-BB06-0AEB4AE4D6EB}"/>
              </c:ext>
            </c:extLst>
          </c:dPt>
          <c:dPt>
            <c:idx val="6"/>
            <c:invertIfNegative val="0"/>
            <c:bubble3D val="0"/>
            <c:spPr>
              <a:solidFill>
                <a:srgbClr val="FFCD00"/>
              </a:solidFill>
              <a:ln>
                <a:noFill/>
              </a:ln>
              <a:effectLst/>
            </c:spPr>
            <c:extLst>
              <c:ext xmlns:c16="http://schemas.microsoft.com/office/drawing/2014/chart" uri="{C3380CC4-5D6E-409C-BE32-E72D297353CC}">
                <c16:uniqueId val="{00000009-95C9-4A34-BB06-0AEB4AE4D6EB}"/>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95C9-4A34-BB06-0AEB4AE4D6EB}"/>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Very worried</c:v>
                </c:pt>
                <c:pt idx="1">
                  <c:v>Somewhat worried</c:v>
                </c:pt>
                <c:pt idx="3">
                  <c:v>Not worried</c:v>
                </c:pt>
                <c:pt idx="5">
                  <c:v>Don't know</c:v>
                </c:pt>
              </c:strCache>
            </c:strRef>
          </c:cat>
          <c:val>
            <c:numRef>
              <c:f>Sheet1!$B$2:$B$7</c:f>
              <c:numCache>
                <c:formatCode>0%</c:formatCode>
                <c:ptCount val="6"/>
                <c:pt idx="0">
                  <c:v>0.33</c:v>
                </c:pt>
                <c:pt idx="1">
                  <c:v>0.39</c:v>
                </c:pt>
                <c:pt idx="3">
                  <c:v>0.27</c:v>
                </c:pt>
                <c:pt idx="5">
                  <c:v>0.01</c:v>
                </c:pt>
              </c:numCache>
            </c:numRef>
          </c:val>
          <c:extLst>
            <c:ext xmlns:c16="http://schemas.microsoft.com/office/drawing/2014/chart" uri="{C3380CC4-5D6E-409C-BE32-E72D297353CC}">
              <c16:uniqueId val="{0000000C-95C9-4A34-BB06-0AEB4AE4D6EB}"/>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max val="0.45"/>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Q15r-2025-LATINOS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8A4-415A-876A-3D795A9EE57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68A4-415A-876A-3D795A9EE578}"/>
              </c:ext>
            </c:extLst>
          </c:dPt>
          <c:dPt>
            <c:idx val="2"/>
            <c:invertIfNegative val="0"/>
            <c:bubble3D val="0"/>
            <c:spPr>
              <a:solidFill>
                <a:srgbClr val="FFCD00"/>
              </a:solidFill>
              <a:ln>
                <a:noFill/>
              </a:ln>
              <a:effectLst/>
            </c:spPr>
            <c:extLst>
              <c:ext xmlns:c16="http://schemas.microsoft.com/office/drawing/2014/chart" uri="{C3380CC4-5D6E-409C-BE32-E72D297353CC}">
                <c16:uniqueId val="{00000005-68A4-415A-876A-3D795A9EE578}"/>
              </c:ext>
            </c:extLst>
          </c:dPt>
          <c:dPt>
            <c:idx val="3"/>
            <c:invertIfNegative val="0"/>
            <c:bubble3D val="0"/>
            <c:extLst>
              <c:ext xmlns:c16="http://schemas.microsoft.com/office/drawing/2014/chart" uri="{C3380CC4-5D6E-409C-BE32-E72D297353CC}">
                <c16:uniqueId val="{00000006-68A4-415A-876A-3D795A9EE578}"/>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68A4-415A-876A-3D795A9EE578}"/>
              </c:ext>
            </c:extLst>
          </c:dPt>
          <c:dPt>
            <c:idx val="6"/>
            <c:invertIfNegative val="0"/>
            <c:bubble3D val="0"/>
            <c:spPr>
              <a:solidFill>
                <a:srgbClr val="3E4143"/>
              </a:solidFill>
              <a:ln>
                <a:noFill/>
              </a:ln>
              <a:effectLst/>
            </c:spPr>
            <c:extLst>
              <c:ext xmlns:c16="http://schemas.microsoft.com/office/drawing/2014/chart" uri="{C3380CC4-5D6E-409C-BE32-E72D297353CC}">
                <c16:uniqueId val="{0000000A-68A4-415A-876A-3D795A9EE578}"/>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Extremely serious problem</c:v>
                </c:pt>
                <c:pt idx="1">
                  <c:v>Very serious problem</c:v>
                </c:pt>
                <c:pt idx="2">
                  <c:v>Somewhat serious problem</c:v>
                </c:pt>
                <c:pt idx="3">
                  <c:v>Not too serious problem</c:v>
                </c:pt>
                <c:pt idx="4">
                  <c:v>Don’t know</c:v>
                </c:pt>
              </c:strCache>
            </c:strRef>
          </c:cat>
          <c:val>
            <c:numRef>
              <c:f>Sheet1!$B$2:$B$6</c:f>
              <c:numCache>
                <c:formatCode>0%</c:formatCode>
                <c:ptCount val="5"/>
                <c:pt idx="0">
                  <c:v>0.59</c:v>
                </c:pt>
                <c:pt idx="1">
                  <c:v>0.28000000000000003</c:v>
                </c:pt>
                <c:pt idx="2">
                  <c:v>0.09</c:v>
                </c:pt>
                <c:pt idx="3">
                  <c:v>0.03</c:v>
                </c:pt>
                <c:pt idx="4">
                  <c:v>0.02</c:v>
                </c:pt>
              </c:numCache>
            </c:numRef>
          </c:val>
          <c:extLst>
            <c:ext xmlns:c16="http://schemas.microsoft.com/office/drawing/2014/chart" uri="{C3380CC4-5D6E-409C-BE32-E72D297353CC}">
              <c16:uniqueId val="{0000000B-68A4-415A-876A-3D795A9EE578}"/>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max val="0.7500000000000001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Q15H-2025-LATINOS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2D42-4C8C-9BC5-69F2426F714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42-4C8C-9BC5-69F2426F714C}"/>
              </c:ext>
            </c:extLst>
          </c:dPt>
          <c:dPt>
            <c:idx val="2"/>
            <c:invertIfNegative val="0"/>
            <c:bubble3D val="0"/>
            <c:spPr>
              <a:solidFill>
                <a:srgbClr val="FFCD00"/>
              </a:solidFill>
              <a:ln>
                <a:noFill/>
              </a:ln>
              <a:effectLst/>
            </c:spPr>
            <c:extLst>
              <c:ext xmlns:c16="http://schemas.microsoft.com/office/drawing/2014/chart" uri="{C3380CC4-5D6E-409C-BE32-E72D297353CC}">
                <c16:uniqueId val="{00000005-2D42-4C8C-9BC5-69F2426F714C}"/>
              </c:ext>
            </c:extLst>
          </c:dPt>
          <c:dPt>
            <c:idx val="3"/>
            <c:invertIfNegative val="0"/>
            <c:bubble3D val="0"/>
            <c:extLst>
              <c:ext xmlns:c16="http://schemas.microsoft.com/office/drawing/2014/chart" uri="{C3380CC4-5D6E-409C-BE32-E72D297353CC}">
                <c16:uniqueId val="{00000006-2D42-4C8C-9BC5-69F2426F714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2D42-4C8C-9BC5-69F2426F714C}"/>
              </c:ext>
            </c:extLst>
          </c:dPt>
          <c:dPt>
            <c:idx val="6"/>
            <c:invertIfNegative val="0"/>
            <c:bubble3D val="0"/>
            <c:spPr>
              <a:solidFill>
                <a:srgbClr val="3E4143"/>
              </a:solidFill>
              <a:ln>
                <a:noFill/>
              </a:ln>
              <a:effectLst/>
            </c:spPr>
            <c:extLst>
              <c:ext xmlns:c16="http://schemas.microsoft.com/office/drawing/2014/chart" uri="{C3380CC4-5D6E-409C-BE32-E72D297353CC}">
                <c16:uniqueId val="{0000000A-2D42-4C8C-9BC5-69F2426F714C}"/>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Extremely serious problem</c:v>
                </c:pt>
                <c:pt idx="1">
                  <c:v>Very serious problem</c:v>
                </c:pt>
                <c:pt idx="2">
                  <c:v>Somewhat serious problem</c:v>
                </c:pt>
                <c:pt idx="3">
                  <c:v>Not too serious problem</c:v>
                </c:pt>
                <c:pt idx="4">
                  <c:v>Don’t know</c:v>
                </c:pt>
              </c:strCache>
            </c:strRef>
          </c:cat>
          <c:val>
            <c:numRef>
              <c:f>Sheet1!$B$2:$B$6</c:f>
              <c:numCache>
                <c:formatCode>0%</c:formatCode>
                <c:ptCount val="5"/>
                <c:pt idx="0">
                  <c:v>0.42</c:v>
                </c:pt>
                <c:pt idx="1">
                  <c:v>0.33</c:v>
                </c:pt>
                <c:pt idx="2">
                  <c:v>0.2</c:v>
                </c:pt>
                <c:pt idx="3">
                  <c:v>0.04</c:v>
                </c:pt>
                <c:pt idx="4">
                  <c:v>0.01</c:v>
                </c:pt>
              </c:numCache>
            </c:numRef>
          </c:val>
          <c:extLst>
            <c:ext xmlns:c16="http://schemas.microsoft.com/office/drawing/2014/chart" uri="{C3380CC4-5D6E-409C-BE32-E72D297353CC}">
              <c16:uniqueId val="{0000000B-2D42-4C8C-9BC5-69F2426F714C}"/>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q19-latinos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7C9-44DF-909E-FF6A4B307C8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97C9-44DF-909E-FF6A4B307C8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97C9-44DF-909E-FF6A4B307C8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97C9-44DF-909E-FF6A4B307C88}"/>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97C9-44DF-909E-FF6A4B307C88}"/>
              </c:ext>
            </c:extLst>
          </c:dPt>
          <c:dPt>
            <c:idx val="6"/>
            <c:invertIfNegative val="0"/>
            <c:bubble3D val="0"/>
            <c:spPr>
              <a:solidFill>
                <a:srgbClr val="FFCD00"/>
              </a:solidFill>
              <a:ln>
                <a:noFill/>
              </a:ln>
              <a:effectLst/>
            </c:spPr>
            <c:extLst>
              <c:ext xmlns:c16="http://schemas.microsoft.com/office/drawing/2014/chart" uri="{C3380CC4-5D6E-409C-BE32-E72D297353CC}">
                <c16:uniqueId val="{0000000B-97C9-44DF-909E-FF6A4B307C88}"/>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97C9-44DF-909E-FF6A4B307C88}"/>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worried</c:v>
                </c:pt>
                <c:pt idx="1">
                  <c:v>Somewhat worried</c:v>
                </c:pt>
                <c:pt idx="3">
                  <c:v>Not too worried</c:v>
                </c:pt>
                <c:pt idx="4">
                  <c:v>Not at all worried</c:v>
                </c:pt>
                <c:pt idx="6">
                  <c:v>Don't know</c:v>
                </c:pt>
              </c:strCache>
            </c:strRef>
          </c:cat>
          <c:val>
            <c:numRef>
              <c:f>Sheet1!$B$2:$B$8</c:f>
              <c:numCache>
                <c:formatCode>0%</c:formatCode>
                <c:ptCount val="7"/>
                <c:pt idx="0">
                  <c:v>0.12</c:v>
                </c:pt>
                <c:pt idx="1">
                  <c:v>0.26</c:v>
                </c:pt>
                <c:pt idx="3">
                  <c:v>0.31</c:v>
                </c:pt>
                <c:pt idx="4">
                  <c:v>0.28999999999999998</c:v>
                </c:pt>
                <c:pt idx="6">
                  <c:v>0.02</c:v>
                </c:pt>
              </c:numCache>
            </c:numRef>
          </c:val>
          <c:extLst>
            <c:ext xmlns:c16="http://schemas.microsoft.com/office/drawing/2014/chart" uri="{C3380CC4-5D6E-409C-BE32-E72D297353CC}">
              <c16:uniqueId val="{0000000E-97C9-44DF-909E-FF6A4B307C88}"/>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09403999358305"/>
          <c:y val="3.2892869746682929E-2"/>
          <c:w val="0.57511707244061416"/>
          <c:h val="0.89620296082644146"/>
        </c:manualLayout>
      </c:layout>
      <c:barChart>
        <c:barDir val="bar"/>
        <c:grouping val="clustered"/>
        <c:varyColors val="0"/>
        <c:ser>
          <c:idx val="0"/>
          <c:order val="0"/>
          <c:tx>
            <c:strRef>
              <c:f>Sheet1!$B$1</c:f>
              <c:strCache>
                <c:ptCount val="1"/>
                <c:pt idx="0">
                  <c:v>q30= Latinos </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7D7-4BC7-852A-13ED145955A1}"/>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7D7-4BC7-852A-13ED145955A1}"/>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E7D7-4BC7-852A-13ED145955A1}"/>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E7D7-4BC7-852A-13ED145955A1}"/>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E7D7-4BC7-852A-13ED145955A1}"/>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 large management company that owns several properties </c:v>
                </c:pt>
                <c:pt idx="1">
                  <c:v>An individual or family who rents a small number of properties</c:v>
                </c:pt>
                <c:pt idx="2">
                  <c:v>A friend or family member</c:v>
                </c:pt>
                <c:pt idx="3">
                  <c:v>Other</c:v>
                </c:pt>
              </c:strCache>
            </c:strRef>
          </c:cat>
          <c:val>
            <c:numRef>
              <c:f>Sheet1!$B$2:$B$5</c:f>
              <c:numCache>
                <c:formatCode>0%</c:formatCode>
                <c:ptCount val="4"/>
                <c:pt idx="0">
                  <c:v>0.47</c:v>
                </c:pt>
                <c:pt idx="1">
                  <c:v>0.34</c:v>
                </c:pt>
                <c:pt idx="2">
                  <c:v>0.08</c:v>
                </c:pt>
                <c:pt idx="3">
                  <c:v>0.1</c:v>
                </c:pt>
              </c:numCache>
            </c:numRef>
          </c:val>
          <c:extLst>
            <c:ext xmlns:c16="http://schemas.microsoft.com/office/drawing/2014/chart" uri="{C3380CC4-5D6E-409C-BE32-E72D297353CC}">
              <c16:uniqueId val="{0000000A-E7D7-4BC7-852A-13ED145955A1}"/>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90049146541252"/>
          <c:y val="3.1473072724876455E-2"/>
          <c:w val="0.43873663443076327"/>
          <c:h val="0.82616748315672439"/>
        </c:manualLayout>
      </c:layout>
      <c:barChart>
        <c:barDir val="bar"/>
        <c:grouping val="percentStacked"/>
        <c:varyColors val="0"/>
        <c:ser>
          <c:idx val="0"/>
          <c:order val="0"/>
          <c:tx>
            <c:strRef>
              <c:f>Sheet1!$B$1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1">
                  <c:v>Cut back on or go without other needs, like food or health care</c:v>
                </c:pt>
                <c:pt idx="2">
                  <c:v>Fall behind on other bills or payments </c:v>
                </c:pt>
                <c:pt idx="3">
                  <c:v>Work multiple jobs, or more than you wanted to</c:v>
                </c:pt>
                <c:pt idx="4">
                  <c:v>Take on high-interest debt like credit card balances or
payday loans</c:v>
                </c:pt>
                <c:pt idx="5">
                  <c:v>Stay in housing that was not right for you because you felt like you could not afford a new place</c:v>
                </c:pt>
                <c:pt idx="6">
                  <c:v>Sell property or important assets, like a car, that you would have liked to keep</c:v>
                </c:pt>
              </c:strCache>
            </c:strRef>
          </c:cat>
          <c:val>
            <c:numRef>
              <c:f>Sheet1!$B$2:$B$8</c:f>
              <c:numCache>
                <c:formatCode>0%</c:formatCode>
                <c:ptCount val="7"/>
                <c:pt idx="0">
                  <c:v>0.37</c:v>
                </c:pt>
                <c:pt idx="1">
                  <c:v>0.35</c:v>
                </c:pt>
                <c:pt idx="2">
                  <c:v>0.35</c:v>
                </c:pt>
                <c:pt idx="3">
                  <c:v>0.31</c:v>
                </c:pt>
                <c:pt idx="4">
                  <c:v>0.31</c:v>
                </c:pt>
                <c:pt idx="5">
                  <c:v>0.21</c:v>
                </c:pt>
                <c:pt idx="6">
                  <c:v>0.15</c:v>
                </c:pt>
              </c:numCache>
            </c:numRef>
          </c:val>
          <c:extLst>
            <c:ext xmlns:c16="http://schemas.microsoft.com/office/drawing/2014/chart" uri="{C3380CC4-5D6E-409C-BE32-E72D297353CC}">
              <c16:uniqueId val="{00000000-CB4D-4258-9B2F-BCA5C877C822}"/>
            </c:ext>
          </c:extLst>
        </c:ser>
        <c:ser>
          <c:idx val="1"/>
          <c:order val="1"/>
          <c:tx>
            <c:strRef>
              <c:f>Sheet1!$C$1</c:f>
              <c:strCache>
                <c:ptCount val="1"/>
                <c:pt idx="0">
                  <c:v>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ontserrat" charset="0"/>
                    <a:cs typeface="Montserrat"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1">
                  <c:v>Cut back on or go without other needs, like food or health care</c:v>
                </c:pt>
                <c:pt idx="2">
                  <c:v>Fall behind on other bills or payments </c:v>
                </c:pt>
                <c:pt idx="3">
                  <c:v>Work multiple jobs, or more than you wanted to</c:v>
                </c:pt>
                <c:pt idx="4">
                  <c:v>Take on high-interest debt like credit card balances or
payday loans</c:v>
                </c:pt>
                <c:pt idx="5">
                  <c:v>Stay in housing that was not right for you because you felt like you could not afford a new place</c:v>
                </c:pt>
                <c:pt idx="6">
                  <c:v>Sell property or important assets, like a car, that you would have liked to keep</c:v>
                </c:pt>
              </c:strCache>
            </c:strRef>
          </c:cat>
          <c:val>
            <c:numRef>
              <c:f>Sheet1!$C$2:$C$8</c:f>
              <c:numCache>
                <c:formatCode>0%</c:formatCode>
                <c:ptCount val="7"/>
                <c:pt idx="0">
                  <c:v>0.61</c:v>
                </c:pt>
                <c:pt idx="1">
                  <c:v>0.63</c:v>
                </c:pt>
                <c:pt idx="2">
                  <c:v>0.63</c:v>
                </c:pt>
                <c:pt idx="3">
                  <c:v>0.67</c:v>
                </c:pt>
                <c:pt idx="4">
                  <c:v>0.67</c:v>
                </c:pt>
                <c:pt idx="5">
                  <c:v>0.79</c:v>
                </c:pt>
                <c:pt idx="6">
                  <c:v>0.83</c:v>
                </c:pt>
              </c:numCache>
            </c:numRef>
          </c:val>
          <c:extLst>
            <c:ext xmlns:c16="http://schemas.microsoft.com/office/drawing/2014/chart" uri="{C3380CC4-5D6E-409C-BE32-E72D297353CC}">
              <c16:uniqueId val="{00000001-CB4D-4258-9B2F-BCA5C877C822}"/>
            </c:ext>
          </c:extLst>
        </c:ser>
        <c:ser>
          <c:idx val="2"/>
          <c:order val="2"/>
          <c:tx>
            <c:strRef>
              <c:f>Sheet1!$D$1</c:f>
              <c:strCache>
                <c:ptCount val="1"/>
                <c:pt idx="0">
                  <c:v>Don’t Know</c:v>
                </c:pt>
              </c:strCache>
            </c:strRef>
          </c:tx>
          <c:spPr>
            <a:solidFill>
              <a:schemeClr val="accent6"/>
            </a:solidFill>
            <a:ln>
              <a:noFill/>
            </a:ln>
            <a:effectLst/>
          </c:spPr>
          <c:invertIfNegative val="0"/>
          <c:dLbls>
            <c:delete val="1"/>
          </c:dLbls>
          <c:cat>
            <c:strRef>
              <c:f>Sheet1!$A$2:$A$8</c:f>
              <c:strCache>
                <c:ptCount val="7"/>
                <c:pt idx="1">
                  <c:v>Cut back on or go without other needs, like food or health care</c:v>
                </c:pt>
                <c:pt idx="2">
                  <c:v>Fall behind on other bills or payments </c:v>
                </c:pt>
                <c:pt idx="3">
                  <c:v>Work multiple jobs, or more than you wanted to</c:v>
                </c:pt>
                <c:pt idx="4">
                  <c:v>Take on high-interest debt like credit card balances or
payday loans</c:v>
                </c:pt>
                <c:pt idx="5">
                  <c:v>Stay in housing that was not right for you because you felt like you could not afford a new place</c:v>
                </c:pt>
                <c:pt idx="6">
                  <c:v>Sell property or important assets, like a car, that you would have liked to keep</c:v>
                </c:pt>
              </c:strCache>
            </c:strRef>
          </c:cat>
          <c:val>
            <c:numRef>
              <c:f>Sheet1!$D$2:$D$8</c:f>
              <c:numCache>
                <c:formatCode>0%</c:formatCode>
                <c:ptCount val="7"/>
                <c:pt idx="0">
                  <c:v>0.02</c:v>
                </c:pt>
                <c:pt idx="1">
                  <c:v>0.02</c:v>
                </c:pt>
                <c:pt idx="2">
                  <c:v>0.02</c:v>
                </c:pt>
                <c:pt idx="3">
                  <c:v>0.03</c:v>
                </c:pt>
                <c:pt idx="4">
                  <c:v>0.02</c:v>
                </c:pt>
                <c:pt idx="5">
                  <c:v>0.01</c:v>
                </c:pt>
                <c:pt idx="6">
                  <c:v>0.01</c:v>
                </c:pt>
              </c:numCache>
            </c:numRef>
          </c:val>
          <c:extLst>
            <c:ext xmlns:c16="http://schemas.microsoft.com/office/drawing/2014/chart" uri="{C3380CC4-5D6E-409C-BE32-E72D297353CC}">
              <c16:uniqueId val="{00000002-CB4D-4258-9B2F-BCA5C877C822}"/>
            </c:ext>
          </c:extLst>
        </c:ser>
        <c:dLbls>
          <c:showLegendKey val="0"/>
          <c:showVal val="1"/>
          <c:showCatName val="0"/>
          <c:showSerName val="0"/>
          <c:showPercent val="0"/>
          <c:showBubbleSize val="0"/>
        </c:dLbls>
        <c:gapWidth val="50"/>
        <c:overlap val="100"/>
        <c:axId val="2012095408"/>
        <c:axId val="2012098112"/>
      </c:barChart>
      <c:catAx>
        <c:axId val="20120954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lnSpc>
                <a:spcPts val="1400"/>
              </a:lnSpc>
              <a:defRPr sz="1400" b="0" i="0" u="none" strike="noStrike" kern="1200" baseline="0">
                <a:solidFill>
                  <a:schemeClr val="tx1"/>
                </a:solidFill>
                <a:latin typeface="+mn-lt"/>
                <a:ea typeface="Montserrat" charset="0"/>
                <a:cs typeface="Montserrat" charset="0"/>
              </a:defRPr>
            </a:pPr>
            <a:endParaRPr lang="en-US"/>
          </a:p>
        </c:txPr>
        <c:crossAx val="2012098112"/>
        <c:crosses val="autoZero"/>
        <c:auto val="1"/>
        <c:lblAlgn val="ctr"/>
        <c:lblOffset val="0"/>
        <c:noMultiLvlLbl val="0"/>
      </c:catAx>
      <c:valAx>
        <c:axId val="2012098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ontserrat" charset="0"/>
                <a:ea typeface="Montserrat" charset="0"/>
                <a:cs typeface="Montserrat" charset="0"/>
              </a:defRPr>
            </a:pPr>
            <a:endParaRPr lang="en-US"/>
          </a:p>
        </c:txPr>
        <c:crossAx val="2012095408"/>
        <c:crosses val="max"/>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mn-lt"/>
                <a:ea typeface="Montserrat" charset="0"/>
                <a:cs typeface="Montserrat" charset="0"/>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ontserrat" charset="0"/>
                <a:cs typeface="Montserrat" charset="0"/>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ontserrat" charset="0"/>
                <a:cs typeface="Montserrat" charset="0"/>
              </a:defRPr>
            </a:pPr>
            <a:endParaRPr lang="en-US"/>
          </a:p>
        </c:txPr>
      </c:legendEntry>
      <c:layout>
        <c:manualLayout>
          <c:xMode val="edge"/>
          <c:yMode val="edge"/>
          <c:x val="0.67061767866265043"/>
          <c:y val="0.91623638441609034"/>
          <c:w val="0.19741963043210203"/>
          <c:h val="5.863908531324044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ontserrat" charset="0"/>
              <a:cs typeface="Montserra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09682617071476"/>
          <c:y val="3.0977153833378662E-2"/>
          <c:w val="0.60890925400513918"/>
          <c:h val="0.9022480515644693"/>
        </c:manualLayout>
      </c:layout>
      <c:barChart>
        <c:barDir val="bar"/>
        <c:grouping val="clustered"/>
        <c:varyColors val="0"/>
        <c:ser>
          <c:idx val="0"/>
          <c:order val="0"/>
          <c:tx>
            <c:strRef>
              <c:f>Sheet1!$B$1</c:f>
              <c:strCache>
                <c:ptCount val="1"/>
                <c:pt idx="0">
                  <c:v>q16-LATINOS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Plan through your employer</c:v>
                </c:pt>
                <c:pt idx="1">
                  <c:v>Medicaid/Health First Colorado</c:v>
                </c:pt>
                <c:pt idx="2">
                  <c:v>Plan through spouse’s employer</c:v>
                </c:pt>
                <c:pt idx="3">
                  <c:v>Medicare</c:v>
                </c:pt>
                <c:pt idx="4">
                  <c:v>Military/Veterans’ Administration</c:v>
                </c:pt>
                <c:pt idx="5">
                  <c:v>Plan through parents</c:v>
                </c:pt>
                <c:pt idx="6">
                  <c:v>Plan you purchased yourself</c:v>
                </c:pt>
                <c:pt idx="7">
                  <c:v>No health insurance</c:v>
                </c:pt>
                <c:pt idx="8">
                  <c:v>Another plan</c:v>
                </c:pt>
                <c:pt idx="9">
                  <c:v>Don’t know</c:v>
                </c:pt>
              </c:strCache>
            </c:strRef>
          </c:cat>
          <c:val>
            <c:numRef>
              <c:f>Sheet1!$B$2:$B$11</c:f>
              <c:numCache>
                <c:formatCode>0%</c:formatCode>
                <c:ptCount val="10"/>
                <c:pt idx="0">
                  <c:v>0.35</c:v>
                </c:pt>
                <c:pt idx="1">
                  <c:v>0.14000000000000001</c:v>
                </c:pt>
                <c:pt idx="2">
                  <c:v>0.13</c:v>
                </c:pt>
                <c:pt idx="3">
                  <c:v>0.11</c:v>
                </c:pt>
                <c:pt idx="4">
                  <c:v>7.0000000000000007E-2</c:v>
                </c:pt>
                <c:pt idx="5">
                  <c:v>0.06</c:v>
                </c:pt>
                <c:pt idx="6">
                  <c:v>0.04</c:v>
                </c:pt>
                <c:pt idx="7">
                  <c:v>0.06</c:v>
                </c:pt>
                <c:pt idx="8">
                  <c:v>0.02</c:v>
                </c:pt>
                <c:pt idx="9">
                  <c:v>0.02</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2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Q15D-2025-LATINOS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F8A-48A9-AC5F-FFED97C9A04C}"/>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5F8A-48A9-AC5F-FFED97C9A04C}"/>
              </c:ext>
            </c:extLst>
          </c:dPt>
          <c:dPt>
            <c:idx val="2"/>
            <c:invertIfNegative val="0"/>
            <c:bubble3D val="0"/>
            <c:spPr>
              <a:solidFill>
                <a:srgbClr val="FFCD00"/>
              </a:solidFill>
              <a:ln>
                <a:noFill/>
              </a:ln>
              <a:effectLst/>
            </c:spPr>
            <c:extLst>
              <c:ext xmlns:c16="http://schemas.microsoft.com/office/drawing/2014/chart" uri="{C3380CC4-5D6E-409C-BE32-E72D297353CC}">
                <c16:uniqueId val="{00000005-5F8A-48A9-AC5F-FFED97C9A04C}"/>
              </c:ext>
            </c:extLst>
          </c:dPt>
          <c:dPt>
            <c:idx val="3"/>
            <c:invertIfNegative val="0"/>
            <c:bubble3D val="0"/>
            <c:extLst>
              <c:ext xmlns:c16="http://schemas.microsoft.com/office/drawing/2014/chart" uri="{C3380CC4-5D6E-409C-BE32-E72D297353CC}">
                <c16:uniqueId val="{00000006-5F8A-48A9-AC5F-FFED97C9A04C}"/>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5F8A-48A9-AC5F-FFED97C9A04C}"/>
              </c:ext>
            </c:extLst>
          </c:dPt>
          <c:dPt>
            <c:idx val="6"/>
            <c:invertIfNegative val="0"/>
            <c:bubble3D val="0"/>
            <c:spPr>
              <a:solidFill>
                <a:srgbClr val="3E4143"/>
              </a:solidFill>
              <a:ln>
                <a:noFill/>
              </a:ln>
              <a:effectLst/>
            </c:spPr>
            <c:extLst>
              <c:ext xmlns:c16="http://schemas.microsoft.com/office/drawing/2014/chart" uri="{C3380CC4-5D6E-409C-BE32-E72D297353CC}">
                <c16:uniqueId val="{0000000A-5F8A-48A9-AC5F-FFED97C9A04C}"/>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Extremely serious problem</c:v>
                </c:pt>
                <c:pt idx="1">
                  <c:v>Very serious problem</c:v>
                </c:pt>
                <c:pt idx="2">
                  <c:v>Somewhat serious problem</c:v>
                </c:pt>
                <c:pt idx="3">
                  <c:v>Not too serious problem</c:v>
                </c:pt>
                <c:pt idx="4">
                  <c:v>Don’t know</c:v>
                </c:pt>
              </c:strCache>
            </c:strRef>
          </c:cat>
          <c:val>
            <c:numRef>
              <c:f>Sheet1!$B$2:$B$6</c:f>
              <c:numCache>
                <c:formatCode>0%</c:formatCode>
                <c:ptCount val="5"/>
                <c:pt idx="0">
                  <c:v>0.43</c:v>
                </c:pt>
                <c:pt idx="1">
                  <c:v>0.34</c:v>
                </c:pt>
                <c:pt idx="2">
                  <c:v>0.15</c:v>
                </c:pt>
                <c:pt idx="3">
                  <c:v>0.05</c:v>
                </c:pt>
                <c:pt idx="4">
                  <c:v>0.03</c:v>
                </c:pt>
              </c:numCache>
            </c:numRef>
          </c:val>
          <c:extLst>
            <c:ext xmlns:c16="http://schemas.microsoft.com/office/drawing/2014/chart" uri="{C3380CC4-5D6E-409C-BE32-E72D297353CC}">
              <c16:uniqueId val="{0000000B-5F8A-48A9-AC5F-FFED97C9A04C}"/>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q20-latinos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E5B-4B6D-BE85-55DFD88F645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7E5B-4B6D-BE85-55DFD88F6458}"/>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7E5B-4B6D-BE85-55DFD88F645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7E5B-4B6D-BE85-55DFD88F6458}"/>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9-7E5B-4B6D-BE85-55DFD88F6458}"/>
              </c:ext>
            </c:extLst>
          </c:dPt>
          <c:dPt>
            <c:idx val="6"/>
            <c:invertIfNegative val="0"/>
            <c:bubble3D val="0"/>
            <c:spPr>
              <a:solidFill>
                <a:srgbClr val="FFCD00"/>
              </a:solidFill>
              <a:ln>
                <a:noFill/>
              </a:ln>
              <a:effectLst/>
            </c:spPr>
            <c:extLst>
              <c:ext xmlns:c16="http://schemas.microsoft.com/office/drawing/2014/chart" uri="{C3380CC4-5D6E-409C-BE32-E72D297353CC}">
                <c16:uniqueId val="{0000000B-7E5B-4B6D-BE85-55DFD88F6458}"/>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7E5B-4B6D-BE85-55DFD88F6458}"/>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worried</c:v>
                </c:pt>
                <c:pt idx="1">
                  <c:v>Somewhat worried</c:v>
                </c:pt>
                <c:pt idx="3">
                  <c:v>Not too worried</c:v>
                </c:pt>
                <c:pt idx="4">
                  <c:v>Not at all worried</c:v>
                </c:pt>
                <c:pt idx="6">
                  <c:v>Don't know</c:v>
                </c:pt>
              </c:strCache>
            </c:strRef>
          </c:cat>
          <c:val>
            <c:numRef>
              <c:f>Sheet1!$B$2:$B$8</c:f>
              <c:numCache>
                <c:formatCode>0%</c:formatCode>
                <c:ptCount val="7"/>
                <c:pt idx="0">
                  <c:v>0.25</c:v>
                </c:pt>
                <c:pt idx="1">
                  <c:v>0.17</c:v>
                </c:pt>
                <c:pt idx="3">
                  <c:v>0.3</c:v>
                </c:pt>
                <c:pt idx="4">
                  <c:v>0.26</c:v>
                </c:pt>
                <c:pt idx="6">
                  <c:v>0.02</c:v>
                </c:pt>
              </c:numCache>
            </c:numRef>
          </c:val>
          <c:extLst>
            <c:ext xmlns:c16="http://schemas.microsoft.com/office/drawing/2014/chart" uri="{C3380CC4-5D6E-409C-BE32-E72D297353CC}">
              <c16:uniqueId val="{0000000E-7E5B-4B6D-BE85-55DFD88F6458}"/>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57756169349025"/>
          <c:y val="3.1640358965194924E-2"/>
          <c:w val="0.67029151713838175"/>
          <c:h val="0.82524352544716073"/>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Jobs and the economy</c:v>
                </c:pt>
                <c:pt idx="5">
                  <c:v>Drug overdoses</c:v>
                </c:pt>
                <c:pt idx="6">
                  <c:v>Crime, in general</c:v>
                </c:pt>
                <c:pt idx="7">
                  <c:v>Mental health</c:v>
                </c:pt>
                <c:pt idx="8">
                  <c:v>Drug and alcohol abuse</c:v>
                </c:pt>
              </c:strCache>
            </c:strRef>
          </c:cat>
          <c:val>
            <c:numRef>
              <c:f>Sheet1!$B$2:$B$10</c:f>
              <c:numCache>
                <c:formatCode>0%</c:formatCode>
                <c:ptCount val="9"/>
                <c:pt idx="0">
                  <c:v>0.6</c:v>
                </c:pt>
                <c:pt idx="1">
                  <c:v>0.59</c:v>
                </c:pt>
                <c:pt idx="2">
                  <c:v>0.43</c:v>
                </c:pt>
                <c:pt idx="3">
                  <c:v>0.42</c:v>
                </c:pt>
                <c:pt idx="4">
                  <c:v>0.33</c:v>
                </c:pt>
                <c:pt idx="5">
                  <c:v>0.37</c:v>
                </c:pt>
                <c:pt idx="6">
                  <c:v>0.33</c:v>
                </c:pt>
                <c:pt idx="7">
                  <c:v>0.28999999999999998</c:v>
                </c:pt>
                <c:pt idx="8">
                  <c:v>0.3</c:v>
                </c:pt>
              </c:numCache>
            </c:numRef>
          </c:val>
          <c:extLst>
            <c:ext xmlns:c16="http://schemas.microsoft.com/office/drawing/2014/chart" uri="{C3380CC4-5D6E-409C-BE32-E72D297353CC}">
              <c16:uniqueId val="{00000000-B049-45D8-9AB2-44C9EDBD38FD}"/>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Jobs and the economy</c:v>
                </c:pt>
                <c:pt idx="5">
                  <c:v>Drug overdoses</c:v>
                </c:pt>
                <c:pt idx="6">
                  <c:v>Crime, in general</c:v>
                </c:pt>
                <c:pt idx="7">
                  <c:v>Mental health</c:v>
                </c:pt>
                <c:pt idx="8">
                  <c:v>Drug and alcohol abuse</c:v>
                </c:pt>
              </c:strCache>
            </c:strRef>
          </c:cat>
          <c:val>
            <c:numRef>
              <c:f>Sheet1!$C$2:$C$10</c:f>
              <c:numCache>
                <c:formatCode>0%</c:formatCode>
                <c:ptCount val="9"/>
                <c:pt idx="0">
                  <c:v>0.3</c:v>
                </c:pt>
                <c:pt idx="1">
                  <c:v>0.28000000000000003</c:v>
                </c:pt>
                <c:pt idx="2">
                  <c:v>0.34</c:v>
                </c:pt>
                <c:pt idx="3">
                  <c:v>0.33</c:v>
                </c:pt>
                <c:pt idx="4">
                  <c:v>0.35</c:v>
                </c:pt>
                <c:pt idx="5">
                  <c:v>0.28999999999999998</c:v>
                </c:pt>
                <c:pt idx="6">
                  <c:v>0.32</c:v>
                </c:pt>
                <c:pt idx="7">
                  <c:v>0.35</c:v>
                </c:pt>
                <c:pt idx="8">
                  <c:v>0.34</c:v>
                </c:pt>
              </c:numCache>
            </c:numRef>
          </c:val>
          <c:extLst>
            <c:ext xmlns:c16="http://schemas.microsoft.com/office/drawing/2014/chart" uri="{C3380CC4-5D6E-409C-BE32-E72D297353CC}">
              <c16:uniqueId val="{00000001-B049-45D8-9AB2-44C9EDBD38FD}"/>
            </c:ext>
          </c:extLst>
        </c:ser>
        <c:ser>
          <c:idx val="2"/>
          <c:order val="2"/>
          <c:tx>
            <c:strRef>
              <c:f>Sheet1!$D$1</c:f>
              <c:strCache>
                <c:ptCount val="1"/>
                <c:pt idx="0">
                  <c:v>Smwt. Ser. Prob.</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Jobs and the economy</c:v>
                </c:pt>
                <c:pt idx="5">
                  <c:v>Drug overdoses</c:v>
                </c:pt>
                <c:pt idx="6">
                  <c:v>Crime, in general</c:v>
                </c:pt>
                <c:pt idx="7">
                  <c:v>Mental health</c:v>
                </c:pt>
                <c:pt idx="8">
                  <c:v>Drug and alcohol abuse</c:v>
                </c:pt>
              </c:strCache>
            </c:strRef>
          </c:cat>
          <c:val>
            <c:numRef>
              <c:f>Sheet1!$D$2:$D$10</c:f>
              <c:numCache>
                <c:formatCode>0%</c:formatCode>
                <c:ptCount val="9"/>
                <c:pt idx="0">
                  <c:v>0.09</c:v>
                </c:pt>
                <c:pt idx="1">
                  <c:v>0.09</c:v>
                </c:pt>
                <c:pt idx="2">
                  <c:v>0.15</c:v>
                </c:pt>
                <c:pt idx="3">
                  <c:v>0.2</c:v>
                </c:pt>
                <c:pt idx="4">
                  <c:v>0.22</c:v>
                </c:pt>
                <c:pt idx="5">
                  <c:v>0.28000000000000003</c:v>
                </c:pt>
                <c:pt idx="6">
                  <c:v>0.27</c:v>
                </c:pt>
                <c:pt idx="7">
                  <c:v>0.3</c:v>
                </c:pt>
                <c:pt idx="8">
                  <c:v>0.26</c:v>
                </c:pt>
              </c:numCache>
            </c:numRef>
          </c:val>
          <c:extLst>
            <c:ext xmlns:c16="http://schemas.microsoft.com/office/drawing/2014/chart" uri="{C3380CC4-5D6E-409C-BE32-E72D297353CC}">
              <c16:uniqueId val="{00000002-B049-45D8-9AB2-44C9EDBD38FD}"/>
            </c:ext>
          </c:extLst>
        </c:ser>
        <c:ser>
          <c:idx val="3"/>
          <c:order val="3"/>
          <c:tx>
            <c:strRef>
              <c:f>Sheet1!$E$1</c:f>
              <c:strCache>
                <c:ptCount val="1"/>
                <c:pt idx="0">
                  <c:v>Not Too Ser. Prob.</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8416-41F3-AC6D-E76F83A7A14C}"/>
                </c:ext>
              </c:extLst>
            </c:dLbl>
            <c:dLbl>
              <c:idx val="1"/>
              <c:delete val="1"/>
              <c:extLst>
                <c:ext xmlns:c15="http://schemas.microsoft.com/office/drawing/2012/chart" uri="{CE6537A1-D6FC-4f65-9D91-7224C49458BB}"/>
                <c:ext xmlns:c16="http://schemas.microsoft.com/office/drawing/2014/chart" uri="{C3380CC4-5D6E-409C-BE32-E72D297353CC}">
                  <c16:uniqueId val="{00000005-8416-41F3-AC6D-E76F83A7A1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rising cost of living</c:v>
                </c:pt>
                <c:pt idx="1">
                  <c:v>The cost of housing</c:v>
                </c:pt>
                <c:pt idx="2">
                  <c:v>The cost of healthcare</c:v>
                </c:pt>
                <c:pt idx="3">
                  <c:v>Homelessness</c:v>
                </c:pt>
                <c:pt idx="4">
                  <c:v>Jobs and the economy</c:v>
                </c:pt>
                <c:pt idx="5">
                  <c:v>Drug overdoses</c:v>
                </c:pt>
                <c:pt idx="6">
                  <c:v>Crime, in general</c:v>
                </c:pt>
                <c:pt idx="7">
                  <c:v>Mental health</c:v>
                </c:pt>
                <c:pt idx="8">
                  <c:v>Drug and alcohol abuse</c:v>
                </c:pt>
              </c:strCache>
            </c:strRef>
          </c:cat>
          <c:val>
            <c:numRef>
              <c:f>Sheet1!$E$2:$E$10</c:f>
              <c:numCache>
                <c:formatCode>0%</c:formatCode>
                <c:ptCount val="9"/>
                <c:pt idx="0">
                  <c:v>0.02</c:v>
                </c:pt>
                <c:pt idx="1">
                  <c:v>0.03</c:v>
                </c:pt>
                <c:pt idx="2">
                  <c:v>0.05</c:v>
                </c:pt>
                <c:pt idx="3">
                  <c:v>0.04</c:v>
                </c:pt>
                <c:pt idx="4">
                  <c:v>0.08</c:v>
                </c:pt>
                <c:pt idx="5">
                  <c:v>0.03</c:v>
                </c:pt>
                <c:pt idx="6">
                  <c:v>0.08</c:v>
                </c:pt>
                <c:pt idx="7">
                  <c:v>0.04</c:v>
                </c:pt>
                <c:pt idx="8">
                  <c:v>7.0000000000000007E-2</c:v>
                </c:pt>
              </c:numCache>
            </c:numRef>
          </c:val>
          <c:extLst>
            <c:ext xmlns:c16="http://schemas.microsoft.com/office/drawing/2014/chart" uri="{C3380CC4-5D6E-409C-BE32-E72D297353CC}">
              <c16:uniqueId val="{00000003-B049-45D8-9AB2-44C9EDBD38FD}"/>
            </c:ext>
          </c:extLst>
        </c:ser>
        <c:ser>
          <c:idx val="4"/>
          <c:order val="4"/>
          <c:tx>
            <c:strRef>
              <c:f>Sheet1!$F$1</c:f>
              <c:strCache>
                <c:ptCount val="1"/>
                <c:pt idx="0">
                  <c:v>Don't Know</c:v>
                </c:pt>
              </c:strCache>
            </c:strRef>
          </c:tx>
          <c:spPr>
            <a:solidFill>
              <a:schemeClr val="accent6"/>
            </a:solidFill>
            <a:ln>
              <a:noFill/>
            </a:ln>
            <a:effectLst/>
          </c:spPr>
          <c:invertIfNegative val="0"/>
          <c:dLbls>
            <c:delete val="1"/>
          </c:dLbls>
          <c:cat>
            <c:strRef>
              <c:f>Sheet1!$A$2:$A$10</c:f>
              <c:strCache>
                <c:ptCount val="9"/>
                <c:pt idx="0">
                  <c:v>The rising cost of living</c:v>
                </c:pt>
                <c:pt idx="1">
                  <c:v>The cost of housing</c:v>
                </c:pt>
                <c:pt idx="2">
                  <c:v>The cost of healthcare</c:v>
                </c:pt>
                <c:pt idx="3">
                  <c:v>Homelessness</c:v>
                </c:pt>
                <c:pt idx="4">
                  <c:v>Jobs and the economy</c:v>
                </c:pt>
                <c:pt idx="5">
                  <c:v>Drug overdoses</c:v>
                </c:pt>
                <c:pt idx="6">
                  <c:v>Crime, in general</c:v>
                </c:pt>
                <c:pt idx="7">
                  <c:v>Mental health</c:v>
                </c:pt>
                <c:pt idx="8">
                  <c:v>Drug and alcohol abuse</c:v>
                </c:pt>
              </c:strCache>
            </c:strRef>
          </c:cat>
          <c:val>
            <c:numRef>
              <c:f>Sheet1!$F$2:$F$10</c:f>
              <c:numCache>
                <c:formatCode>0%</c:formatCode>
                <c:ptCount val="9"/>
                <c:pt idx="0">
                  <c:v>0</c:v>
                </c:pt>
                <c:pt idx="1">
                  <c:v>0.02</c:v>
                </c:pt>
                <c:pt idx="2">
                  <c:v>0.03</c:v>
                </c:pt>
                <c:pt idx="3">
                  <c:v>0.01</c:v>
                </c:pt>
                <c:pt idx="4">
                  <c:v>0.02</c:v>
                </c:pt>
                <c:pt idx="5">
                  <c:v>0.03</c:v>
                </c:pt>
                <c:pt idx="6">
                  <c:v>0</c:v>
                </c:pt>
                <c:pt idx="7">
                  <c:v>0.02</c:v>
                </c:pt>
                <c:pt idx="8">
                  <c:v>0.02</c:v>
                </c:pt>
              </c:numCache>
            </c:numRef>
          </c:val>
          <c:extLst>
            <c:ext xmlns:c16="http://schemas.microsoft.com/office/drawing/2014/chart" uri="{C3380CC4-5D6E-409C-BE32-E72D297353CC}">
              <c16:uniqueId val="{00000009-B049-45D8-9AB2-44C9EDBD38FD}"/>
            </c:ext>
          </c:extLst>
        </c:ser>
        <c:dLbls>
          <c:showLegendKey val="0"/>
          <c:showVal val="1"/>
          <c:showCatName val="0"/>
          <c:showSerName val="0"/>
          <c:showPercent val="0"/>
          <c:showBubbleSize val="0"/>
        </c:dLbls>
        <c:gapWidth val="3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28156013673949737"/>
          <c:y val="0.93246583939698047"/>
          <c:w val="0.68662479695915157"/>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05387245592258"/>
          <c:y val="3.0977153833378662E-2"/>
          <c:w val="0.5349505394013232"/>
          <c:h val="0.9022480515644693"/>
        </c:manualLayout>
      </c:layout>
      <c:barChart>
        <c:barDir val="bar"/>
        <c:grouping val="clustered"/>
        <c:varyColors val="0"/>
        <c:ser>
          <c:idx val="0"/>
          <c:order val="0"/>
          <c:tx>
            <c:strRef>
              <c:f>Sheet1!$B$1</c:f>
              <c:strCache>
                <c:ptCount val="1"/>
                <c:pt idx="0">
                  <c:v>q21-LATINOS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Medicaid/Medicaid Eligibility/Cuts</c:v>
                </c:pt>
                <c:pt idx="1">
                  <c:v>It's too expensive/Can't afford it</c:v>
                </c:pt>
                <c:pt idx="2">
                  <c:v>Government/Politics</c:v>
                </c:pt>
                <c:pt idx="3">
                  <c:v>Cost/Increasing cost</c:v>
                </c:pt>
                <c:pt idx="4">
                  <c:v>Loss of a job/Employment/Layoff</c:v>
                </c:pt>
                <c:pt idx="5">
                  <c:v>Has a disability/disease/health problems</c:v>
                </c:pt>
                <c:pt idx="6">
                  <c:v>Trump's policies/Project 2025</c:v>
                </c:pt>
                <c:pt idx="7">
                  <c:v>Economic uncertainty</c:v>
                </c:pt>
                <c:pt idx="8">
                  <c:v>General negative</c:v>
                </c:pt>
                <c:pt idx="9">
                  <c:v>Don't have health insurance</c:v>
                </c:pt>
                <c:pt idx="10">
                  <c:v>Child will age out of coverage</c:v>
                </c:pt>
                <c:pt idx="11">
                  <c:v>Employer does not provide insurance</c:v>
                </c:pt>
                <c:pt idx="12">
                  <c:v>Inflation/Cost of living</c:v>
                </c:pt>
                <c:pt idx="13">
                  <c:v>Uninsurable because of pre-existing condition</c:v>
                </c:pt>
                <c:pt idx="14">
                  <c:v>New employment/Job changes</c:v>
                </c:pt>
                <c:pt idx="15">
                  <c:v>Retirement</c:v>
                </c:pt>
                <c:pt idx="16">
                  <c:v>Other</c:v>
                </c:pt>
                <c:pt idx="17">
                  <c:v>Don’t know</c:v>
                </c:pt>
              </c:strCache>
            </c:strRef>
          </c:cat>
          <c:val>
            <c:numRef>
              <c:f>Sheet1!$B$2:$B$19</c:f>
              <c:numCache>
                <c:formatCode>0%</c:formatCode>
                <c:ptCount val="18"/>
                <c:pt idx="0">
                  <c:v>0.13</c:v>
                </c:pt>
                <c:pt idx="1">
                  <c:v>0.12</c:v>
                </c:pt>
                <c:pt idx="2">
                  <c:v>0.11</c:v>
                </c:pt>
                <c:pt idx="3">
                  <c:v>0.1</c:v>
                </c:pt>
                <c:pt idx="4">
                  <c:v>0.08</c:v>
                </c:pt>
                <c:pt idx="5">
                  <c:v>0.08</c:v>
                </c:pt>
                <c:pt idx="6">
                  <c:v>0.06</c:v>
                </c:pt>
                <c:pt idx="7">
                  <c:v>0.06</c:v>
                </c:pt>
                <c:pt idx="8">
                  <c:v>0.06</c:v>
                </c:pt>
                <c:pt idx="9">
                  <c:v>0.05</c:v>
                </c:pt>
                <c:pt idx="10">
                  <c:v>0.04</c:v>
                </c:pt>
                <c:pt idx="11">
                  <c:v>0.04</c:v>
                </c:pt>
                <c:pt idx="12">
                  <c:v>0.03</c:v>
                </c:pt>
                <c:pt idx="13">
                  <c:v>0.02</c:v>
                </c:pt>
                <c:pt idx="14">
                  <c:v>0.01</c:v>
                </c:pt>
                <c:pt idx="15">
                  <c:v>0.01</c:v>
                </c:pt>
                <c:pt idx="16">
                  <c:v>0.15</c:v>
                </c:pt>
                <c:pt idx="17">
                  <c:v>0.01</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2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max val="0.15000000000000002"/>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April/May 2025-LATINOS ONLY</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163D-48F6-835E-1274F3066CD2}"/>
              </c:ext>
            </c:extLst>
          </c:dPt>
          <c:dPt>
            <c:idx val="1"/>
            <c:bubble3D val="0"/>
            <c:spPr>
              <a:solidFill>
                <a:schemeClr val="accent1"/>
              </a:solidFill>
              <a:ln>
                <a:noFill/>
              </a:ln>
              <a:effectLst/>
            </c:spPr>
            <c:extLst>
              <c:ext xmlns:c16="http://schemas.microsoft.com/office/drawing/2014/chart" uri="{C3380CC4-5D6E-409C-BE32-E72D297353CC}">
                <c16:uniqueId val="{00000003-163D-48F6-835E-1274F3066CD2}"/>
              </c:ext>
            </c:extLst>
          </c:dPt>
          <c:dPt>
            <c:idx val="2"/>
            <c:bubble3D val="0"/>
            <c:spPr>
              <a:solidFill>
                <a:schemeClr val="accent6"/>
              </a:solidFill>
              <a:ln>
                <a:noFill/>
              </a:ln>
              <a:effectLst/>
            </c:spPr>
            <c:extLst>
              <c:ext xmlns:c16="http://schemas.microsoft.com/office/drawing/2014/chart" uri="{C3380CC4-5D6E-409C-BE32-E72D297353CC}">
                <c16:uniqueId val="{00000005-163D-48F6-835E-1274F3066CD2}"/>
              </c:ext>
            </c:extLst>
          </c:dPt>
          <c:dPt>
            <c:idx val="3"/>
            <c:bubble3D val="0"/>
            <c:spPr>
              <a:solidFill>
                <a:schemeClr val="accent4"/>
              </a:solidFill>
              <a:ln>
                <a:noFill/>
              </a:ln>
              <a:effectLst/>
            </c:spPr>
            <c:extLst>
              <c:ext xmlns:c16="http://schemas.microsoft.com/office/drawing/2014/chart" uri="{C3380CC4-5D6E-409C-BE32-E72D297353CC}">
                <c16:uniqueId val="{00000007-16E0-4BCF-8B83-665607292EDC}"/>
              </c:ext>
            </c:extLst>
          </c:dPt>
          <c:dLbls>
            <c:dLbl>
              <c:idx val="0"/>
              <c:layout>
                <c:manualLayout>
                  <c:x val="-0.16180004070995377"/>
                  <c:y val="-0.1595432842223767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63D-48F6-835E-1274F3066CD2}"/>
                </c:ext>
              </c:extLst>
            </c:dLbl>
            <c:dLbl>
              <c:idx val="1"/>
              <c:layout>
                <c:manualLayout>
                  <c:x val="0.19964139266218686"/>
                  <c:y val="0.1685489020396979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63D-48F6-835E-1274F3066CD2}"/>
                </c:ext>
              </c:extLst>
            </c:dLbl>
            <c:dLbl>
              <c:idx val="2"/>
              <c:layout>
                <c:manualLayout>
                  <c:x val="-1.0437844912696606E-2"/>
                  <c:y val="-6.6171217582243189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63D-48F6-835E-1274F3066CD2}"/>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Yes</c:v>
                </c:pt>
                <c:pt idx="1">
                  <c:v>No</c:v>
                </c:pt>
                <c:pt idx="2">
                  <c:v>Don't Know</c:v>
                </c:pt>
                <c:pt idx="3">
                  <c:v>Column1</c:v>
                </c:pt>
              </c:strCache>
            </c:strRef>
          </c:cat>
          <c:val>
            <c:numRef>
              <c:f>Sheet1!$B$2:$E$2</c:f>
              <c:numCache>
                <c:formatCode>0%</c:formatCode>
                <c:ptCount val="4"/>
                <c:pt idx="0">
                  <c:v>0.35</c:v>
                </c:pt>
                <c:pt idx="1">
                  <c:v>0.64</c:v>
                </c:pt>
                <c:pt idx="2">
                  <c:v>0.01</c:v>
                </c:pt>
                <c:pt idx="3" formatCode="General">
                  <c:v>0</c:v>
                </c:pt>
              </c:numCache>
            </c:numRef>
          </c:val>
          <c:extLst>
            <c:ext xmlns:c16="http://schemas.microsoft.com/office/drawing/2014/chart" uri="{C3380CC4-5D6E-409C-BE32-E72D297353CC}">
              <c16:uniqueId val="{00000006-163D-48F6-835E-1274F3066CD2}"/>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April/May 2025-LATINOS ONLY</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7062-4A1D-8959-E6A567698616}"/>
              </c:ext>
            </c:extLst>
          </c:dPt>
          <c:dPt>
            <c:idx val="1"/>
            <c:bubble3D val="0"/>
            <c:spPr>
              <a:solidFill>
                <a:schemeClr val="accent1"/>
              </a:solidFill>
              <a:ln>
                <a:noFill/>
              </a:ln>
              <a:effectLst/>
            </c:spPr>
            <c:extLst>
              <c:ext xmlns:c16="http://schemas.microsoft.com/office/drawing/2014/chart" uri="{C3380CC4-5D6E-409C-BE32-E72D297353CC}">
                <c16:uniqueId val="{00000003-7062-4A1D-8959-E6A567698616}"/>
              </c:ext>
            </c:extLst>
          </c:dPt>
          <c:dPt>
            <c:idx val="2"/>
            <c:bubble3D val="0"/>
            <c:spPr>
              <a:solidFill>
                <a:schemeClr val="accent6"/>
              </a:solidFill>
              <a:ln>
                <a:noFill/>
              </a:ln>
              <a:effectLst/>
            </c:spPr>
            <c:extLst>
              <c:ext xmlns:c16="http://schemas.microsoft.com/office/drawing/2014/chart" uri="{C3380CC4-5D6E-409C-BE32-E72D297353CC}">
                <c16:uniqueId val="{00000005-7062-4A1D-8959-E6A567698616}"/>
              </c:ext>
            </c:extLst>
          </c:dPt>
          <c:dPt>
            <c:idx val="3"/>
            <c:bubble3D val="0"/>
            <c:spPr>
              <a:solidFill>
                <a:schemeClr val="accent4"/>
              </a:solidFill>
              <a:ln>
                <a:noFill/>
              </a:ln>
              <a:effectLst/>
            </c:spPr>
            <c:extLst>
              <c:ext xmlns:c16="http://schemas.microsoft.com/office/drawing/2014/chart" uri="{C3380CC4-5D6E-409C-BE32-E72D297353CC}">
                <c16:uniqueId val="{00000007-7062-4A1D-8959-E6A567698616}"/>
              </c:ext>
            </c:extLst>
          </c:dPt>
          <c:dLbls>
            <c:dLbl>
              <c:idx val="0"/>
              <c:layout>
                <c:manualLayout>
                  <c:x val="-0.16180004070995377"/>
                  <c:y val="-0.1595432842223767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7062-4A1D-8959-E6A567698616}"/>
                </c:ext>
              </c:extLst>
            </c:dLbl>
            <c:dLbl>
              <c:idx val="1"/>
              <c:layout>
                <c:manualLayout>
                  <c:x val="0.19964139266218686"/>
                  <c:y val="0.1685489020396979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062-4A1D-8959-E6A567698616}"/>
                </c:ext>
              </c:extLst>
            </c:dLbl>
            <c:dLbl>
              <c:idx val="2"/>
              <c:delete val="1"/>
              <c:extLst>
                <c:ext xmlns:c15="http://schemas.microsoft.com/office/drawing/2012/chart" uri="{CE6537A1-D6FC-4f65-9D91-7224C49458BB}"/>
                <c:ext xmlns:c16="http://schemas.microsoft.com/office/drawing/2014/chart" uri="{C3380CC4-5D6E-409C-BE32-E72D297353CC}">
                  <c16:uniqueId val="{00000005-7062-4A1D-8959-E6A567698616}"/>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Yes</c:v>
                </c:pt>
                <c:pt idx="1">
                  <c:v>No</c:v>
                </c:pt>
                <c:pt idx="2">
                  <c:v>Don't Know</c:v>
                </c:pt>
              </c:strCache>
            </c:strRef>
          </c:cat>
          <c:val>
            <c:numRef>
              <c:f>Sheet1!$B$2:$D$2</c:f>
              <c:numCache>
                <c:formatCode>0%</c:formatCode>
                <c:ptCount val="3"/>
                <c:pt idx="0">
                  <c:v>0.4</c:v>
                </c:pt>
                <c:pt idx="1">
                  <c:v>0.6</c:v>
                </c:pt>
                <c:pt idx="2">
                  <c:v>0</c:v>
                </c:pt>
              </c:numCache>
            </c:numRef>
          </c:val>
          <c:extLst>
            <c:ext xmlns:c16="http://schemas.microsoft.com/office/drawing/2014/chart" uri="{C3380CC4-5D6E-409C-BE32-E72D297353CC}">
              <c16:uniqueId val="{00000008-7062-4A1D-8959-E6A567698616}"/>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Q15O-2025-LATINOS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DA3-4619-AA7C-760890AC998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8DA3-4619-AA7C-760890AC9983}"/>
              </c:ext>
            </c:extLst>
          </c:dPt>
          <c:dPt>
            <c:idx val="2"/>
            <c:invertIfNegative val="0"/>
            <c:bubble3D val="0"/>
            <c:spPr>
              <a:solidFill>
                <a:srgbClr val="FFCD00"/>
              </a:solidFill>
              <a:ln>
                <a:noFill/>
              </a:ln>
              <a:effectLst/>
            </c:spPr>
            <c:extLst>
              <c:ext xmlns:c16="http://schemas.microsoft.com/office/drawing/2014/chart" uri="{C3380CC4-5D6E-409C-BE32-E72D297353CC}">
                <c16:uniqueId val="{00000005-8DA3-4619-AA7C-760890AC9983}"/>
              </c:ext>
            </c:extLst>
          </c:dPt>
          <c:dPt>
            <c:idx val="3"/>
            <c:invertIfNegative val="0"/>
            <c:bubble3D val="0"/>
            <c:extLst>
              <c:ext xmlns:c16="http://schemas.microsoft.com/office/drawing/2014/chart" uri="{C3380CC4-5D6E-409C-BE32-E72D297353CC}">
                <c16:uniqueId val="{00000006-8DA3-4619-AA7C-760890AC9983}"/>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8DA3-4619-AA7C-760890AC9983}"/>
              </c:ext>
            </c:extLst>
          </c:dPt>
          <c:dPt>
            <c:idx val="6"/>
            <c:invertIfNegative val="0"/>
            <c:bubble3D val="0"/>
            <c:spPr>
              <a:solidFill>
                <a:srgbClr val="3E4143"/>
              </a:solidFill>
              <a:ln>
                <a:noFill/>
              </a:ln>
              <a:effectLst/>
            </c:spPr>
            <c:extLst>
              <c:ext xmlns:c16="http://schemas.microsoft.com/office/drawing/2014/chart" uri="{C3380CC4-5D6E-409C-BE32-E72D297353CC}">
                <c16:uniqueId val="{0000000A-8DA3-4619-AA7C-760890AC9983}"/>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Extremely serious problem</c:v>
                </c:pt>
                <c:pt idx="1">
                  <c:v>Very serious problem</c:v>
                </c:pt>
                <c:pt idx="2">
                  <c:v>Somewhat serious problem</c:v>
                </c:pt>
                <c:pt idx="3">
                  <c:v>Not too serious problem</c:v>
                </c:pt>
                <c:pt idx="4">
                  <c:v>Don’t know</c:v>
                </c:pt>
              </c:strCache>
            </c:strRef>
          </c:cat>
          <c:val>
            <c:numRef>
              <c:f>Sheet1!$B$2:$B$6</c:f>
              <c:numCache>
                <c:formatCode>0%</c:formatCode>
                <c:ptCount val="5"/>
                <c:pt idx="0">
                  <c:v>0.28999999999999998</c:v>
                </c:pt>
                <c:pt idx="1">
                  <c:v>0.35</c:v>
                </c:pt>
                <c:pt idx="2">
                  <c:v>0.3</c:v>
                </c:pt>
                <c:pt idx="3">
                  <c:v>0.04</c:v>
                </c:pt>
                <c:pt idx="4">
                  <c:v>0.02</c:v>
                </c:pt>
              </c:numCache>
            </c:numRef>
          </c:val>
          <c:extLst>
            <c:ext xmlns:c16="http://schemas.microsoft.com/office/drawing/2014/chart" uri="{C3380CC4-5D6E-409C-BE32-E72D297353CC}">
              <c16:uniqueId val="{0000000B-8DA3-4619-AA7C-760890AC9983}"/>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April/May 2025-LATINOS ONLY</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1-BE2A-4FD7-A431-EA74887A9963}"/>
              </c:ext>
            </c:extLst>
          </c:dPt>
          <c:dPt>
            <c:idx val="1"/>
            <c:bubble3D val="0"/>
            <c:spPr>
              <a:solidFill>
                <a:schemeClr val="accent1"/>
              </a:solidFill>
              <a:ln>
                <a:noFill/>
              </a:ln>
              <a:effectLst/>
            </c:spPr>
            <c:extLst>
              <c:ext xmlns:c16="http://schemas.microsoft.com/office/drawing/2014/chart" uri="{C3380CC4-5D6E-409C-BE32-E72D297353CC}">
                <c16:uniqueId val="{00000003-BE2A-4FD7-A431-EA74887A9963}"/>
              </c:ext>
            </c:extLst>
          </c:dPt>
          <c:dPt>
            <c:idx val="2"/>
            <c:bubble3D val="0"/>
            <c:spPr>
              <a:solidFill>
                <a:schemeClr val="accent6"/>
              </a:solidFill>
              <a:ln>
                <a:noFill/>
              </a:ln>
              <a:effectLst/>
            </c:spPr>
            <c:extLst>
              <c:ext xmlns:c16="http://schemas.microsoft.com/office/drawing/2014/chart" uri="{C3380CC4-5D6E-409C-BE32-E72D297353CC}">
                <c16:uniqueId val="{00000005-BE2A-4FD7-A431-EA74887A9963}"/>
              </c:ext>
            </c:extLst>
          </c:dPt>
          <c:dPt>
            <c:idx val="3"/>
            <c:bubble3D val="0"/>
            <c:spPr>
              <a:solidFill>
                <a:schemeClr val="accent4"/>
              </a:solidFill>
              <a:ln>
                <a:noFill/>
              </a:ln>
              <a:effectLst/>
            </c:spPr>
            <c:extLst>
              <c:ext xmlns:c16="http://schemas.microsoft.com/office/drawing/2014/chart" uri="{C3380CC4-5D6E-409C-BE32-E72D297353CC}">
                <c16:uniqueId val="{00000007-BE2A-4FD7-A431-EA74887A9963}"/>
              </c:ext>
            </c:extLst>
          </c:dPt>
          <c:dLbls>
            <c:dLbl>
              <c:idx val="0"/>
              <c:layout>
                <c:manualLayout>
                  <c:x val="-0.16413104346879639"/>
                  <c:y val="-1.467774111917440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E2A-4FD7-A431-EA74887A9963}"/>
                </c:ext>
              </c:extLst>
            </c:dLbl>
            <c:dLbl>
              <c:idx val="1"/>
              <c:layout>
                <c:manualLayout>
                  <c:x val="0.22062041749177128"/>
                  <c:y val="2.99818608105477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E2A-4FD7-A431-EA74887A9963}"/>
                </c:ext>
              </c:extLst>
            </c:dLbl>
            <c:dLbl>
              <c:idx val="2"/>
              <c:layout>
                <c:manualLayout>
                  <c:x val="3.3989324007364499E-2"/>
                  <c:y val="-6.5797027057520946E-3"/>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2A-4FD7-A431-EA74887A9963}"/>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Yes</c:v>
                </c:pt>
                <c:pt idx="1">
                  <c:v>No</c:v>
                </c:pt>
                <c:pt idx="2">
                  <c:v>Don't Know</c:v>
                </c:pt>
              </c:strCache>
            </c:strRef>
          </c:cat>
          <c:val>
            <c:numRef>
              <c:f>Sheet1!$B$2:$D$2</c:f>
              <c:numCache>
                <c:formatCode>0%</c:formatCode>
                <c:ptCount val="3"/>
                <c:pt idx="0">
                  <c:v>0.22</c:v>
                </c:pt>
                <c:pt idx="1">
                  <c:v>0.76</c:v>
                </c:pt>
                <c:pt idx="2">
                  <c:v>0.03</c:v>
                </c:pt>
              </c:numCache>
            </c:numRef>
          </c:val>
          <c:extLst>
            <c:ext xmlns:c16="http://schemas.microsoft.com/office/drawing/2014/chart" uri="{C3380CC4-5D6E-409C-BE32-E72D297353CC}">
              <c16:uniqueId val="{00000008-BE2A-4FD7-A431-EA74887A9963}"/>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05387245592258"/>
          <c:y val="3.0977153833378662E-2"/>
          <c:w val="0.54895226235107164"/>
          <c:h val="0.9022480515644693"/>
        </c:manualLayout>
      </c:layout>
      <c:barChart>
        <c:barDir val="bar"/>
        <c:grouping val="clustered"/>
        <c:varyColors val="0"/>
        <c:ser>
          <c:idx val="0"/>
          <c:order val="0"/>
          <c:tx>
            <c:strRef>
              <c:f>Sheet1!$B$1</c:f>
              <c:strCache>
                <c:ptCount val="1"/>
                <c:pt idx="0">
                  <c:v>q26-LATINOS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2D334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Financial issues</c:v>
                </c:pt>
                <c:pt idx="1">
                  <c:v>Political issues</c:v>
                </c:pt>
                <c:pt idx="2">
                  <c:v>Family or relationship issues</c:v>
                </c:pt>
                <c:pt idx="3">
                  <c:v>Workplace issues</c:v>
                </c:pt>
                <c:pt idx="4">
                  <c:v>Experiencing unfair treatment from others because of some aspect of your identity</c:v>
                </c:pt>
                <c:pt idx="5">
                  <c:v>Something else</c:v>
                </c:pt>
                <c:pt idx="6">
                  <c:v>Don’t know</c:v>
                </c:pt>
              </c:strCache>
            </c:strRef>
          </c:cat>
          <c:val>
            <c:numRef>
              <c:f>Sheet1!$B$2:$B$8</c:f>
              <c:numCache>
                <c:formatCode>0%</c:formatCode>
                <c:ptCount val="7"/>
                <c:pt idx="0">
                  <c:v>0.4</c:v>
                </c:pt>
                <c:pt idx="1">
                  <c:v>0.23</c:v>
                </c:pt>
                <c:pt idx="2">
                  <c:v>0.17</c:v>
                </c:pt>
                <c:pt idx="3">
                  <c:v>0.06</c:v>
                </c:pt>
                <c:pt idx="4">
                  <c:v>0.03</c:v>
                </c:pt>
                <c:pt idx="5">
                  <c:v>0.1</c:v>
                </c:pt>
                <c:pt idx="6">
                  <c:v>0.01</c:v>
                </c:pt>
              </c:numCache>
            </c:numRef>
          </c:val>
          <c:extLst>
            <c:ext xmlns:c16="http://schemas.microsoft.com/office/drawing/2014/chart" uri="{C3380CC4-5D6E-409C-BE32-E72D297353CC}">
              <c16:uniqueId val="{00000000-8156-4739-85F0-7CDE51D3BDC0}"/>
            </c:ext>
          </c:extLst>
        </c:ser>
        <c:dLbls>
          <c:showLegendKey val="0"/>
          <c:showVal val="1"/>
          <c:showCatName val="0"/>
          <c:showSerName val="0"/>
          <c:showPercent val="0"/>
          <c:showBubbleSize val="0"/>
        </c:dLbls>
        <c:gapWidth val="4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3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8459055"/>
        <c:crosses val="max"/>
        <c:crossBetween val="between"/>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67742043227838"/>
          <c:y val="0.13598088682460652"/>
          <c:w val="0.51292851770480774"/>
          <c:h val="0.7697155671392982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04-4117-9510-638C95A80C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04-4117-9510-638C95A80C20}"/>
              </c:ext>
            </c:extLst>
          </c:dPt>
          <c:dPt>
            <c:idx val="2"/>
            <c:bubble3D val="0"/>
            <c:spPr>
              <a:solidFill>
                <a:schemeClr val="accent4">
                  <a:lumMod val="20000"/>
                  <a:lumOff val="80000"/>
                </a:schemeClr>
              </a:solidFill>
              <a:ln w="19050">
                <a:solidFill>
                  <a:schemeClr val="lt1"/>
                </a:solidFill>
              </a:ln>
              <a:effectLst/>
            </c:spPr>
            <c:extLst>
              <c:ext xmlns:c16="http://schemas.microsoft.com/office/drawing/2014/chart" uri="{C3380CC4-5D6E-409C-BE32-E72D297353CC}">
                <c16:uniqueId val="{00000005-CD04-4117-9510-638C95A80C20}"/>
              </c:ext>
            </c:extLst>
          </c:dPt>
          <c:dPt>
            <c:idx val="3"/>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07-CD04-4117-9510-638C95A80C2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D04-4117-9510-638C95A80C20}"/>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C86C-4AA0-9D06-A7208DF07D90}"/>
              </c:ext>
            </c:extLst>
          </c:dPt>
          <c:dPt>
            <c:idx val="6"/>
            <c:bubble3D val="0"/>
            <c:spPr>
              <a:solidFill>
                <a:schemeClr val="accent4"/>
              </a:solidFill>
              <a:ln w="19050">
                <a:solidFill>
                  <a:schemeClr val="lt1"/>
                </a:solidFill>
              </a:ln>
              <a:effectLst/>
            </c:spPr>
            <c:extLst>
              <c:ext xmlns:c16="http://schemas.microsoft.com/office/drawing/2014/chart" uri="{C3380CC4-5D6E-409C-BE32-E72D297353CC}">
                <c16:uniqueId val="{0000000B-CD04-4117-9510-638C95A80C20}"/>
              </c:ext>
            </c:extLst>
          </c:dPt>
          <c:dLbls>
            <c:dLbl>
              <c:idx val="0"/>
              <c:layout>
                <c:manualLayout>
                  <c:x val="-8.7139118185996331E-2"/>
                  <c:y val="-0.2329757555749843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D04-4117-9510-638C95A80C20}"/>
                </c:ext>
              </c:extLst>
            </c:dLbl>
            <c:dLbl>
              <c:idx val="1"/>
              <c:layout>
                <c:manualLayout>
                  <c:x val="0.12700697142788925"/>
                  <c:y val="-2.8066740189587557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D04-4117-9510-638C95A80C20}"/>
                </c:ext>
              </c:extLst>
            </c:dLbl>
            <c:dLbl>
              <c:idx val="2"/>
              <c:layout>
                <c:manualLayout>
                  <c:x val="9.7174572194268866E-2"/>
                  <c:y val="0.1764906076887078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D04-4117-9510-638C95A80C20}"/>
                </c:ext>
              </c:extLst>
            </c:dLbl>
            <c:dLbl>
              <c:idx val="3"/>
              <c:layout>
                <c:manualLayout>
                  <c:x val="-7.0890856566452456E-2"/>
                  <c:y val="0.1788629462617585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D04-4117-9510-638C95A80C20}"/>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04-4117-9510-638C95A80C20}"/>
                </c:ext>
              </c:extLst>
            </c:dLbl>
            <c:dLbl>
              <c:idx val="6"/>
              <c:layout>
                <c:manualLayout>
                  <c:x val="1.2466500737133001E-2"/>
                  <c:y val="8.603270077017678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D04-4117-9510-638C95A80C2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0 of 6</c:v>
                </c:pt>
                <c:pt idx="1">
                  <c:v>1 of 6</c:v>
                </c:pt>
                <c:pt idx="2">
                  <c:v>2 of 6</c:v>
                </c:pt>
                <c:pt idx="3">
                  <c:v>3 of 6</c:v>
                </c:pt>
                <c:pt idx="4">
                  <c:v>4 of 6</c:v>
                </c:pt>
                <c:pt idx="5">
                  <c:v>5 of 6</c:v>
                </c:pt>
                <c:pt idx="6">
                  <c:v>6 of 6</c:v>
                </c:pt>
              </c:strCache>
            </c:strRef>
          </c:cat>
          <c:val>
            <c:numRef>
              <c:f>Sheet1!$B$2:$B$8</c:f>
              <c:numCache>
                <c:formatCode>0%</c:formatCode>
                <c:ptCount val="7"/>
                <c:pt idx="0">
                  <c:v>0.41</c:v>
                </c:pt>
                <c:pt idx="1">
                  <c:v>0.16</c:v>
                </c:pt>
                <c:pt idx="2">
                  <c:v>0.16</c:v>
                </c:pt>
                <c:pt idx="3">
                  <c:v>0.15</c:v>
                </c:pt>
                <c:pt idx="4">
                  <c:v>0.08</c:v>
                </c:pt>
                <c:pt idx="5">
                  <c:v>0.03</c:v>
                </c:pt>
                <c:pt idx="6">
                  <c:v>0.02</c:v>
                </c:pt>
              </c:numCache>
            </c:numRef>
          </c:val>
          <c:extLst>
            <c:ext xmlns:c16="http://schemas.microsoft.com/office/drawing/2014/chart" uri="{C3380CC4-5D6E-409C-BE32-E72D297353CC}">
              <c16:uniqueId val="{0000000A-CD04-4117-9510-638C95A80C20}"/>
            </c:ext>
          </c:extLst>
        </c:ser>
        <c:dLbls>
          <c:showLegendKey val="0"/>
          <c:showVal val="0"/>
          <c:showCatName val="0"/>
          <c:showSerName val="0"/>
          <c:showPercent val="0"/>
          <c:showBubbleSize val="0"/>
          <c:showLeaderLines val="1"/>
        </c:dLbls>
        <c:firstSliceAng val="9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2758560719062"/>
          <c:y val="3.1640358965194924E-2"/>
          <c:w val="0.72304147624013515"/>
          <c:h val="0.79935595902109213"/>
        </c:manualLayout>
      </c:layout>
      <c:barChart>
        <c:barDir val="bar"/>
        <c:grouping val="percentStacked"/>
        <c:varyColors val="0"/>
        <c:ser>
          <c:idx val="0"/>
          <c:order val="0"/>
          <c:tx>
            <c:strRef>
              <c:f>Sheet1!$B$1</c:f>
              <c:strCache>
                <c:ptCount val="1"/>
                <c:pt idx="0">
                  <c:v>Too Much</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Sheet1!$B$2:$B$7</c:f>
              <c:numCache>
                <c:formatCode>0%</c:formatCode>
                <c:ptCount val="6"/>
                <c:pt idx="0">
                  <c:v>0.63</c:v>
                </c:pt>
                <c:pt idx="1">
                  <c:v>0.6</c:v>
                </c:pt>
                <c:pt idx="2">
                  <c:v>0.56000000000000005</c:v>
                </c:pt>
                <c:pt idx="3">
                  <c:v>0.51</c:v>
                </c:pt>
                <c:pt idx="4">
                  <c:v>0.12</c:v>
                </c:pt>
                <c:pt idx="5">
                  <c:v>0.08</c:v>
                </c:pt>
              </c:numCache>
            </c:numRef>
          </c:val>
          <c:extLst>
            <c:ext xmlns:c16="http://schemas.microsoft.com/office/drawing/2014/chart" uri="{C3380CC4-5D6E-409C-BE32-E72D297353CC}">
              <c16:uniqueId val="{00000000-760D-4280-AC50-E405753A5370}"/>
            </c:ext>
          </c:extLst>
        </c:ser>
        <c:ser>
          <c:idx val="1"/>
          <c:order val="1"/>
          <c:tx>
            <c:strRef>
              <c:f>Sheet1!$C$1</c:f>
              <c:strCache>
                <c:ptCount val="1"/>
                <c:pt idx="0">
                  <c:v>Right Amount</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Sheet1!$C$2:$C$7</c:f>
              <c:numCache>
                <c:formatCode>0%</c:formatCode>
                <c:ptCount val="6"/>
                <c:pt idx="0">
                  <c:v>0.24</c:v>
                </c:pt>
                <c:pt idx="1">
                  <c:v>0.14000000000000001</c:v>
                </c:pt>
                <c:pt idx="2">
                  <c:v>0.28999999999999998</c:v>
                </c:pt>
                <c:pt idx="3">
                  <c:v>0.21</c:v>
                </c:pt>
                <c:pt idx="4">
                  <c:v>0.17</c:v>
                </c:pt>
                <c:pt idx="5">
                  <c:v>0.09</c:v>
                </c:pt>
              </c:numCache>
            </c:numRef>
          </c:val>
          <c:extLst>
            <c:ext xmlns:c16="http://schemas.microsoft.com/office/drawing/2014/chart" uri="{C3380CC4-5D6E-409C-BE32-E72D297353CC}">
              <c16:uniqueId val="{00000001-760D-4280-AC50-E405753A5370}"/>
            </c:ext>
          </c:extLst>
        </c:ser>
        <c:ser>
          <c:idx val="2"/>
          <c:order val="2"/>
          <c:tx>
            <c:strRef>
              <c:f>Sheet1!$D$1</c:f>
              <c:strCache>
                <c:ptCount val="1"/>
                <c:pt idx="0">
                  <c:v>Too Little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Sheet1!$D$2:$D$7</c:f>
              <c:numCache>
                <c:formatCode>0%</c:formatCode>
                <c:ptCount val="6"/>
                <c:pt idx="0">
                  <c:v>0.04</c:v>
                </c:pt>
                <c:pt idx="1">
                  <c:v>0.09</c:v>
                </c:pt>
                <c:pt idx="2">
                  <c:v>0.04</c:v>
                </c:pt>
                <c:pt idx="3">
                  <c:v>0.04</c:v>
                </c:pt>
                <c:pt idx="4">
                  <c:v>0.52</c:v>
                </c:pt>
                <c:pt idx="5">
                  <c:v>0.63</c:v>
                </c:pt>
              </c:numCache>
            </c:numRef>
          </c:val>
          <c:extLst>
            <c:ext xmlns:c16="http://schemas.microsoft.com/office/drawing/2014/chart" uri="{C3380CC4-5D6E-409C-BE32-E72D297353CC}">
              <c16:uniqueId val="{00000002-760D-4280-AC50-E405753A5370}"/>
            </c:ext>
          </c:extLst>
        </c:ser>
        <c:ser>
          <c:idx val="3"/>
          <c:order val="3"/>
          <c:tx>
            <c:strRef>
              <c:f>Sheet1!$E$1</c:f>
              <c:strCache>
                <c:ptCount val="1"/>
                <c:pt idx="0">
                  <c:v>Don’t Know</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own household</c:v>
                </c:pt>
                <c:pt idx="1">
                  <c:v>Lower-income people</c:v>
                </c:pt>
                <c:pt idx="2">
                  <c:v>Middle-income people</c:v>
                </c:pt>
                <c:pt idx="3">
                  <c:v>Small businesses</c:v>
                </c:pt>
                <c:pt idx="4">
                  <c:v>High-income people</c:v>
                </c:pt>
                <c:pt idx="5">
                  <c:v>Large corporations</c:v>
                </c:pt>
              </c:strCache>
            </c:strRef>
          </c:cat>
          <c:val>
            <c:numRef>
              <c:f>Sheet1!$E$2:$E$7</c:f>
              <c:numCache>
                <c:formatCode>0%</c:formatCode>
                <c:ptCount val="6"/>
                <c:pt idx="0">
                  <c:v>0.09</c:v>
                </c:pt>
                <c:pt idx="1">
                  <c:v>0.17</c:v>
                </c:pt>
                <c:pt idx="2">
                  <c:v>0.11</c:v>
                </c:pt>
                <c:pt idx="3">
                  <c:v>0.24</c:v>
                </c:pt>
                <c:pt idx="4">
                  <c:v>0.19</c:v>
                </c:pt>
                <c:pt idx="5">
                  <c:v>0.2</c:v>
                </c:pt>
              </c:numCache>
            </c:numRef>
          </c:val>
          <c:extLst>
            <c:ext xmlns:c16="http://schemas.microsoft.com/office/drawing/2014/chart" uri="{C3380CC4-5D6E-409C-BE32-E72D297353CC}">
              <c16:uniqueId val="{00000006-760D-4280-AC50-E405753A5370}"/>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37169696489281123"/>
          <c:y val="0.90945466924047502"/>
          <c:w val="0.43186659972872521"/>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71638672513563"/>
          <c:y val="3.1640358965194924E-2"/>
          <c:w val="0.66639355595364125"/>
          <c:h val="0.8338727142558503"/>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Mental health care</c:v>
                </c:pt>
                <c:pt idx="2">
                  <c:v>Stimulating jobs and the economy</c:v>
                </c:pt>
                <c:pt idx="3">
                  <c:v>Physical health care</c:v>
                </c:pt>
                <c:pt idx="4">
                  <c:v>Housing</c:v>
                </c:pt>
              </c:strCache>
            </c:strRef>
          </c:cat>
          <c:val>
            <c:numRef>
              <c:f>Sheet1!$B$2:$B$6</c:f>
              <c:numCache>
                <c:formatCode>0%</c:formatCode>
                <c:ptCount val="5"/>
                <c:pt idx="0">
                  <c:v>0.47</c:v>
                </c:pt>
                <c:pt idx="1">
                  <c:v>0.42</c:v>
                </c:pt>
                <c:pt idx="2">
                  <c:v>0.36</c:v>
                </c:pt>
                <c:pt idx="3">
                  <c:v>0.42</c:v>
                </c:pt>
                <c:pt idx="4">
                  <c:v>0.44</c:v>
                </c:pt>
              </c:numCache>
            </c:numRef>
          </c:val>
          <c:extLst>
            <c:ext xmlns:c16="http://schemas.microsoft.com/office/drawing/2014/chart" uri="{C3380CC4-5D6E-409C-BE32-E72D297353CC}">
              <c16:uniqueId val="{00000000-D90F-4720-8C33-D94A36828508}"/>
            </c:ext>
          </c:extLst>
        </c:ser>
        <c:ser>
          <c:idx val="1"/>
          <c:order val="1"/>
          <c:tx>
            <c:strRef>
              <c:f>Sheet1!$C$1</c:f>
              <c:strCache>
                <c:ptCount val="1"/>
                <c:pt idx="0">
                  <c:v>Very Impt.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Mental health care</c:v>
                </c:pt>
                <c:pt idx="2">
                  <c:v>Stimulating jobs and the economy</c:v>
                </c:pt>
                <c:pt idx="3">
                  <c:v>Physical health care</c:v>
                </c:pt>
                <c:pt idx="4">
                  <c:v>Housing</c:v>
                </c:pt>
              </c:strCache>
            </c:strRef>
          </c:cat>
          <c:val>
            <c:numRef>
              <c:f>Sheet1!$C$2:$C$6</c:f>
              <c:numCache>
                <c:formatCode>0%</c:formatCode>
                <c:ptCount val="5"/>
                <c:pt idx="0">
                  <c:v>0.35</c:v>
                </c:pt>
                <c:pt idx="1">
                  <c:v>0.33</c:v>
                </c:pt>
                <c:pt idx="2">
                  <c:v>0.39</c:v>
                </c:pt>
                <c:pt idx="3">
                  <c:v>0.31</c:v>
                </c:pt>
                <c:pt idx="4">
                  <c:v>0.25</c:v>
                </c:pt>
              </c:numCache>
            </c:numRef>
          </c:val>
          <c:extLst>
            <c:ext xmlns:c16="http://schemas.microsoft.com/office/drawing/2014/chart" uri="{C3380CC4-5D6E-409C-BE32-E72D297353CC}">
              <c16:uniqueId val="{00000001-D90F-4720-8C33-D94A36828508}"/>
            </c:ext>
          </c:extLst>
        </c:ser>
        <c:ser>
          <c:idx val="2"/>
          <c:order val="2"/>
          <c:tx>
            <c:strRef>
              <c:f>Sheet1!$D$1</c:f>
              <c:strCache>
                <c:ptCount val="1"/>
                <c:pt idx="0">
                  <c:v>Smwt. Impt.</c:v>
                </c:pt>
              </c:strCache>
            </c:strRef>
          </c:tx>
          <c:spPr>
            <a:solidFill>
              <a:srgbClr val="2961C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Mental health care</c:v>
                </c:pt>
                <c:pt idx="2">
                  <c:v>Stimulating jobs and the economy</c:v>
                </c:pt>
                <c:pt idx="3">
                  <c:v>Physical health care</c:v>
                </c:pt>
                <c:pt idx="4">
                  <c:v>Housing</c:v>
                </c:pt>
              </c:strCache>
            </c:strRef>
          </c:cat>
          <c:val>
            <c:numRef>
              <c:f>Sheet1!$D$2:$D$6</c:f>
              <c:numCache>
                <c:formatCode>0%</c:formatCode>
                <c:ptCount val="5"/>
                <c:pt idx="0">
                  <c:v>0.15</c:v>
                </c:pt>
                <c:pt idx="1">
                  <c:v>0.18</c:v>
                </c:pt>
                <c:pt idx="2">
                  <c:v>0.15</c:v>
                </c:pt>
                <c:pt idx="3">
                  <c:v>0.22</c:v>
                </c:pt>
                <c:pt idx="4">
                  <c:v>0.2</c:v>
                </c:pt>
              </c:numCache>
            </c:numRef>
          </c:val>
          <c:extLst>
            <c:ext xmlns:c16="http://schemas.microsoft.com/office/drawing/2014/chart" uri="{C3380CC4-5D6E-409C-BE32-E72D297353CC}">
              <c16:uniqueId val="{00000002-D90F-4720-8C33-D94A36828508}"/>
            </c:ext>
          </c:extLst>
        </c:ser>
        <c:ser>
          <c:idx val="3"/>
          <c:order val="3"/>
          <c:tx>
            <c:strRef>
              <c:f>Sheet1!$E$1</c:f>
              <c:strCache>
                <c:ptCount val="1"/>
                <c:pt idx="0">
                  <c:v>Not Impt.</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90F-4720-8C33-D94A3682850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Public safety</c:v>
                </c:pt>
                <c:pt idx="1">
                  <c:v>Mental health care</c:v>
                </c:pt>
                <c:pt idx="2">
                  <c:v>Stimulating jobs and the economy</c:v>
                </c:pt>
                <c:pt idx="3">
                  <c:v>Physical health care</c:v>
                </c:pt>
                <c:pt idx="4">
                  <c:v>Housing</c:v>
                </c:pt>
              </c:strCache>
            </c:strRef>
          </c:cat>
          <c:val>
            <c:numRef>
              <c:f>Sheet1!$E$2:$E$6</c:f>
              <c:numCache>
                <c:formatCode>0%</c:formatCode>
                <c:ptCount val="5"/>
                <c:pt idx="0">
                  <c:v>0.03</c:v>
                </c:pt>
                <c:pt idx="1">
                  <c:v>0.05</c:v>
                </c:pt>
                <c:pt idx="2">
                  <c:v>7.0000000000000007E-2</c:v>
                </c:pt>
                <c:pt idx="3">
                  <c:v>0.04</c:v>
                </c:pt>
                <c:pt idx="4">
                  <c:v>0.09</c:v>
                </c:pt>
              </c:numCache>
            </c:numRef>
          </c:val>
          <c:extLst>
            <c:ext xmlns:c16="http://schemas.microsoft.com/office/drawing/2014/chart" uri="{C3380CC4-5D6E-409C-BE32-E72D297353CC}">
              <c16:uniqueId val="{00000004-D90F-4720-8C33-D94A36828508}"/>
            </c:ext>
          </c:extLst>
        </c:ser>
        <c:ser>
          <c:idx val="4"/>
          <c:order val="4"/>
          <c:tx>
            <c:strRef>
              <c:f>Sheet1!$F$1</c:f>
              <c:strCache>
                <c:ptCount val="1"/>
                <c:pt idx="0">
                  <c:v>Don't Know</c:v>
                </c:pt>
              </c:strCache>
            </c:strRef>
          </c:tx>
          <c:spPr>
            <a:solidFill>
              <a:schemeClr val="accent6"/>
            </a:solidFill>
            <a:ln>
              <a:noFill/>
            </a:ln>
            <a:effectLst/>
          </c:spPr>
          <c:invertIfNegative val="0"/>
          <c:dLbls>
            <c:delete val="1"/>
          </c:dLbls>
          <c:cat>
            <c:strRef>
              <c:f>Sheet1!$A$2:$A$6</c:f>
              <c:strCache>
                <c:ptCount val="5"/>
                <c:pt idx="0">
                  <c:v>Public safety</c:v>
                </c:pt>
                <c:pt idx="1">
                  <c:v>Mental health care</c:v>
                </c:pt>
                <c:pt idx="2">
                  <c:v>Stimulating jobs and the economy</c:v>
                </c:pt>
                <c:pt idx="3">
                  <c:v>Physical health care</c:v>
                </c:pt>
                <c:pt idx="4">
                  <c:v>Housing</c:v>
                </c:pt>
              </c:strCache>
            </c:strRef>
          </c:cat>
          <c:val>
            <c:numRef>
              <c:f>Sheet1!$F$2:$F$6</c:f>
              <c:numCache>
                <c:formatCode>0%</c:formatCode>
                <c:ptCount val="5"/>
                <c:pt idx="0">
                  <c:v>0</c:v>
                </c:pt>
                <c:pt idx="1">
                  <c:v>0.02</c:v>
                </c:pt>
                <c:pt idx="2">
                  <c:v>0.03</c:v>
                </c:pt>
                <c:pt idx="3">
                  <c:v>0</c:v>
                </c:pt>
                <c:pt idx="4">
                  <c:v>0.01</c:v>
                </c:pt>
              </c:numCache>
            </c:numRef>
          </c:val>
          <c:extLst>
            <c:ext xmlns:c16="http://schemas.microsoft.com/office/drawing/2014/chart" uri="{C3380CC4-5D6E-409C-BE32-E72D297353CC}">
              <c16:uniqueId val="{00000009-D90F-4720-8C33-D94A36828508}"/>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6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39564317817108702"/>
          <c:y val="0.94397142447523319"/>
          <c:w val="0.48194821260734089"/>
          <c:h val="5.54449162187302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78499439931164"/>
          <c:y val="3.1640358965194924E-2"/>
          <c:w val="0.64303047644580691"/>
          <c:h val="0.84250190306453965"/>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Restrictions on reproductive rights</c:v>
                </c:pt>
                <c:pt idx="1">
                  <c:v>Climate change</c:v>
                </c:pt>
                <c:pt idx="2">
                  <c:v>Wildfires or other natural disasters</c:v>
                </c:pt>
                <c:pt idx="3">
                  <c:v>Illegal immigration</c:v>
                </c:pt>
                <c:pt idx="4">
                  <c:v>Hunger</c:v>
                </c:pt>
                <c:pt idx="5">
                  <c:v>Mistreatment of immigrants</c:v>
                </c:pt>
                <c:pt idx="6">
                  <c:v>Gun violence</c:v>
                </c:pt>
                <c:pt idx="7">
                  <c:v>Police violence and misconduct</c:v>
                </c:pt>
                <c:pt idx="8">
                  <c:v>Racial bias and discrimination</c:v>
                </c:pt>
                <c:pt idx="9">
                  <c:v>Crime, in your neighborhood</c:v>
                </c:pt>
              </c:strCache>
            </c:strRef>
          </c:cat>
          <c:val>
            <c:numRef>
              <c:f>Sheet1!$B$2:$B$11</c:f>
              <c:numCache>
                <c:formatCode>0%</c:formatCode>
                <c:ptCount val="10"/>
                <c:pt idx="0">
                  <c:v>0.3</c:v>
                </c:pt>
                <c:pt idx="1">
                  <c:v>0.33</c:v>
                </c:pt>
                <c:pt idx="2">
                  <c:v>0.23</c:v>
                </c:pt>
                <c:pt idx="3">
                  <c:v>0.33</c:v>
                </c:pt>
                <c:pt idx="4">
                  <c:v>0.24</c:v>
                </c:pt>
                <c:pt idx="5">
                  <c:v>0.25</c:v>
                </c:pt>
                <c:pt idx="6">
                  <c:v>0.19</c:v>
                </c:pt>
                <c:pt idx="7">
                  <c:v>0.22</c:v>
                </c:pt>
                <c:pt idx="8">
                  <c:v>0.26</c:v>
                </c:pt>
                <c:pt idx="9">
                  <c:v>0.14000000000000001</c:v>
                </c:pt>
              </c:numCache>
            </c:numRef>
          </c:val>
          <c:extLst>
            <c:ext xmlns:c16="http://schemas.microsoft.com/office/drawing/2014/chart" uri="{C3380CC4-5D6E-409C-BE32-E72D297353CC}">
              <c16:uniqueId val="{00000000-B049-45D8-9AB2-44C9EDBD38FD}"/>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Restrictions on reproductive rights</c:v>
                </c:pt>
                <c:pt idx="1">
                  <c:v>Climate change</c:v>
                </c:pt>
                <c:pt idx="2">
                  <c:v>Wildfires or other natural disasters</c:v>
                </c:pt>
                <c:pt idx="3">
                  <c:v>Illegal immigration</c:v>
                </c:pt>
                <c:pt idx="4">
                  <c:v>Hunger</c:v>
                </c:pt>
                <c:pt idx="5">
                  <c:v>Mistreatment of immigrants</c:v>
                </c:pt>
                <c:pt idx="6">
                  <c:v>Gun violence</c:v>
                </c:pt>
                <c:pt idx="7">
                  <c:v>Police violence and misconduct</c:v>
                </c:pt>
                <c:pt idx="8">
                  <c:v>Racial bias and discrimination</c:v>
                </c:pt>
                <c:pt idx="9">
                  <c:v>Crime, in your neighborhood</c:v>
                </c:pt>
              </c:strCache>
            </c:strRef>
          </c:cat>
          <c:val>
            <c:numRef>
              <c:f>Sheet1!$C$2:$C$11</c:f>
              <c:numCache>
                <c:formatCode>0%</c:formatCode>
                <c:ptCount val="10"/>
                <c:pt idx="0">
                  <c:v>0.23</c:v>
                </c:pt>
                <c:pt idx="1">
                  <c:v>0.19</c:v>
                </c:pt>
                <c:pt idx="2">
                  <c:v>0.28000000000000003</c:v>
                </c:pt>
                <c:pt idx="3">
                  <c:v>0.17</c:v>
                </c:pt>
                <c:pt idx="4">
                  <c:v>0.24</c:v>
                </c:pt>
                <c:pt idx="5">
                  <c:v>0.21</c:v>
                </c:pt>
                <c:pt idx="6">
                  <c:v>0.26</c:v>
                </c:pt>
                <c:pt idx="7">
                  <c:v>0.19</c:v>
                </c:pt>
                <c:pt idx="8">
                  <c:v>0.14000000000000001</c:v>
                </c:pt>
                <c:pt idx="9">
                  <c:v>0.15</c:v>
                </c:pt>
              </c:numCache>
            </c:numRef>
          </c:val>
          <c:extLst>
            <c:ext xmlns:c16="http://schemas.microsoft.com/office/drawing/2014/chart" uri="{C3380CC4-5D6E-409C-BE32-E72D297353CC}">
              <c16:uniqueId val="{00000001-B049-45D8-9AB2-44C9EDBD38FD}"/>
            </c:ext>
          </c:extLst>
        </c:ser>
        <c:ser>
          <c:idx val="2"/>
          <c:order val="2"/>
          <c:tx>
            <c:strRef>
              <c:f>Sheet1!$D$1</c:f>
              <c:strCache>
                <c:ptCount val="1"/>
                <c:pt idx="0">
                  <c:v>Smwt. Ser. Prob.</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3E414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Restrictions on reproductive rights</c:v>
                </c:pt>
                <c:pt idx="1">
                  <c:v>Climate change</c:v>
                </c:pt>
                <c:pt idx="2">
                  <c:v>Wildfires or other natural disasters</c:v>
                </c:pt>
                <c:pt idx="3">
                  <c:v>Illegal immigration</c:v>
                </c:pt>
                <c:pt idx="4">
                  <c:v>Hunger</c:v>
                </c:pt>
                <c:pt idx="5">
                  <c:v>Mistreatment of immigrants</c:v>
                </c:pt>
                <c:pt idx="6">
                  <c:v>Gun violence</c:v>
                </c:pt>
                <c:pt idx="7">
                  <c:v>Police violence and misconduct</c:v>
                </c:pt>
                <c:pt idx="8">
                  <c:v>Racial bias and discrimination</c:v>
                </c:pt>
                <c:pt idx="9">
                  <c:v>Crime, in your neighborhood</c:v>
                </c:pt>
              </c:strCache>
            </c:strRef>
          </c:cat>
          <c:val>
            <c:numRef>
              <c:f>Sheet1!$D$2:$D$11</c:f>
              <c:numCache>
                <c:formatCode>0%</c:formatCode>
                <c:ptCount val="10"/>
                <c:pt idx="0">
                  <c:v>0.12</c:v>
                </c:pt>
                <c:pt idx="1">
                  <c:v>0.2</c:v>
                </c:pt>
                <c:pt idx="2">
                  <c:v>0.35</c:v>
                </c:pt>
                <c:pt idx="3">
                  <c:v>0.23</c:v>
                </c:pt>
                <c:pt idx="4">
                  <c:v>0.33</c:v>
                </c:pt>
                <c:pt idx="5">
                  <c:v>0.16</c:v>
                </c:pt>
                <c:pt idx="6">
                  <c:v>0.28000000000000003</c:v>
                </c:pt>
                <c:pt idx="7">
                  <c:v>0.21</c:v>
                </c:pt>
                <c:pt idx="8">
                  <c:v>0.3</c:v>
                </c:pt>
                <c:pt idx="9">
                  <c:v>0.3</c:v>
                </c:pt>
              </c:numCache>
            </c:numRef>
          </c:val>
          <c:extLst>
            <c:ext xmlns:c16="http://schemas.microsoft.com/office/drawing/2014/chart" uri="{C3380CC4-5D6E-409C-BE32-E72D297353CC}">
              <c16:uniqueId val="{00000002-B049-45D8-9AB2-44C9EDBD38FD}"/>
            </c:ext>
          </c:extLst>
        </c:ser>
        <c:ser>
          <c:idx val="3"/>
          <c:order val="3"/>
          <c:tx>
            <c:strRef>
              <c:f>Sheet1!$E$1</c:f>
              <c:strCache>
                <c:ptCount val="1"/>
                <c:pt idx="0">
                  <c:v>Not Too Ser. Prob.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Restrictions on reproductive rights</c:v>
                </c:pt>
                <c:pt idx="1">
                  <c:v>Climate change</c:v>
                </c:pt>
                <c:pt idx="2">
                  <c:v>Wildfires or other natural disasters</c:v>
                </c:pt>
                <c:pt idx="3">
                  <c:v>Illegal immigration</c:v>
                </c:pt>
                <c:pt idx="4">
                  <c:v>Hunger</c:v>
                </c:pt>
                <c:pt idx="5">
                  <c:v>Mistreatment of immigrants</c:v>
                </c:pt>
                <c:pt idx="6">
                  <c:v>Gun violence</c:v>
                </c:pt>
                <c:pt idx="7">
                  <c:v>Police violence and misconduct</c:v>
                </c:pt>
                <c:pt idx="8">
                  <c:v>Racial bias and discrimination</c:v>
                </c:pt>
                <c:pt idx="9">
                  <c:v>Crime, in your neighborhood</c:v>
                </c:pt>
              </c:strCache>
            </c:strRef>
          </c:cat>
          <c:val>
            <c:numRef>
              <c:f>Sheet1!$E$2:$E$11</c:f>
              <c:numCache>
                <c:formatCode>0%</c:formatCode>
                <c:ptCount val="10"/>
                <c:pt idx="0">
                  <c:v>0.31</c:v>
                </c:pt>
                <c:pt idx="1">
                  <c:v>0.27</c:v>
                </c:pt>
                <c:pt idx="2">
                  <c:v>0.13</c:v>
                </c:pt>
                <c:pt idx="3">
                  <c:v>0.28000000000000003</c:v>
                </c:pt>
                <c:pt idx="4">
                  <c:v>0.14000000000000001</c:v>
                </c:pt>
                <c:pt idx="5">
                  <c:v>0.28000000000000003</c:v>
                </c:pt>
                <c:pt idx="6">
                  <c:v>0.25</c:v>
                </c:pt>
                <c:pt idx="7">
                  <c:v>0.34</c:v>
                </c:pt>
                <c:pt idx="8">
                  <c:v>0.26</c:v>
                </c:pt>
                <c:pt idx="9">
                  <c:v>0.37</c:v>
                </c:pt>
              </c:numCache>
            </c:numRef>
          </c:val>
          <c:extLst>
            <c:ext xmlns:c16="http://schemas.microsoft.com/office/drawing/2014/chart" uri="{C3380CC4-5D6E-409C-BE32-E72D297353CC}">
              <c16:uniqueId val="{00000003-B049-45D8-9AB2-44C9EDBD38FD}"/>
            </c:ext>
          </c:extLst>
        </c:ser>
        <c:ser>
          <c:idx val="4"/>
          <c:order val="4"/>
          <c:tx>
            <c:strRef>
              <c:f>Sheet1!$F$1</c:f>
              <c:strCache>
                <c:ptCount val="1"/>
                <c:pt idx="0">
                  <c:v>Don't Know</c:v>
                </c:pt>
              </c:strCache>
            </c:strRef>
          </c:tx>
          <c:spPr>
            <a:solidFill>
              <a:schemeClr val="accent6"/>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8916-44AA-8625-11179AFF4B8D}"/>
                </c:ext>
              </c:extLst>
            </c:dLbl>
            <c:dLbl>
              <c:idx val="2"/>
              <c:delete val="1"/>
              <c:extLst>
                <c:ext xmlns:c15="http://schemas.microsoft.com/office/drawing/2012/chart" uri="{CE6537A1-D6FC-4f65-9D91-7224C49458BB}"/>
                <c:ext xmlns:c16="http://schemas.microsoft.com/office/drawing/2014/chart" uri="{C3380CC4-5D6E-409C-BE32-E72D297353CC}">
                  <c16:uniqueId val="{00000001-AAC2-4F17-8FD0-422066A3B2AC}"/>
                </c:ext>
              </c:extLst>
            </c:dLbl>
            <c:dLbl>
              <c:idx val="3"/>
              <c:delete val="1"/>
              <c:extLst>
                <c:ext xmlns:c15="http://schemas.microsoft.com/office/drawing/2012/chart" uri="{CE6537A1-D6FC-4f65-9D91-7224C49458BB}"/>
                <c:ext xmlns:c16="http://schemas.microsoft.com/office/drawing/2014/chart" uri="{C3380CC4-5D6E-409C-BE32-E72D297353CC}">
                  <c16:uniqueId val="{00000000-4E8B-4FB5-B14A-59B14FD43F1E}"/>
                </c:ext>
              </c:extLst>
            </c:dLbl>
            <c:dLbl>
              <c:idx val="6"/>
              <c:delete val="1"/>
              <c:extLst>
                <c:ext xmlns:c15="http://schemas.microsoft.com/office/drawing/2012/chart" uri="{CE6537A1-D6FC-4f65-9D91-7224C49458BB}"/>
                <c:ext xmlns:c16="http://schemas.microsoft.com/office/drawing/2014/chart" uri="{C3380CC4-5D6E-409C-BE32-E72D297353CC}">
                  <c16:uniqueId val="{00000001-4E8B-4FB5-B14A-59B14FD43F1E}"/>
                </c:ext>
              </c:extLst>
            </c:dLbl>
            <c:dLbl>
              <c:idx val="9"/>
              <c:delete val="1"/>
              <c:extLst>
                <c:ext xmlns:c15="http://schemas.microsoft.com/office/drawing/2012/chart" uri="{CE6537A1-D6FC-4f65-9D91-7224C49458BB}"/>
                <c:ext xmlns:c16="http://schemas.microsoft.com/office/drawing/2014/chart" uri="{C3380CC4-5D6E-409C-BE32-E72D297353CC}">
                  <c16:uniqueId val="{00000001-6285-4C65-B7D1-28F768A1A93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Restrictions on reproductive rights</c:v>
                </c:pt>
                <c:pt idx="1">
                  <c:v>Climate change</c:v>
                </c:pt>
                <c:pt idx="2">
                  <c:v>Wildfires or other natural disasters</c:v>
                </c:pt>
                <c:pt idx="3">
                  <c:v>Illegal immigration</c:v>
                </c:pt>
                <c:pt idx="4">
                  <c:v>Hunger</c:v>
                </c:pt>
                <c:pt idx="5">
                  <c:v>Mistreatment of immigrants</c:v>
                </c:pt>
                <c:pt idx="6">
                  <c:v>Gun violence</c:v>
                </c:pt>
                <c:pt idx="7">
                  <c:v>Police violence and misconduct</c:v>
                </c:pt>
                <c:pt idx="8">
                  <c:v>Racial bias and discrimination</c:v>
                </c:pt>
                <c:pt idx="9">
                  <c:v>Crime, in your neighborhood</c:v>
                </c:pt>
              </c:strCache>
            </c:strRef>
          </c:cat>
          <c:val>
            <c:numRef>
              <c:f>Sheet1!$F$2:$F$11</c:f>
              <c:numCache>
                <c:formatCode>0%</c:formatCode>
                <c:ptCount val="10"/>
                <c:pt idx="0">
                  <c:v>0.05</c:v>
                </c:pt>
                <c:pt idx="1">
                  <c:v>0.01</c:v>
                </c:pt>
                <c:pt idx="2">
                  <c:v>0.01</c:v>
                </c:pt>
                <c:pt idx="3">
                  <c:v>0</c:v>
                </c:pt>
                <c:pt idx="4">
                  <c:v>0.06</c:v>
                </c:pt>
                <c:pt idx="5">
                  <c:v>0.09</c:v>
                </c:pt>
                <c:pt idx="6">
                  <c:v>0.02</c:v>
                </c:pt>
                <c:pt idx="7">
                  <c:v>0.04</c:v>
                </c:pt>
                <c:pt idx="8">
                  <c:v>0.05</c:v>
                </c:pt>
                <c:pt idx="9">
                  <c:v>0.03</c:v>
                </c:pt>
              </c:numCache>
            </c:numRef>
          </c:val>
          <c:extLst>
            <c:ext xmlns:c16="http://schemas.microsoft.com/office/drawing/2014/chart" uri="{C3380CC4-5D6E-409C-BE32-E72D297353CC}">
              <c16:uniqueId val="{00000009-B049-45D8-9AB2-44C9EDBD38FD}"/>
            </c:ext>
          </c:extLst>
        </c:ser>
        <c:dLbls>
          <c:showLegendKey val="0"/>
          <c:showVal val="1"/>
          <c:showCatName val="0"/>
          <c:showSerName val="0"/>
          <c:showPercent val="0"/>
          <c:showBubbleSize val="0"/>
        </c:dLbls>
        <c:gapWidth val="3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10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33564614472094001"/>
          <c:y val="0.93246583939698047"/>
          <c:w val="0.64956685297901084"/>
          <c:h val="5.890497179432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56041315094174"/>
          <c:y val="3.1640358965194924E-2"/>
          <c:w val="0.41348504677515574"/>
          <c:h val="0.8338727142558503"/>
        </c:manualLayout>
      </c:layout>
      <c:barChart>
        <c:barDir val="bar"/>
        <c:grouping val="percentStacked"/>
        <c:varyColors val="0"/>
        <c:ser>
          <c:idx val="0"/>
          <c:order val="0"/>
          <c:tx>
            <c:strRef>
              <c:f>Sheet1!$B$1</c:f>
              <c:strCache>
                <c:ptCount val="1"/>
                <c:pt idx="0">
                  <c:v>1 (Very Ineffective)-3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*Publicly expressing your support for social causes</c:v>
                </c:pt>
                <c:pt idx="2">
                  <c:v>Communicating directly with policymakers</c:v>
                </c:pt>
                <c:pt idx="3">
                  <c:v>Speaking at public meetings of local government</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Sheet1!$B$2:$B$8</c:f>
              <c:numCache>
                <c:formatCode>0%</c:formatCode>
                <c:ptCount val="7"/>
                <c:pt idx="0">
                  <c:v>0.24</c:v>
                </c:pt>
                <c:pt idx="1">
                  <c:v>0.37</c:v>
                </c:pt>
                <c:pt idx="2">
                  <c:v>0.38</c:v>
                </c:pt>
                <c:pt idx="3">
                  <c:v>0.35</c:v>
                </c:pt>
                <c:pt idx="4">
                  <c:v>0.45</c:v>
                </c:pt>
                <c:pt idx="5">
                  <c:v>0.39</c:v>
                </c:pt>
                <c:pt idx="6">
                  <c:v>0.47</c:v>
                </c:pt>
              </c:numCache>
            </c:numRef>
          </c:val>
          <c:extLst>
            <c:ext xmlns:c16="http://schemas.microsoft.com/office/drawing/2014/chart" uri="{C3380CC4-5D6E-409C-BE32-E72D297353CC}">
              <c16:uniqueId val="{00000000-5E32-44A7-8C8D-E9B0AB6365BD}"/>
            </c:ext>
          </c:extLst>
        </c:ser>
        <c:ser>
          <c:idx val="1"/>
          <c:order val="1"/>
          <c:tx>
            <c:strRef>
              <c:f>Sheet1!$C$1</c:f>
              <c:strCache>
                <c:ptCount val="1"/>
                <c:pt idx="0">
                  <c:v>4-5</c:v>
                </c:pt>
              </c:strCache>
            </c:strRef>
          </c:tx>
          <c:spPr>
            <a:solidFill>
              <a:srgbClr val="FFCD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*Publicly expressing your support for social causes</c:v>
                </c:pt>
                <c:pt idx="2">
                  <c:v>Communicating directly with policymakers</c:v>
                </c:pt>
                <c:pt idx="3">
                  <c:v>Speaking at public meetings of local government</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Sheet1!$C$2:$C$8</c:f>
              <c:numCache>
                <c:formatCode>0%</c:formatCode>
                <c:ptCount val="7"/>
                <c:pt idx="0">
                  <c:v>0.31</c:v>
                </c:pt>
                <c:pt idx="1">
                  <c:v>0.35</c:v>
                </c:pt>
                <c:pt idx="2">
                  <c:v>0.30000000000000004</c:v>
                </c:pt>
                <c:pt idx="3">
                  <c:v>0.34</c:v>
                </c:pt>
                <c:pt idx="4">
                  <c:v>0.28000000000000003</c:v>
                </c:pt>
                <c:pt idx="5">
                  <c:v>0.39</c:v>
                </c:pt>
                <c:pt idx="6">
                  <c:v>0.31</c:v>
                </c:pt>
              </c:numCache>
            </c:numRef>
          </c:val>
          <c:extLst>
            <c:ext xmlns:c16="http://schemas.microsoft.com/office/drawing/2014/chart" uri="{C3380CC4-5D6E-409C-BE32-E72D297353CC}">
              <c16:uniqueId val="{00000001-5E32-44A7-8C8D-E9B0AB6365BD}"/>
            </c:ext>
          </c:extLst>
        </c:ser>
        <c:ser>
          <c:idx val="2"/>
          <c:order val="2"/>
          <c:tx>
            <c:strRef>
              <c:f>Sheet1!$D$1</c:f>
              <c:strCache>
                <c:ptCount val="1"/>
                <c:pt idx="0">
                  <c:v>6-7 (Very Effective)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*Publicly expressing your support for social causes</c:v>
                </c:pt>
                <c:pt idx="2">
                  <c:v>Communicating directly with policymakers</c:v>
                </c:pt>
                <c:pt idx="3">
                  <c:v>Speaking at public meetings of local government</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Sheet1!$D$2:$D$8</c:f>
              <c:numCache>
                <c:formatCode>0%</c:formatCode>
                <c:ptCount val="7"/>
                <c:pt idx="0">
                  <c:v>0.36</c:v>
                </c:pt>
                <c:pt idx="1">
                  <c:v>0.24</c:v>
                </c:pt>
                <c:pt idx="2">
                  <c:v>0.24</c:v>
                </c:pt>
                <c:pt idx="3">
                  <c:v>0.2</c:v>
                </c:pt>
                <c:pt idx="4">
                  <c:v>0.21000000000000002</c:v>
                </c:pt>
                <c:pt idx="5">
                  <c:v>0.14000000000000001</c:v>
                </c:pt>
                <c:pt idx="6">
                  <c:v>0.13999999999999999</c:v>
                </c:pt>
              </c:numCache>
            </c:numRef>
          </c:val>
          <c:extLst>
            <c:ext xmlns:c16="http://schemas.microsoft.com/office/drawing/2014/chart" uri="{C3380CC4-5D6E-409C-BE32-E72D297353CC}">
              <c16:uniqueId val="{00000002-5E32-44A7-8C8D-E9B0AB6365BD}"/>
            </c:ext>
          </c:extLst>
        </c:ser>
        <c:ser>
          <c:idx val="3"/>
          <c:order val="3"/>
          <c:tx>
            <c:strRef>
              <c:f>Sheet1!$E$1</c:f>
              <c:strCache>
                <c:ptCount val="1"/>
                <c:pt idx="0">
                  <c:v>Don’t Know</c:v>
                </c:pt>
              </c:strCache>
            </c:strRef>
          </c:tx>
          <c:spPr>
            <a:solidFill>
              <a:schemeClr val="accent6"/>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1B7-4BB7-BECB-A38CE092D18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Volunteering with organizations working on the social causes you care about</c:v>
                </c:pt>
                <c:pt idx="1">
                  <c:v>*Publicly expressing your support for social causes</c:v>
                </c:pt>
                <c:pt idx="2">
                  <c:v>Communicating directly with policymakers</c:v>
                </c:pt>
                <c:pt idx="3">
                  <c:v>Speaking at public meetings of local government</c:v>
                </c:pt>
                <c:pt idx="4">
                  <c:v>Stating your own opinion about social or political issues openly, even in settings where others may have opposing views</c:v>
                </c:pt>
                <c:pt idx="5">
                  <c:v>Publicly expressing your support for political candidates</c:v>
                </c:pt>
                <c:pt idx="6">
                  <c:v>*Publicly expressing your support for social causes on
social media</c:v>
                </c:pt>
              </c:strCache>
            </c:strRef>
          </c:cat>
          <c:val>
            <c:numRef>
              <c:f>Sheet1!$E$2:$E$8</c:f>
              <c:numCache>
                <c:formatCode>0%</c:formatCode>
                <c:ptCount val="7"/>
                <c:pt idx="0">
                  <c:v>0.09</c:v>
                </c:pt>
                <c:pt idx="1">
                  <c:v>0.05</c:v>
                </c:pt>
                <c:pt idx="2">
                  <c:v>7.0000000000000007E-2</c:v>
                </c:pt>
                <c:pt idx="3">
                  <c:v>0.12</c:v>
                </c:pt>
                <c:pt idx="4">
                  <c:v>0.06</c:v>
                </c:pt>
                <c:pt idx="5">
                  <c:v>0.08</c:v>
                </c:pt>
                <c:pt idx="6">
                  <c:v>0.09</c:v>
                </c:pt>
              </c:numCache>
            </c:numRef>
          </c:val>
          <c:extLst>
            <c:ext xmlns:c16="http://schemas.microsoft.com/office/drawing/2014/chart" uri="{C3380CC4-5D6E-409C-BE32-E72D297353CC}">
              <c16:uniqueId val="{00000005-5E32-44A7-8C8D-E9B0AB6365BD}"/>
            </c:ext>
          </c:extLst>
        </c:ser>
        <c:dLbls>
          <c:showLegendKey val="0"/>
          <c:showVal val="1"/>
          <c:showCatName val="0"/>
          <c:showSerName val="0"/>
          <c:showPercent val="0"/>
          <c:showBubbleSize val="0"/>
        </c:dLbls>
        <c:gapWidth val="50"/>
        <c:overlap val="10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lnSpc>
                <a:spcPts val="1600"/>
              </a:lnSpc>
              <a:defRPr sz="1400" b="0" i="0" u="none" strike="noStrike" kern="1200" baseline="0">
                <a:solidFill>
                  <a:schemeClr val="tx1"/>
                </a:solidFill>
                <a:latin typeface="+mn-lt"/>
                <a:ea typeface="+mn-ea"/>
                <a:cs typeface="+mn-cs"/>
              </a:defRPr>
            </a:pPr>
            <a:endParaRPr lang="en-US"/>
          </a:p>
        </c:txPr>
        <c:crossAx val="1048455727"/>
        <c:crosses val="autoZero"/>
        <c:auto val="1"/>
        <c:lblAlgn val="ctr"/>
        <c:lblOffset val="0"/>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48459055"/>
        <c:crosses val="max"/>
        <c:crossBetween val="between"/>
        <c:majorUnit val="0.2"/>
      </c:valAx>
      <c:spPr>
        <a:noFill/>
        <a:ln>
          <a:noFill/>
        </a:ln>
        <a:effectLst/>
      </c:spPr>
    </c:plotArea>
    <c:legend>
      <c:legendPos val="b"/>
      <c:layout>
        <c:manualLayout>
          <c:xMode val="edge"/>
          <c:yMode val="edge"/>
          <c:x val="0.55455697456883979"/>
          <c:y val="0.92671304685785416"/>
          <c:w val="0.44463707382594869"/>
          <c:h val="5.54449162187302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99709451227018"/>
          <c:y val="4.2721328672018111E-2"/>
          <c:w val="0.65540414409392378"/>
          <c:h val="0.89620296082644146"/>
        </c:manualLayout>
      </c:layout>
      <c:barChart>
        <c:barDir val="bar"/>
        <c:grouping val="clustered"/>
        <c:varyColors val="0"/>
        <c:ser>
          <c:idx val="0"/>
          <c:order val="0"/>
          <c:tx>
            <c:strRef>
              <c:f>Sheet1!$B$1</c:f>
              <c:strCache>
                <c:ptCount val="1"/>
                <c:pt idx="0">
                  <c:v>Q15r-2025-LATINOS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25A2-4DE9-9833-0B3943430787}"/>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2-25A2-4DE9-9833-0B3943430787}"/>
              </c:ext>
            </c:extLst>
          </c:dPt>
          <c:dPt>
            <c:idx val="2"/>
            <c:invertIfNegative val="0"/>
            <c:bubble3D val="0"/>
            <c:spPr>
              <a:solidFill>
                <a:srgbClr val="FFCD00"/>
              </a:solidFill>
              <a:ln>
                <a:noFill/>
              </a:ln>
              <a:effectLst/>
            </c:spPr>
            <c:extLst>
              <c:ext xmlns:c16="http://schemas.microsoft.com/office/drawing/2014/chart" uri="{C3380CC4-5D6E-409C-BE32-E72D297353CC}">
                <c16:uniqueId val="{00000004-25A2-4DE9-9833-0B3943430787}"/>
              </c:ext>
            </c:extLst>
          </c:dPt>
          <c:dPt>
            <c:idx val="3"/>
            <c:invertIfNegative val="0"/>
            <c:bubble3D val="0"/>
            <c:extLst>
              <c:ext xmlns:c16="http://schemas.microsoft.com/office/drawing/2014/chart" uri="{C3380CC4-5D6E-409C-BE32-E72D297353CC}">
                <c16:uniqueId val="{00000006-25A2-4DE9-9833-0B3943430787}"/>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25A2-4DE9-9833-0B3943430787}"/>
              </c:ext>
            </c:extLst>
          </c:dPt>
          <c:dPt>
            <c:idx val="6"/>
            <c:invertIfNegative val="0"/>
            <c:bubble3D val="0"/>
            <c:spPr>
              <a:solidFill>
                <a:srgbClr val="3E4143"/>
              </a:solidFill>
              <a:ln>
                <a:noFill/>
              </a:ln>
              <a:effectLst/>
            </c:spPr>
            <c:extLst>
              <c:ext xmlns:c16="http://schemas.microsoft.com/office/drawing/2014/chart" uri="{C3380CC4-5D6E-409C-BE32-E72D297353CC}">
                <c16:uniqueId val="{0000000A-25A2-4DE9-9833-0B3943430787}"/>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Extremely serious problem</c:v>
                </c:pt>
                <c:pt idx="1">
                  <c:v>Very serious problem</c:v>
                </c:pt>
                <c:pt idx="2">
                  <c:v>Somewhat serious problem</c:v>
                </c:pt>
                <c:pt idx="3">
                  <c:v>Not too serious problem</c:v>
                </c:pt>
                <c:pt idx="4">
                  <c:v>Don’t know</c:v>
                </c:pt>
              </c:strCache>
            </c:strRef>
          </c:cat>
          <c:val>
            <c:numRef>
              <c:f>Sheet1!$B$2:$B$6</c:f>
              <c:numCache>
                <c:formatCode>0%</c:formatCode>
                <c:ptCount val="5"/>
                <c:pt idx="0">
                  <c:v>0.6</c:v>
                </c:pt>
                <c:pt idx="1">
                  <c:v>0.3</c:v>
                </c:pt>
                <c:pt idx="2">
                  <c:v>0.09</c:v>
                </c:pt>
                <c:pt idx="3">
                  <c:v>0.02</c:v>
                </c:pt>
                <c:pt idx="4">
                  <c:v>0</c:v>
                </c:pt>
              </c:numCache>
            </c:numRef>
          </c:val>
          <c:extLst>
            <c:ext xmlns:c16="http://schemas.microsoft.com/office/drawing/2014/chart" uri="{C3380CC4-5D6E-409C-BE32-E72D297353CC}">
              <c16:uniqueId val="{0000000B-25A2-4DE9-9833-0B3943430787}"/>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max val="0.7500000000000001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5531137941868"/>
          <c:y val="4.2721328672018111E-2"/>
          <c:w val="0.47824588815618407"/>
          <c:h val="0.89620296082644146"/>
        </c:manualLayout>
      </c:layout>
      <c:barChart>
        <c:barDir val="bar"/>
        <c:grouping val="clustered"/>
        <c:varyColors val="0"/>
        <c:ser>
          <c:idx val="0"/>
          <c:order val="0"/>
          <c:tx>
            <c:strRef>
              <c:f>Sheet1!$B$1</c:f>
              <c:strCache>
                <c:ptCount val="1"/>
                <c:pt idx="0">
                  <c:v>2025-LATINOS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B407-4E0C-B4B5-683E1FBA444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B407-4E0C-B4B5-683E1FBA444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4-B407-4E0C-B4B5-683E1FBA444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B407-4E0C-B4B5-683E1FBA4441}"/>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8-B407-4E0C-B4B5-683E1FBA4441}"/>
              </c:ext>
            </c:extLst>
          </c:dPt>
          <c:dPt>
            <c:idx val="6"/>
            <c:invertIfNegative val="0"/>
            <c:bubble3D val="0"/>
            <c:spPr>
              <a:solidFill>
                <a:srgbClr val="3E4143"/>
              </a:solidFill>
              <a:ln>
                <a:noFill/>
              </a:ln>
              <a:effectLst/>
            </c:spPr>
            <c:extLst>
              <c:ext xmlns:c16="http://schemas.microsoft.com/office/drawing/2014/chart" uri="{C3380CC4-5D6E-409C-BE32-E72D297353CC}">
                <c16:uniqueId val="{0000000A-B407-4E0C-B4B5-683E1FBA4441}"/>
              </c:ext>
            </c:extLst>
          </c:dPt>
          <c:dLbls>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Living comfortably with increasing savings</c:v>
                </c:pt>
                <c:pt idx="1">
                  <c:v>Living comfortably but not increasing savings</c:v>
                </c:pt>
                <c:pt idx="2">
                  <c:v>Just getting by financially</c:v>
                </c:pt>
                <c:pt idx="3">
                  <c:v>Really struggling financially</c:v>
                </c:pt>
                <c:pt idx="4">
                  <c:v>Don’t know</c:v>
                </c:pt>
              </c:strCache>
            </c:strRef>
          </c:cat>
          <c:val>
            <c:numRef>
              <c:f>Sheet1!$B$2:$B$6</c:f>
              <c:numCache>
                <c:formatCode>0%</c:formatCode>
                <c:ptCount val="5"/>
                <c:pt idx="0">
                  <c:v>0.14000000000000001</c:v>
                </c:pt>
                <c:pt idx="1">
                  <c:v>0.32</c:v>
                </c:pt>
                <c:pt idx="2">
                  <c:v>0.43</c:v>
                </c:pt>
                <c:pt idx="3">
                  <c:v>0.1</c:v>
                </c:pt>
                <c:pt idx="4">
                  <c:v>0</c:v>
                </c:pt>
              </c:numCache>
            </c:numRef>
          </c:val>
          <c:extLst>
            <c:ext xmlns:c16="http://schemas.microsoft.com/office/drawing/2014/chart" uri="{C3380CC4-5D6E-409C-BE32-E72D297353CC}">
              <c16:uniqueId val="{0000000B-B407-4E0C-B4B5-683E1FBA4441}"/>
            </c:ext>
          </c:extLst>
        </c:ser>
        <c:dLbls>
          <c:showLegendKey val="0"/>
          <c:showVal val="1"/>
          <c:showCatName val="0"/>
          <c:showSerName val="0"/>
          <c:showPercent val="0"/>
          <c:showBubbleSize val="0"/>
        </c:dLbls>
        <c:gapWidth val="30"/>
        <c:axId val="1048459055"/>
        <c:axId val="1048455727"/>
      </c:barChart>
      <c:catAx>
        <c:axId val="1048459055"/>
        <c:scaling>
          <c:orientation val="maxMin"/>
        </c:scaling>
        <c:delete val="0"/>
        <c:axPos val="l"/>
        <c:numFmt formatCode="General" sourceLinked="1"/>
        <c:majorTickMark val="none"/>
        <c:minorTickMark val="none"/>
        <c:tickLblPos val="nextTo"/>
        <c:txPr>
          <a:bodyPr/>
          <a:lstStyle/>
          <a:p>
            <a:pPr>
              <a:defRPr sz="1400"/>
            </a:pPr>
            <a:endParaRPr lang="en-US"/>
          </a:p>
        </c:txPr>
        <c:crossAx val="1048455727"/>
        <c:crosses val="autoZero"/>
        <c:auto val="1"/>
        <c:lblAlgn val="ctr"/>
        <c:lblOffset val="0"/>
        <c:noMultiLvlLbl val="0"/>
      </c:catAx>
      <c:valAx>
        <c:axId val="1048455727"/>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q18</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527-4A70-B13A-1D15827C3B0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527-4A70-B13A-1D15827C3B0F}"/>
              </c:ext>
            </c:extLst>
          </c:dPt>
          <c:dPt>
            <c:idx val="3"/>
            <c:invertIfNegative val="0"/>
            <c:bubble3D val="0"/>
            <c:spPr>
              <a:solidFill>
                <a:srgbClr val="FFCD00"/>
              </a:solidFill>
              <a:ln>
                <a:noFill/>
              </a:ln>
              <a:effectLst/>
            </c:spPr>
            <c:extLst>
              <c:ext xmlns:c16="http://schemas.microsoft.com/office/drawing/2014/chart" uri="{C3380CC4-5D6E-409C-BE32-E72D297353CC}">
                <c16:uniqueId val="{00000005-F527-4A70-B13A-1D15827C3B0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F527-4A70-B13A-1D15827C3B0F}"/>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F527-4A70-B13A-1D15827C3B0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F527-4A70-B13A-1D15827C3B0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F527-4A70-B13A-1D15827C3B0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Much better</c:v>
                </c:pt>
                <c:pt idx="1">
                  <c:v>Somewhat better</c:v>
                </c:pt>
                <c:pt idx="3">
                  <c:v>About the same</c:v>
                </c:pt>
                <c:pt idx="5">
                  <c:v>Somewhat worse</c:v>
                </c:pt>
                <c:pt idx="6">
                  <c:v>Much worse</c:v>
                </c:pt>
              </c:strCache>
            </c:strRef>
          </c:cat>
          <c:val>
            <c:numRef>
              <c:f>Sheet1!$B$2:$B$8</c:f>
              <c:numCache>
                <c:formatCode>0%</c:formatCode>
                <c:ptCount val="7"/>
                <c:pt idx="0">
                  <c:v>0.05</c:v>
                </c:pt>
                <c:pt idx="1">
                  <c:v>0.12</c:v>
                </c:pt>
                <c:pt idx="3">
                  <c:v>0.43</c:v>
                </c:pt>
                <c:pt idx="5">
                  <c:v>0.27</c:v>
                </c:pt>
                <c:pt idx="6">
                  <c:v>0.13</c:v>
                </c:pt>
              </c:numCache>
            </c:numRef>
          </c:val>
          <c:extLst>
            <c:ext xmlns:c16="http://schemas.microsoft.com/office/drawing/2014/chart" uri="{C3380CC4-5D6E-409C-BE32-E72D297353CC}">
              <c16:uniqueId val="{0000000E-F527-4A70-B13A-1D15827C3B0F}"/>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max val="0.45"/>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53271086572794"/>
          <c:y val="3.2892839273626275E-2"/>
          <c:w val="0.69607933806878486"/>
          <c:h val="0.89620296082644146"/>
        </c:manualLayout>
      </c:layout>
      <c:barChart>
        <c:barDir val="bar"/>
        <c:grouping val="clustered"/>
        <c:varyColors val="0"/>
        <c:ser>
          <c:idx val="0"/>
          <c:order val="0"/>
          <c:tx>
            <c:strRef>
              <c:f>Sheet1!$B$1</c:f>
              <c:strCache>
                <c:ptCount val="1"/>
                <c:pt idx="0">
                  <c:v>q22-LATINOS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F527-4A70-B13A-1D15827C3B0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F527-4A70-B13A-1D15827C3B0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F527-4A70-B13A-1D15827C3B0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F527-4A70-B13A-1D15827C3B0F}"/>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F527-4A70-B13A-1D15827C3B0F}"/>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B-F527-4A70-B13A-1D15827C3B0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F527-4A70-B13A-1D15827C3B0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worried</c:v>
                </c:pt>
                <c:pt idx="1">
                  <c:v>Somewhat worried</c:v>
                </c:pt>
                <c:pt idx="3">
                  <c:v>Not too worried</c:v>
                </c:pt>
                <c:pt idx="4">
                  <c:v>Not at all worried</c:v>
                </c:pt>
              </c:strCache>
            </c:strRef>
          </c:cat>
          <c:val>
            <c:numRef>
              <c:f>Sheet1!$B$2:$B$6</c:f>
              <c:numCache>
                <c:formatCode>0%</c:formatCode>
                <c:ptCount val="5"/>
                <c:pt idx="0">
                  <c:v>0.17</c:v>
                </c:pt>
                <c:pt idx="1">
                  <c:v>0.23</c:v>
                </c:pt>
                <c:pt idx="3">
                  <c:v>0.28999999999999998</c:v>
                </c:pt>
                <c:pt idx="4">
                  <c:v>0.28999999999999998</c:v>
                </c:pt>
              </c:numCache>
            </c:numRef>
          </c:val>
          <c:extLst>
            <c:ext xmlns:c16="http://schemas.microsoft.com/office/drawing/2014/chart" uri="{C3380CC4-5D6E-409C-BE32-E72D297353CC}">
              <c16:uniqueId val="{0000000E-F527-4A70-B13A-1D15827C3B0F}"/>
            </c:ext>
          </c:extLst>
        </c:ser>
        <c:dLbls>
          <c:showLegendKey val="0"/>
          <c:showVal val="1"/>
          <c:showCatName val="0"/>
          <c:showSerName val="0"/>
          <c:showPercent val="0"/>
          <c:showBubbleSize val="0"/>
        </c:dLbls>
        <c:gapWidth val="20"/>
        <c:axId val="1048459055"/>
        <c:axId val="1048455727"/>
      </c:barChart>
      <c:catAx>
        <c:axId val="1048459055"/>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r">
              <a:defRPr sz="1500" b="0" i="0" u="none" strike="noStrike" kern="1200" baseline="0">
                <a:solidFill>
                  <a:srgbClr val="2D3342"/>
                </a:solidFill>
                <a:latin typeface="+mn-lt"/>
                <a:ea typeface="+mn-ea"/>
                <a:cs typeface="Arial" panose="020B0604020202020204" pitchFamily="34" charset="0"/>
              </a:defRPr>
            </a:pPr>
            <a:endParaRPr lang="en-US"/>
          </a:p>
        </c:txPr>
        <c:crossAx val="1048455727"/>
        <c:crosses val="autoZero"/>
        <c:auto val="1"/>
        <c:lblAlgn val="ctr"/>
        <c:lblOffset val="2"/>
        <c:noMultiLvlLbl val="0"/>
      </c:catAx>
      <c:valAx>
        <c:axId val="1048455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8459055"/>
        <c:crosses val="max"/>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86902444230759"/>
          <c:y val="5.7236519904133816E-2"/>
          <c:w val="0.64457554161372033"/>
          <c:h val="0.8923018172665742"/>
        </c:manualLayout>
      </c:layout>
      <c:pieChart>
        <c:varyColors val="1"/>
        <c:ser>
          <c:idx val="0"/>
          <c:order val="0"/>
          <c:tx>
            <c:strRef>
              <c:f>Sheet1!$A$2</c:f>
              <c:strCache>
                <c:ptCount val="1"/>
                <c:pt idx="0">
                  <c:v>April/May 2025-LATINOS ONLY</c:v>
                </c:pt>
              </c:strCache>
            </c:strRef>
          </c:tx>
          <c:spPr>
            <a:solidFill>
              <a:schemeClr val="accent4"/>
            </a:solidFill>
          </c:spPr>
          <c:dPt>
            <c:idx val="0"/>
            <c:bubble3D val="0"/>
            <c:spPr>
              <a:solidFill>
                <a:schemeClr val="accent4"/>
              </a:solidFill>
              <a:ln>
                <a:noFill/>
              </a:ln>
              <a:effectLst/>
            </c:spPr>
            <c:extLst>
              <c:ext xmlns:c16="http://schemas.microsoft.com/office/drawing/2014/chart" uri="{C3380CC4-5D6E-409C-BE32-E72D297353CC}">
                <c16:uniqueId val="{00000004-3784-474F-9C02-476A6FC65AA6}"/>
              </c:ext>
            </c:extLst>
          </c:dPt>
          <c:dPt>
            <c:idx val="1"/>
            <c:bubble3D val="0"/>
            <c:spPr>
              <a:solidFill>
                <a:schemeClr val="accent1"/>
              </a:solidFill>
              <a:ln>
                <a:noFill/>
              </a:ln>
              <a:effectLst/>
            </c:spPr>
            <c:extLst>
              <c:ext xmlns:c16="http://schemas.microsoft.com/office/drawing/2014/chart" uri="{C3380CC4-5D6E-409C-BE32-E72D297353CC}">
                <c16:uniqueId val="{00000003-3784-474F-9C02-476A6FC65AA6}"/>
              </c:ext>
            </c:extLst>
          </c:dPt>
          <c:dPt>
            <c:idx val="2"/>
            <c:bubble3D val="0"/>
            <c:spPr>
              <a:solidFill>
                <a:schemeClr val="accent6"/>
              </a:solidFill>
              <a:ln>
                <a:noFill/>
              </a:ln>
              <a:effectLst/>
            </c:spPr>
            <c:extLst>
              <c:ext xmlns:c16="http://schemas.microsoft.com/office/drawing/2014/chart" uri="{C3380CC4-5D6E-409C-BE32-E72D297353CC}">
                <c16:uniqueId val="{00000002-3784-474F-9C02-476A6FC65AA6}"/>
              </c:ext>
            </c:extLst>
          </c:dPt>
          <c:dLbls>
            <c:dLbl>
              <c:idx val="0"/>
              <c:layout>
                <c:manualLayout>
                  <c:x val="-0.18044806278069542"/>
                  <c:y val="-5.87672542375403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784-474F-9C02-476A6FC65AA6}"/>
                </c:ext>
              </c:extLst>
            </c:dLbl>
            <c:dLbl>
              <c:idx val="1"/>
              <c:layout>
                <c:manualLayout>
                  <c:x val="0.20430339817987225"/>
                  <c:y val="7.72206248659398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784-474F-9C02-476A6FC65AA6}"/>
                </c:ext>
              </c:extLst>
            </c:dLbl>
            <c:dLbl>
              <c:idx val="2"/>
              <c:layout>
                <c:manualLayout>
                  <c:x val="-1.0437844912696606E-2"/>
                  <c:y val="-6.6171217582243189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784-474F-9C02-476A6FC65AA6}"/>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Yes</c:v>
                </c:pt>
                <c:pt idx="1">
                  <c:v>No</c:v>
                </c:pt>
                <c:pt idx="2">
                  <c:v>Don't Know</c:v>
                </c:pt>
              </c:strCache>
            </c:strRef>
          </c:cat>
          <c:val>
            <c:numRef>
              <c:f>Sheet1!$B$2:$D$2</c:f>
              <c:numCache>
                <c:formatCode>0%</c:formatCode>
                <c:ptCount val="3"/>
                <c:pt idx="0">
                  <c:v>0.25</c:v>
                </c:pt>
                <c:pt idx="1">
                  <c:v>0.73</c:v>
                </c:pt>
                <c:pt idx="2">
                  <c:v>0.02</c:v>
                </c:pt>
              </c:numCache>
            </c:numRef>
          </c:val>
          <c:extLst>
            <c:ext xmlns:c16="http://schemas.microsoft.com/office/drawing/2014/chart" uri="{C3380CC4-5D6E-409C-BE32-E72D297353CC}">
              <c16:uniqueId val="{00000000-C4D5-4A6D-A8BB-08DD77F9F087}"/>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2B847-ACAD-834B-947A-93CBCBF3473A}"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E3800-EAEB-8C4A-85AB-474EEB9510BF}" type="slidenum">
              <a:rPr lang="en-US" smtClean="0"/>
              <a:t>‹#›</a:t>
            </a:fld>
            <a:endParaRPr lang="en-US" dirty="0"/>
          </a:p>
        </p:txBody>
      </p:sp>
    </p:spTree>
    <p:extLst>
      <p:ext uri="{BB962C8B-B14F-4D97-AF65-F5344CB8AC3E}">
        <p14:creationId xmlns:p14="http://schemas.microsoft.com/office/powerpoint/2010/main" val="7668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E3800-EAEB-8C4A-85AB-474EEB9510BF}" type="slidenum">
              <a:rPr lang="en-US" smtClean="0"/>
              <a:t>6</a:t>
            </a:fld>
            <a:endParaRPr lang="en-US" dirty="0"/>
          </a:p>
        </p:txBody>
      </p:sp>
    </p:spTree>
    <p:extLst>
      <p:ext uri="{BB962C8B-B14F-4D97-AF65-F5344CB8AC3E}">
        <p14:creationId xmlns:p14="http://schemas.microsoft.com/office/powerpoint/2010/main" val="87425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E3800-EAEB-8C4A-85AB-474EEB9510BF}" type="slidenum">
              <a:rPr lang="en-US" smtClean="0"/>
              <a:t>10</a:t>
            </a:fld>
            <a:endParaRPr lang="en-US" dirty="0"/>
          </a:p>
        </p:txBody>
      </p:sp>
    </p:spTree>
    <p:extLst>
      <p:ext uri="{BB962C8B-B14F-4D97-AF65-F5344CB8AC3E}">
        <p14:creationId xmlns:p14="http://schemas.microsoft.com/office/powerpoint/2010/main" val="303493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62321-7B75-08BB-20D9-7A824B898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1746E-6D3A-AD12-502A-0F3A7EBBD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3A09A-2565-FD76-0A98-50F479615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BDE1F4-C31F-FF0B-7350-7A0FDE67C731}"/>
              </a:ext>
            </a:extLst>
          </p:cNvPr>
          <p:cNvSpPr>
            <a:spLocks noGrp="1"/>
          </p:cNvSpPr>
          <p:nvPr>
            <p:ph type="sldNum" sz="quarter" idx="5"/>
          </p:nvPr>
        </p:nvSpPr>
        <p:spPr/>
        <p:txBody>
          <a:bodyPr/>
          <a:lstStyle/>
          <a:p>
            <a:fld id="{69BE3800-EAEB-8C4A-85AB-474EEB9510BF}" type="slidenum">
              <a:rPr lang="en-US" smtClean="0"/>
              <a:t>14</a:t>
            </a:fld>
            <a:endParaRPr lang="en-US" dirty="0"/>
          </a:p>
        </p:txBody>
      </p:sp>
    </p:spTree>
    <p:extLst>
      <p:ext uri="{BB962C8B-B14F-4D97-AF65-F5344CB8AC3E}">
        <p14:creationId xmlns:p14="http://schemas.microsoft.com/office/powerpoint/2010/main" val="68867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27EF5-5F3A-82DC-512F-8345A9F0B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9476E-13D9-E5AC-A6F5-085D5B915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390BF-DEB1-A724-5FF0-A742D138F1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AFF33-7623-ABBB-A4E5-4403B17FAFB0}"/>
              </a:ext>
            </a:extLst>
          </p:cNvPr>
          <p:cNvSpPr>
            <a:spLocks noGrp="1"/>
          </p:cNvSpPr>
          <p:nvPr>
            <p:ph type="sldNum" sz="quarter" idx="10"/>
          </p:nvPr>
        </p:nvSpPr>
        <p:spPr/>
        <p:txBody>
          <a:bodyPr/>
          <a:lstStyle/>
          <a:p>
            <a:fld id="{69BE3800-EAEB-8C4A-85AB-474EEB9510BF}" type="slidenum">
              <a:rPr lang="en-US" smtClean="0"/>
              <a:t>40</a:t>
            </a:fld>
            <a:endParaRPr lang="en-US" dirty="0"/>
          </a:p>
        </p:txBody>
      </p:sp>
    </p:spTree>
    <p:extLst>
      <p:ext uri="{BB962C8B-B14F-4D97-AF65-F5344CB8AC3E}">
        <p14:creationId xmlns:p14="http://schemas.microsoft.com/office/powerpoint/2010/main" val="302082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1F6F-F20C-9491-A77A-49BF94F62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C8960-9BC5-D518-9BE4-944264C294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23F0A-8B02-DA89-7E4C-31C0B1952F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2DA366-D6F1-BDA0-A645-E2D8BA0D27EF}"/>
              </a:ext>
            </a:extLst>
          </p:cNvPr>
          <p:cNvSpPr>
            <a:spLocks noGrp="1"/>
          </p:cNvSpPr>
          <p:nvPr>
            <p:ph type="sldNum" sz="quarter" idx="10"/>
          </p:nvPr>
        </p:nvSpPr>
        <p:spPr/>
        <p:txBody>
          <a:bodyPr/>
          <a:lstStyle/>
          <a:p>
            <a:fld id="{69BE3800-EAEB-8C4A-85AB-474EEB9510BF}" type="slidenum">
              <a:rPr lang="en-US" smtClean="0"/>
              <a:t>43</a:t>
            </a:fld>
            <a:endParaRPr lang="en-US" dirty="0"/>
          </a:p>
        </p:txBody>
      </p:sp>
    </p:spTree>
    <p:extLst>
      <p:ext uri="{BB962C8B-B14F-4D97-AF65-F5344CB8AC3E}">
        <p14:creationId xmlns:p14="http://schemas.microsoft.com/office/powerpoint/2010/main" val="319854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FBF5-7CD2-EEE4-B498-9E5DCB7994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1D270-9F4F-0BAF-0FD8-63F21FD4A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C95DF-766A-FB50-E438-B4E9169E7B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F02188-E82C-36B2-5784-B3F82628D5BF}"/>
              </a:ext>
            </a:extLst>
          </p:cNvPr>
          <p:cNvSpPr>
            <a:spLocks noGrp="1"/>
          </p:cNvSpPr>
          <p:nvPr>
            <p:ph type="sldNum" sz="quarter" idx="10"/>
          </p:nvPr>
        </p:nvSpPr>
        <p:spPr/>
        <p:txBody>
          <a:bodyPr/>
          <a:lstStyle/>
          <a:p>
            <a:fld id="{69BE3800-EAEB-8C4A-85AB-474EEB9510BF}" type="slidenum">
              <a:rPr lang="en-US" smtClean="0"/>
              <a:t>48</a:t>
            </a:fld>
            <a:endParaRPr lang="en-US" dirty="0"/>
          </a:p>
        </p:txBody>
      </p:sp>
    </p:spTree>
    <p:extLst>
      <p:ext uri="{BB962C8B-B14F-4D97-AF65-F5344CB8AC3E}">
        <p14:creationId xmlns:p14="http://schemas.microsoft.com/office/powerpoint/2010/main" val="171176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841B-C3DD-D087-FC16-5E79A2939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29EB8-0433-A316-8075-26BE0E990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FE604-E28D-7E3A-B4EC-391ABEF8D2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17BE2-BAB8-3829-277F-A0CC384CEE44}"/>
              </a:ext>
            </a:extLst>
          </p:cNvPr>
          <p:cNvSpPr>
            <a:spLocks noGrp="1"/>
          </p:cNvSpPr>
          <p:nvPr>
            <p:ph type="sldNum" sz="quarter" idx="10"/>
          </p:nvPr>
        </p:nvSpPr>
        <p:spPr/>
        <p:txBody>
          <a:bodyPr/>
          <a:lstStyle/>
          <a:p>
            <a:fld id="{69BE3800-EAEB-8C4A-85AB-474EEB9510BF}" type="slidenum">
              <a:rPr lang="en-US" smtClean="0"/>
              <a:t>51</a:t>
            </a:fld>
            <a:endParaRPr lang="en-US" dirty="0"/>
          </a:p>
        </p:txBody>
      </p:sp>
    </p:spTree>
    <p:extLst>
      <p:ext uri="{BB962C8B-B14F-4D97-AF65-F5344CB8AC3E}">
        <p14:creationId xmlns:p14="http://schemas.microsoft.com/office/powerpoint/2010/main" val="2102446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 y="2666492"/>
            <a:ext cx="12210553" cy="4191508"/>
          </a:xfrm>
          <a:prstGeom prst="rect">
            <a:avLst/>
          </a:prstGeom>
        </p:spPr>
      </p:pic>
      <p:sp>
        <p:nvSpPr>
          <p:cNvPr id="15" name="Rectangle 14"/>
          <p:cNvSpPr/>
          <p:nvPr userDrawn="1"/>
        </p:nvSpPr>
        <p:spPr>
          <a:xfrm>
            <a:off x="0" y="2450592"/>
            <a:ext cx="12192000" cy="44074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sp>
        <p:nvSpPr>
          <p:cNvPr id="3" name="Subtitle 2"/>
          <p:cNvSpPr>
            <a:spLocks noGrp="1"/>
          </p:cNvSpPr>
          <p:nvPr>
            <p:ph type="subTitle" idx="1"/>
          </p:nvPr>
        </p:nvSpPr>
        <p:spPr>
          <a:xfrm>
            <a:off x="1042416" y="5292077"/>
            <a:ext cx="9144000" cy="360694"/>
          </a:xfrm>
        </p:spPr>
        <p:txBody>
          <a:bodyPr>
            <a:normAutofit/>
          </a:bodyPr>
          <a:lstStyle>
            <a:lvl1pPr marL="0" indent="0" algn="l">
              <a:buNone/>
              <a:defRPr sz="1800" b="0" i="0">
                <a:solidFill>
                  <a:schemeClr val="accent6"/>
                </a:solidFill>
                <a:latin typeface="Montserrat" charset="0"/>
                <a:ea typeface="Montserrat" charset="0"/>
                <a:cs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Slide Number Placeholder 22"/>
          <p:cNvSpPr txBox="1">
            <a:spLocks/>
          </p:cNvSpPr>
          <p:nvPr userDrawn="1"/>
        </p:nvSpPr>
        <p:spPr>
          <a:xfrm>
            <a:off x="11353800" y="6642100"/>
            <a:ext cx="711200" cy="215900"/>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solidFill>
                <a:latin typeface="Montserrat Light" charset="0"/>
                <a:ea typeface="Montserrat Light" charset="0"/>
                <a:cs typeface="Montserrat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BD022-7125-D642-8635-6E1E2E10EF99}" type="slidenum">
              <a:rPr lang="en-US" smtClean="0"/>
              <a:pPr/>
              <a:t>‹#›</a:t>
            </a:fld>
            <a:endParaRPr lang="en-US" dirty="0"/>
          </a:p>
        </p:txBody>
      </p:sp>
      <p:pic>
        <p:nvPicPr>
          <p:cNvPr id="17" name="Picture 16"/>
          <p:cNvPicPr>
            <a:picLocks noChangeAspect="1"/>
          </p:cNvPicPr>
          <p:nvPr userDrawn="1"/>
        </p:nvPicPr>
        <p:blipFill>
          <a:blip r:embed="rId3"/>
          <a:stretch>
            <a:fillRect/>
          </a:stretch>
        </p:blipFill>
        <p:spPr>
          <a:xfrm>
            <a:off x="410718" y="585978"/>
            <a:ext cx="4457700" cy="1333500"/>
          </a:xfrm>
          <a:prstGeom prst="rect">
            <a:avLst/>
          </a:prstGeom>
        </p:spPr>
      </p:pic>
      <p:sp>
        <p:nvSpPr>
          <p:cNvPr id="18" name="Rectangle 17"/>
          <p:cNvSpPr/>
          <p:nvPr userDrawn="1"/>
        </p:nvSpPr>
        <p:spPr>
          <a:xfrm flipV="1">
            <a:off x="0" y="2450592"/>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pic>
        <p:nvPicPr>
          <p:cNvPr id="19" name="Picture 18"/>
          <p:cNvPicPr>
            <a:picLocks noChangeAspect="1"/>
          </p:cNvPicPr>
          <p:nvPr userDrawn="1"/>
        </p:nvPicPr>
        <p:blipFill>
          <a:blip r:embed="rId4"/>
          <a:stretch>
            <a:fillRect/>
          </a:stretch>
        </p:blipFill>
        <p:spPr>
          <a:xfrm>
            <a:off x="9765792" y="1685313"/>
            <a:ext cx="1961896" cy="289029"/>
          </a:xfrm>
          <a:prstGeom prst="rect">
            <a:avLst/>
          </a:prstGeom>
        </p:spPr>
      </p:pic>
      <p:sp>
        <p:nvSpPr>
          <p:cNvPr id="20" name="Rectangle 19"/>
          <p:cNvSpPr/>
          <p:nvPr userDrawn="1"/>
        </p:nvSpPr>
        <p:spPr>
          <a:xfrm>
            <a:off x="1018032" y="3551996"/>
            <a:ext cx="6571488" cy="1569660"/>
          </a:xfrm>
          <a:prstGeom prst="rect">
            <a:avLst/>
          </a:prstGeom>
        </p:spPr>
        <p:txBody>
          <a:bodyPr wrap="square">
            <a:spAutoFit/>
          </a:bodyPr>
          <a:lstStyle/>
          <a:p>
            <a:r>
              <a:rPr lang="en-US" sz="4800" dirty="0">
                <a:solidFill>
                  <a:schemeClr val="bg1"/>
                </a:solidFill>
                <a:latin typeface="Montserrat" charset="0"/>
                <a:ea typeface="Montserrat" charset="0"/>
                <a:cs typeface="Montserrat" charset="0"/>
              </a:rPr>
              <a:t>The Colorado Health Foundation Poll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810000" y="365126"/>
            <a:ext cx="7543800" cy="917574"/>
          </a:xfrm>
        </p:spPr>
        <p:txBody>
          <a:bodyPr/>
          <a:lstStyle/>
          <a:p>
            <a:r>
              <a:rPr lang="en-US"/>
              <a:t>Click to edit Master title style</a:t>
            </a:r>
          </a:p>
        </p:txBody>
      </p:sp>
      <p:sp>
        <p:nvSpPr>
          <p:cNvPr id="10" name="Rectangle 9"/>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838200" y="0"/>
            <a:ext cx="25146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cxnSp>
        <p:nvCxnSpPr>
          <p:cNvPr id="8" name="Straight Connector 7"/>
          <p:cNvCxnSpPr/>
          <p:nvPr userDrawn="1"/>
        </p:nvCxnSpPr>
        <p:spPr>
          <a:xfrm>
            <a:off x="1035050" y="812800"/>
            <a:ext cx="20447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035050" y="3873500"/>
            <a:ext cx="20447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164338" y="6269863"/>
            <a:ext cx="496062" cy="496062"/>
          </a:xfrm>
          <a:prstGeom prst="rect">
            <a:avLst/>
          </a:prstGeom>
        </p:spPr>
      </p:pic>
      <p:sp>
        <p:nvSpPr>
          <p:cNvPr id="13" name="Text Placeholder 12"/>
          <p:cNvSpPr>
            <a:spLocks noGrp="1"/>
          </p:cNvSpPr>
          <p:nvPr>
            <p:ph type="body" sz="quarter" idx="11"/>
          </p:nvPr>
        </p:nvSpPr>
        <p:spPr>
          <a:xfrm>
            <a:off x="3810000" y="1470454"/>
            <a:ext cx="7543800" cy="44731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2"/>
          </p:nvPr>
        </p:nvSpPr>
        <p:spPr>
          <a:xfrm>
            <a:off x="1098807" y="1162050"/>
            <a:ext cx="1917185" cy="2362200"/>
          </a:xfrm>
        </p:spPr>
        <p:txBody>
          <a:bodyPr anchor="ctr">
            <a:noAutofit/>
          </a:bodyPr>
          <a:lstStyle>
            <a:lvl1pPr marL="0" indent="0" algn="ctr">
              <a:buNone/>
              <a:defRPr sz="2000" b="0" i="0">
                <a:solidFill>
                  <a:schemeClr val="bg1"/>
                </a:solidFill>
                <a:latin typeface="Montserrat" charset="0"/>
                <a:ea typeface="Montserrat" charset="0"/>
                <a:cs typeface="Montserrat"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dirty="0"/>
              <a:t>Click to edit Master </a:t>
            </a:r>
            <a:r>
              <a:rPr lang="en-US"/>
              <a:t>text styles</a:t>
            </a:r>
            <a:endParaRPr lang="en-US" dirty="0"/>
          </a:p>
        </p:txBody>
      </p:sp>
    </p:spTree>
    <p:extLst>
      <p:ext uri="{BB962C8B-B14F-4D97-AF65-F5344CB8AC3E}">
        <p14:creationId xmlns:p14="http://schemas.microsoft.com/office/powerpoint/2010/main" val="103487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8" name="Rectangle 7"/>
          <p:cNvSpPr/>
          <p:nvPr userDrawn="1"/>
        </p:nvSpPr>
        <p:spPr>
          <a:xfrm>
            <a:off x="0" y="0"/>
            <a:ext cx="9963150" cy="6642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Regular"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12" name="Rectangle 11"/>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3"/>
          <a:stretch>
            <a:fillRect/>
          </a:stretch>
        </p:blipFill>
        <p:spPr>
          <a:xfrm>
            <a:off x="164338" y="6269863"/>
            <a:ext cx="496062" cy="496062"/>
          </a:xfrm>
          <a:prstGeom prst="rect">
            <a:avLst/>
          </a:prstGeom>
        </p:spPr>
      </p:pic>
      <p:sp>
        <p:nvSpPr>
          <p:cNvPr id="14" name="Title 1"/>
          <p:cNvSpPr txBox="1">
            <a:spLocks/>
          </p:cNvSpPr>
          <p:nvPr userDrawn="1"/>
        </p:nvSpPr>
        <p:spPr>
          <a:xfrm>
            <a:off x="823444" y="483537"/>
            <a:ext cx="83515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a:solidFill>
                  <a:schemeClr val="accent3"/>
                </a:solidFill>
                <a:latin typeface="Montserrat Semi" charset="0"/>
                <a:ea typeface="Montserrat Semi" charset="0"/>
                <a:cs typeface="Montserrat Semi" charset="0"/>
              </a:defRPr>
            </a:lvl1pPr>
          </a:lstStyle>
          <a:p>
            <a:r>
              <a:rPr lang="en-US" dirty="0"/>
              <a:t>Click to edit Master title style</a:t>
            </a:r>
          </a:p>
        </p:txBody>
      </p:sp>
      <p:sp>
        <p:nvSpPr>
          <p:cNvPr id="16" name="Text Placeholder 15"/>
          <p:cNvSpPr>
            <a:spLocks noGrp="1"/>
          </p:cNvSpPr>
          <p:nvPr>
            <p:ph type="body" sz="quarter" idx="11"/>
          </p:nvPr>
        </p:nvSpPr>
        <p:spPr>
          <a:xfrm>
            <a:off x="823913" y="1877406"/>
            <a:ext cx="8609012" cy="4275744"/>
          </a:xfrm>
        </p:spPr>
        <p:txBody>
          <a:bodyPr>
            <a:normAutofit/>
          </a:bodyPr>
          <a:lstStyle>
            <a:lvl1pPr marL="0" indent="0">
              <a:buNone/>
              <a:defRPr sz="1800" b="0" i="0">
                <a:solidFill>
                  <a:schemeClr val="bg1"/>
                </a:solidFill>
                <a:latin typeface="Montserrat" charset="0"/>
                <a:ea typeface="Montserrat" charset="0"/>
                <a:cs typeface="Montserrat"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6930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8" name="Rectangle 7"/>
          <p:cNvSpPr/>
          <p:nvPr userDrawn="1"/>
        </p:nvSpPr>
        <p:spPr>
          <a:xfrm>
            <a:off x="0" y="0"/>
            <a:ext cx="9963150" cy="6642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ontserrat Regular"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12" name="Rectangle 11"/>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3"/>
          <a:stretch>
            <a:fillRect/>
          </a:stretch>
        </p:blipFill>
        <p:spPr>
          <a:xfrm>
            <a:off x="164338" y="6269863"/>
            <a:ext cx="496062" cy="496062"/>
          </a:xfrm>
          <a:prstGeom prst="rect">
            <a:avLst/>
          </a:prstGeom>
        </p:spPr>
      </p:pic>
      <p:sp>
        <p:nvSpPr>
          <p:cNvPr id="10" name="Title 1">
            <a:extLst>
              <a:ext uri="{FF2B5EF4-FFF2-40B4-BE49-F238E27FC236}">
                <a16:creationId xmlns:a16="http://schemas.microsoft.com/office/drawing/2014/main" id="{3FB75B45-3B4D-4A3F-9355-713073710198}"/>
              </a:ext>
            </a:extLst>
          </p:cNvPr>
          <p:cNvSpPr>
            <a:spLocks noGrp="1"/>
          </p:cNvSpPr>
          <p:nvPr>
            <p:ph type="title"/>
          </p:nvPr>
        </p:nvSpPr>
        <p:spPr>
          <a:xfrm>
            <a:off x="831851" y="671347"/>
            <a:ext cx="8890120" cy="2852737"/>
          </a:xfrm>
        </p:spPr>
        <p:txBody>
          <a:bodyPr anchor="b">
            <a:normAutofit/>
          </a:bodyPr>
          <a:lstStyle>
            <a:lvl1pPr>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6186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164338" y="6269863"/>
            <a:ext cx="496062" cy="49606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p:cNvSpPr/>
          <p:nvPr/>
        </p:nvSpPr>
        <p:spPr>
          <a:xfrm>
            <a:off x="0" y="0"/>
            <a:ext cx="12192000" cy="117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0" y="-27782"/>
            <a:ext cx="12192000" cy="19357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mj-lt"/>
            </a:endParaRPr>
          </a:p>
        </p:txBody>
      </p:sp>
      <p:sp>
        <p:nvSpPr>
          <p:cNvPr id="8" name="Text Placeholder 7"/>
          <p:cNvSpPr>
            <a:spLocks noGrp="1"/>
          </p:cNvSpPr>
          <p:nvPr>
            <p:ph type="body" sz="quarter" idx="11"/>
          </p:nvPr>
        </p:nvSpPr>
        <p:spPr>
          <a:xfrm>
            <a:off x="309966" y="61786"/>
            <a:ext cx="11561762" cy="882430"/>
          </a:xfrm>
        </p:spPr>
        <p:txBody>
          <a:bodyPr anchor="b">
            <a:normAutofit/>
          </a:bodyPr>
          <a:lstStyle>
            <a:lvl1pPr marL="0" indent="0">
              <a:buNone/>
              <a:defRPr sz="2200" b="0" i="0">
                <a:solidFill>
                  <a:schemeClr val="bg1"/>
                </a:solidFill>
                <a:latin typeface="+mj-lt"/>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10"/>
          <p:cNvSpPr>
            <a:spLocks noGrp="1"/>
          </p:cNvSpPr>
          <p:nvPr>
            <p:ph type="body" sz="quarter" idx="12"/>
          </p:nvPr>
        </p:nvSpPr>
        <p:spPr>
          <a:xfrm>
            <a:off x="309563" y="985838"/>
            <a:ext cx="11561762" cy="842962"/>
          </a:xfrm>
        </p:spPr>
        <p:txBody>
          <a:bodyPr>
            <a:noAutofit/>
          </a:bodyPr>
          <a:lstStyle>
            <a:lvl1pPr marL="0" indent="0">
              <a:buNone/>
              <a:defRPr sz="1400" b="0" i="0">
                <a:solidFill>
                  <a:schemeClr val="accent3"/>
                </a:solidFill>
                <a:latin typeface="+mn-lt"/>
                <a:ea typeface="Montserrat" charset="0"/>
                <a:cs typeface="Montserrat" charset="0"/>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edit Master text styles</a:t>
            </a:r>
          </a:p>
        </p:txBody>
      </p:sp>
      <p:sp>
        <p:nvSpPr>
          <p:cNvPr id="12" name="Rectangle 11"/>
          <p:cNvSpPr/>
          <p:nvPr userDrawn="1"/>
        </p:nvSpPr>
        <p:spPr>
          <a:xfrm flipV="1">
            <a:off x="0" y="6642100"/>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2"/>
          <a:stretch>
            <a:fillRect/>
          </a:stretch>
        </p:blipFill>
        <p:spPr>
          <a:xfrm>
            <a:off x="86040" y="6313823"/>
            <a:ext cx="496062" cy="496062"/>
          </a:xfrm>
          <a:prstGeom prst="rect">
            <a:avLst/>
          </a:prstGeom>
        </p:spPr>
      </p:pic>
      <p:sp>
        <p:nvSpPr>
          <p:cNvPr id="6" name="Text Placeholder 5">
            <a:extLst>
              <a:ext uri="{FF2B5EF4-FFF2-40B4-BE49-F238E27FC236}">
                <a16:creationId xmlns:a16="http://schemas.microsoft.com/office/drawing/2014/main" id="{BAC1D7FA-0A94-410A-A0C7-E276613F65E9}"/>
              </a:ext>
            </a:extLst>
          </p:cNvPr>
          <p:cNvSpPr>
            <a:spLocks noGrp="1"/>
          </p:cNvSpPr>
          <p:nvPr>
            <p:ph type="body" sz="quarter" idx="13"/>
          </p:nvPr>
        </p:nvSpPr>
        <p:spPr>
          <a:xfrm>
            <a:off x="660400" y="6357938"/>
            <a:ext cx="10693400" cy="284162"/>
          </a:xfrm>
        </p:spPr>
        <p:txBody>
          <a:bodyPr anchor="b">
            <a:normAutofit/>
          </a:bodyPr>
          <a:lstStyle>
            <a:lvl1pPr marL="0" indent="0">
              <a:buNone/>
              <a:defRPr sz="900" i="1"/>
            </a:lvl1pPr>
          </a:lstStyle>
          <a:p>
            <a:pPr lvl="0"/>
            <a:endParaRPr lang="en-US" dirty="0"/>
          </a:p>
        </p:txBody>
      </p:sp>
    </p:spTree>
    <p:extLst>
      <p:ext uri="{BB962C8B-B14F-4D97-AF65-F5344CB8AC3E}">
        <p14:creationId xmlns:p14="http://schemas.microsoft.com/office/powerpoint/2010/main" val="8487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0" y="-27782"/>
            <a:ext cx="12192000" cy="19357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mj-lt"/>
            </a:endParaRPr>
          </a:p>
        </p:txBody>
      </p:sp>
      <p:sp>
        <p:nvSpPr>
          <p:cNvPr id="8" name="Text Placeholder 7"/>
          <p:cNvSpPr>
            <a:spLocks noGrp="1"/>
          </p:cNvSpPr>
          <p:nvPr>
            <p:ph type="body" sz="quarter" idx="11"/>
          </p:nvPr>
        </p:nvSpPr>
        <p:spPr>
          <a:xfrm>
            <a:off x="309966" y="61786"/>
            <a:ext cx="11561762" cy="882430"/>
          </a:xfrm>
        </p:spPr>
        <p:txBody>
          <a:bodyPr anchor="b">
            <a:normAutofit/>
          </a:bodyPr>
          <a:lstStyle>
            <a:lvl1pPr marL="0" indent="0">
              <a:buNone/>
              <a:defRPr sz="2200" b="0" i="0">
                <a:solidFill>
                  <a:schemeClr val="bg1"/>
                </a:solidFill>
                <a:latin typeface="+mj-lt"/>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10"/>
          <p:cNvSpPr>
            <a:spLocks noGrp="1"/>
          </p:cNvSpPr>
          <p:nvPr>
            <p:ph type="body" sz="quarter" idx="12"/>
          </p:nvPr>
        </p:nvSpPr>
        <p:spPr>
          <a:xfrm>
            <a:off x="309563" y="985838"/>
            <a:ext cx="11561762" cy="842962"/>
          </a:xfrm>
        </p:spPr>
        <p:txBody>
          <a:bodyPr>
            <a:noAutofit/>
          </a:bodyPr>
          <a:lstStyle>
            <a:lvl1pPr marL="0" indent="0">
              <a:buNone/>
              <a:defRPr sz="1400" b="0" i="0">
                <a:solidFill>
                  <a:schemeClr val="accent3"/>
                </a:solidFill>
                <a:latin typeface="+mn-lt"/>
                <a:ea typeface="Montserrat" charset="0"/>
                <a:cs typeface="Montserrat" charset="0"/>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edit Master text styles</a:t>
            </a:r>
          </a:p>
        </p:txBody>
      </p:sp>
      <p:sp>
        <p:nvSpPr>
          <p:cNvPr id="12" name="Rectangle 11"/>
          <p:cNvSpPr/>
          <p:nvPr userDrawn="1"/>
        </p:nvSpPr>
        <p:spPr>
          <a:xfrm flipV="1">
            <a:off x="0" y="6642100"/>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13" name="Picture 12"/>
          <p:cNvPicPr>
            <a:picLocks noChangeAspect="1"/>
          </p:cNvPicPr>
          <p:nvPr userDrawn="1"/>
        </p:nvPicPr>
        <p:blipFill>
          <a:blip r:embed="rId2"/>
          <a:stretch>
            <a:fillRect/>
          </a:stretch>
        </p:blipFill>
        <p:spPr>
          <a:xfrm>
            <a:off x="86040" y="6313823"/>
            <a:ext cx="496062" cy="496062"/>
          </a:xfrm>
          <a:prstGeom prst="rect">
            <a:avLst/>
          </a:prstGeom>
        </p:spPr>
      </p:pic>
      <p:sp>
        <p:nvSpPr>
          <p:cNvPr id="6" name="Text Placeholder 5">
            <a:extLst>
              <a:ext uri="{FF2B5EF4-FFF2-40B4-BE49-F238E27FC236}">
                <a16:creationId xmlns:a16="http://schemas.microsoft.com/office/drawing/2014/main" id="{BAC1D7FA-0A94-410A-A0C7-E276613F65E9}"/>
              </a:ext>
            </a:extLst>
          </p:cNvPr>
          <p:cNvSpPr>
            <a:spLocks noGrp="1"/>
          </p:cNvSpPr>
          <p:nvPr>
            <p:ph type="body" sz="quarter" idx="13"/>
          </p:nvPr>
        </p:nvSpPr>
        <p:spPr>
          <a:xfrm>
            <a:off x="660400" y="6357938"/>
            <a:ext cx="10693400" cy="284162"/>
          </a:xfrm>
        </p:spPr>
        <p:txBody>
          <a:bodyPr anchor="b">
            <a:normAutofit/>
          </a:bodyPr>
          <a:lstStyle>
            <a:lvl1pPr marL="0" indent="0">
              <a:buNone/>
              <a:defRPr sz="900" i="1"/>
            </a:lvl1pPr>
          </a:lstStyle>
          <a:p>
            <a:pPr lvl="0"/>
            <a:endParaRPr lang="en-US" dirty="0"/>
          </a:p>
        </p:txBody>
      </p:sp>
      <p:pic>
        <p:nvPicPr>
          <p:cNvPr id="2" name="Picture 1">
            <a:extLst>
              <a:ext uri="{FF2B5EF4-FFF2-40B4-BE49-F238E27FC236}">
                <a16:creationId xmlns:a16="http://schemas.microsoft.com/office/drawing/2014/main" id="{3710EBB2-2522-602A-F1C1-99A09AFB44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720072" y="-37593"/>
            <a:ext cx="2632502" cy="1939545"/>
          </a:xfrm>
          <a:prstGeom prst="rect">
            <a:avLst/>
          </a:prstGeom>
        </p:spPr>
      </p:pic>
    </p:spTree>
    <p:extLst>
      <p:ext uri="{BB962C8B-B14F-4D97-AF65-F5344CB8AC3E}">
        <p14:creationId xmlns:p14="http://schemas.microsoft.com/office/powerpoint/2010/main" val="300178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BATIM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0" y="-27782"/>
            <a:ext cx="12192000" cy="19357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latin typeface="+mj-lt"/>
            </a:endParaRPr>
          </a:p>
        </p:txBody>
      </p:sp>
      <p:sp>
        <p:nvSpPr>
          <p:cNvPr id="8" name="Text Placeholder 7"/>
          <p:cNvSpPr>
            <a:spLocks noGrp="1"/>
          </p:cNvSpPr>
          <p:nvPr>
            <p:ph type="body" sz="quarter" idx="11"/>
          </p:nvPr>
        </p:nvSpPr>
        <p:spPr>
          <a:xfrm>
            <a:off x="309966" y="61786"/>
            <a:ext cx="11561762" cy="882430"/>
          </a:xfrm>
        </p:spPr>
        <p:txBody>
          <a:bodyPr anchor="b">
            <a:normAutofit/>
          </a:bodyPr>
          <a:lstStyle>
            <a:lvl1pPr marL="0" indent="0">
              <a:buNone/>
              <a:defRPr sz="2200" b="0" i="0">
                <a:solidFill>
                  <a:schemeClr val="bg1"/>
                </a:solidFill>
                <a:latin typeface="+mj-lt"/>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11" name="Text Placeholder 10"/>
          <p:cNvSpPr>
            <a:spLocks noGrp="1"/>
          </p:cNvSpPr>
          <p:nvPr>
            <p:ph type="body" sz="quarter" idx="12"/>
          </p:nvPr>
        </p:nvSpPr>
        <p:spPr>
          <a:xfrm>
            <a:off x="309563" y="985838"/>
            <a:ext cx="11561762" cy="842962"/>
          </a:xfrm>
        </p:spPr>
        <p:txBody>
          <a:bodyPr>
            <a:noAutofit/>
          </a:bodyPr>
          <a:lstStyle>
            <a:lvl1pPr marL="0" indent="0">
              <a:buNone/>
              <a:defRPr sz="1400" b="0" i="0">
                <a:solidFill>
                  <a:schemeClr val="accent3"/>
                </a:solidFill>
                <a:latin typeface="+mn-lt"/>
                <a:ea typeface="Montserrat" charset="0"/>
                <a:cs typeface="Montserrat" charset="0"/>
              </a:defRPr>
            </a:lvl1pPr>
            <a:lvl2pPr marL="457200" indent="0">
              <a:buNone/>
              <a:defRPr sz="1600" b="1">
                <a:solidFill>
                  <a:schemeClr val="accent3"/>
                </a:solidFill>
              </a:defRPr>
            </a:lvl2pPr>
            <a:lvl3pPr marL="914400" indent="0">
              <a:buNone/>
              <a:defRPr sz="1600" b="1">
                <a:solidFill>
                  <a:schemeClr val="accent3"/>
                </a:solidFill>
              </a:defRPr>
            </a:lvl3pPr>
            <a:lvl4pPr marL="1371600" indent="0">
              <a:buNone/>
              <a:defRPr sz="1600" b="1">
                <a:solidFill>
                  <a:schemeClr val="accent3"/>
                </a:solidFill>
              </a:defRPr>
            </a:lvl4pPr>
            <a:lvl5pPr marL="1828800" indent="0">
              <a:buNone/>
              <a:defRPr sz="1600" b="1">
                <a:solidFill>
                  <a:schemeClr val="accent3"/>
                </a:solidFill>
              </a:defRPr>
            </a:lvl5pPr>
          </a:lstStyle>
          <a:p>
            <a:pPr lvl="0"/>
            <a:r>
              <a:rPr lang="en-US" dirty="0"/>
              <a:t>Click to edit Master text styles</a:t>
            </a:r>
          </a:p>
        </p:txBody>
      </p:sp>
      <p:sp>
        <p:nvSpPr>
          <p:cNvPr id="12" name="Rectangle 11"/>
          <p:cNvSpPr/>
          <p:nvPr userDrawn="1"/>
        </p:nvSpPr>
        <p:spPr>
          <a:xfrm flipV="1">
            <a:off x="0" y="6642100"/>
            <a:ext cx="12192000" cy="215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2" name="Picture 1">
            <a:extLst>
              <a:ext uri="{FF2B5EF4-FFF2-40B4-BE49-F238E27FC236}">
                <a16:creationId xmlns:a16="http://schemas.microsoft.com/office/drawing/2014/main" id="{B78BB5DF-EDC2-043F-C2CC-9A9AAD3A83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71422" y="-27782"/>
            <a:ext cx="2519898" cy="1935713"/>
          </a:xfrm>
          <a:prstGeom prst="rect">
            <a:avLst/>
          </a:prstGeom>
        </p:spPr>
      </p:pic>
    </p:spTree>
    <p:extLst>
      <p:ext uri="{BB962C8B-B14F-4D97-AF65-F5344CB8AC3E}">
        <p14:creationId xmlns:p14="http://schemas.microsoft.com/office/powerpoint/2010/main" val="422428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p:cNvSpPr/>
          <p:nvPr userDrawn="1"/>
        </p:nvSpPr>
        <p:spPr>
          <a:xfrm>
            <a:off x="384048" y="365125"/>
            <a:ext cx="11375136" cy="6053964"/>
          </a:xfrm>
          <a:prstGeom prst="rect">
            <a:avLst/>
          </a:prstGeom>
          <a:solidFill>
            <a:schemeClr val="tx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Regular" charset="0"/>
            </a:endParaRPr>
          </a:p>
        </p:txBody>
      </p:sp>
      <p:sp>
        <p:nvSpPr>
          <p:cNvPr id="10" name="Slide Number Placeholder 4"/>
          <p:cNvSpPr txBox="1">
            <a:spLocks/>
          </p:cNvSpPr>
          <p:nvPr userDrawn="1"/>
        </p:nvSpPr>
        <p:spPr>
          <a:xfrm>
            <a:off x="11353800" y="6642100"/>
            <a:ext cx="711200" cy="215900"/>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solidFill>
                <a:latin typeface="Montserrat Light" charset="0"/>
                <a:ea typeface="Montserrat Light" charset="0"/>
                <a:cs typeface="Montserrat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BD022-7125-D642-8635-6E1E2E10EF99}" type="slidenum">
              <a:rPr lang="en-US" smtClean="0"/>
              <a:pPr/>
              <a:t>‹#›</a:t>
            </a:fld>
            <a:endParaRPr lang="en-US" dirty="0"/>
          </a:p>
        </p:txBody>
      </p:sp>
      <p:sp>
        <p:nvSpPr>
          <p:cNvPr id="2" name="Title 1"/>
          <p:cNvSpPr>
            <a:spLocks noGrp="1"/>
          </p:cNvSpPr>
          <p:nvPr>
            <p:ph type="title"/>
          </p:nvPr>
        </p:nvSpPr>
        <p:spPr>
          <a:xfrm>
            <a:off x="831850" y="671347"/>
            <a:ext cx="10515599" cy="2852737"/>
          </a:xfrm>
        </p:spPr>
        <p:txBody>
          <a:bodyPr anchor="b">
            <a:normAutofit/>
          </a:bodyPr>
          <a:lstStyle>
            <a:lvl1pPr>
              <a:defRPr sz="4800">
                <a:solidFill>
                  <a:schemeClr val="bg1"/>
                </a:solidFill>
                <a:latin typeface="+mj-lt"/>
              </a:defRPr>
            </a:lvl1pPr>
          </a:lstStyle>
          <a:p>
            <a:r>
              <a:rPr lang="en-US" dirty="0"/>
              <a:t>Click to edit Master title style</a:t>
            </a:r>
          </a:p>
        </p:txBody>
      </p:sp>
      <p:sp>
        <p:nvSpPr>
          <p:cNvPr id="3" name="Text Placeholder 2"/>
          <p:cNvSpPr>
            <a:spLocks noGrp="1"/>
          </p:cNvSpPr>
          <p:nvPr>
            <p:ph type="body" idx="1"/>
          </p:nvPr>
        </p:nvSpPr>
        <p:spPr>
          <a:xfrm>
            <a:off x="831850" y="3551072"/>
            <a:ext cx="10515600" cy="2625891"/>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963FF3-3082-0146-9045-A71664B0B90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6" name="Slide Number Placeholder 5"/>
          <p:cNvSpPr>
            <a:spLocks noGrp="1"/>
          </p:cNvSpPr>
          <p:nvPr>
            <p:ph type="sldNum" sz="quarter" idx="12"/>
          </p:nvPr>
        </p:nvSpPr>
        <p:spPr/>
        <p:txBody>
          <a:bodyPr/>
          <a:lstStyle/>
          <a:p>
            <a:fld id="{68963FF3-3082-0146-9045-A71664B0B90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p:nvSpPr>
        <p:spPr>
          <a:xfrm flipV="1">
            <a:off x="0" y="6642100"/>
            <a:ext cx="12192000" cy="21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8" name="Picture 7"/>
          <p:cNvPicPr>
            <a:picLocks noChangeAspect="1"/>
          </p:cNvPicPr>
          <p:nvPr/>
        </p:nvPicPr>
        <p:blipFill>
          <a:blip r:embed="rId2"/>
          <a:stretch>
            <a:fillRect/>
          </a:stretch>
        </p:blipFill>
        <p:spPr>
          <a:xfrm>
            <a:off x="164338" y="6269863"/>
            <a:ext cx="496062" cy="49606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68963FF3-3082-0146-9045-A71664B0B906}" type="slidenum">
              <a:rPr lang="en-US" smtClean="0"/>
              <a:t>‹#›</a:t>
            </a:fld>
            <a:endParaRPr lang="en-US" dirty="0"/>
          </a:p>
        </p:txBody>
      </p:sp>
      <p:sp>
        <p:nvSpPr>
          <p:cNvPr id="4" name="Rectangle 3"/>
          <p:cNvSpPr/>
          <p:nvPr userDrawn="1"/>
        </p:nvSpPr>
        <p:spPr>
          <a:xfrm>
            <a:off x="838199" y="1270000"/>
            <a:ext cx="8826500" cy="7858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Regular" charset="0"/>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sp>
        <p:nvSpPr>
          <p:cNvPr id="7" name="Text Placeholder 6"/>
          <p:cNvSpPr>
            <a:spLocks noGrp="1"/>
          </p:cNvSpPr>
          <p:nvPr>
            <p:ph type="body" sz="quarter" idx="11"/>
          </p:nvPr>
        </p:nvSpPr>
        <p:spPr>
          <a:xfrm>
            <a:off x="838198" y="2273643"/>
            <a:ext cx="10515601" cy="2174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flipV="1">
            <a:off x="0" y="6642100"/>
            <a:ext cx="12192000" cy="215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Regular" charset="0"/>
            </a:endParaRPr>
          </a:p>
        </p:txBody>
      </p:sp>
      <p:pic>
        <p:nvPicPr>
          <p:cNvPr id="9" name="Picture 8"/>
          <p:cNvPicPr>
            <a:picLocks noChangeAspect="1"/>
          </p:cNvPicPr>
          <p:nvPr userDrawn="1"/>
        </p:nvPicPr>
        <p:blipFill>
          <a:blip r:embed="rId3"/>
          <a:stretch>
            <a:fillRect/>
          </a:stretch>
        </p:blipFill>
        <p:spPr>
          <a:xfrm>
            <a:off x="164338" y="6269863"/>
            <a:ext cx="496062" cy="496062"/>
          </a:xfrm>
          <a:prstGeom prst="rect">
            <a:avLst/>
          </a:prstGeom>
        </p:spPr>
      </p:pic>
      <p:sp>
        <p:nvSpPr>
          <p:cNvPr id="11" name="Text Placeholder 10"/>
          <p:cNvSpPr>
            <a:spLocks noGrp="1"/>
          </p:cNvSpPr>
          <p:nvPr>
            <p:ph type="body" sz="quarter" idx="12"/>
          </p:nvPr>
        </p:nvSpPr>
        <p:spPr>
          <a:xfrm>
            <a:off x="1000897" y="1446213"/>
            <a:ext cx="8538519" cy="468312"/>
          </a:xfrm>
        </p:spPr>
        <p:txBody>
          <a:bodyPr anchor="ctr">
            <a:normAutofit/>
          </a:bodyPr>
          <a:lstStyle>
            <a:lvl1pPr marL="0" indent="0">
              <a:buNone/>
              <a:defRPr sz="1800" b="0" i="0">
                <a:solidFill>
                  <a:schemeClr val="bg1"/>
                </a:solidFill>
                <a:latin typeface="Montserrat" charset="0"/>
                <a:ea typeface="Montserrat" charset="0"/>
                <a:cs typeface="Montserrat"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a:t>
            </a:r>
          </a:p>
        </p:txBody>
      </p:sp>
    </p:spTree>
    <p:extLst>
      <p:ext uri="{BB962C8B-B14F-4D97-AF65-F5344CB8AC3E}">
        <p14:creationId xmlns:p14="http://schemas.microsoft.com/office/powerpoint/2010/main" val="44683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800" y="6357894"/>
            <a:ext cx="711200" cy="215900"/>
          </a:xfrm>
          <a:prstGeom prst="rect">
            <a:avLst/>
          </a:prstGeom>
        </p:spPr>
        <p:txBody>
          <a:bodyPr vert="horz" lIns="91440" tIns="45720" rIns="91440" bIns="45720" rtlCol="0" anchor="ctr"/>
          <a:lstStyle>
            <a:lvl1pPr algn="r">
              <a:defRPr sz="800" b="0" i="0">
                <a:solidFill>
                  <a:schemeClr val="tx1"/>
                </a:solidFill>
                <a:latin typeface="Montserrat Light" charset="0"/>
                <a:ea typeface="Montserrat Light" charset="0"/>
                <a:cs typeface="Montserrat Light" charset="0"/>
              </a:defRPr>
            </a:lvl1pPr>
          </a:lstStyle>
          <a:p>
            <a:fld id="{68963FF3-3082-0146-9045-A71664B0B906}" type="slidenum">
              <a:rPr lang="en-US" smtClean="0"/>
              <a:t>‹#›</a:t>
            </a:fld>
            <a:endParaRPr lang="en-US" dirty="0"/>
          </a:p>
        </p:txBody>
      </p:sp>
    </p:spTree>
    <p:extLst>
      <p:ext uri="{BB962C8B-B14F-4D97-AF65-F5344CB8AC3E}">
        <p14:creationId xmlns:p14="http://schemas.microsoft.com/office/powerpoint/2010/main" val="1325721632"/>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90" r:id="rId3"/>
    <p:sldLayoutId id="2147483689" r:id="rId4"/>
    <p:sldLayoutId id="2147483670" r:id="rId5"/>
    <p:sldLayoutId id="2147483685" r:id="rId6"/>
    <p:sldLayoutId id="2147483664" r:id="rId7"/>
    <p:sldLayoutId id="2147483665" r:id="rId8"/>
    <p:sldLayoutId id="2147483679" r:id="rId9"/>
    <p:sldLayoutId id="2147483680" r:id="rId10"/>
    <p:sldLayoutId id="2147483684" r:id="rId11"/>
    <p:sldLayoutId id="2147483686" r:id="rId12"/>
    <p:sldLayoutId id="2147483667" r:id="rId13"/>
    <p:sldLayoutId id="2147483668" r:id="rId14"/>
  </p:sldLayoutIdLst>
  <p:hf hdr="0" ftr="0" dt="0"/>
  <p:txStyles>
    <p:titleStyle>
      <a:lvl1pPr algn="l" defTabSz="914400" rtl="0" eaLnBrk="1" latinLnBrk="0" hangingPunct="1">
        <a:lnSpc>
          <a:spcPct val="90000"/>
        </a:lnSpc>
        <a:spcBef>
          <a:spcPct val="0"/>
        </a:spcBef>
        <a:buNone/>
        <a:defRPr sz="2800" b="1" i="0" kern="1200">
          <a:solidFill>
            <a:schemeClr val="accent1"/>
          </a:solidFill>
          <a:latin typeface="Montserrat Semi" charset="0"/>
          <a:ea typeface="Montserrat Semi" charset="0"/>
          <a:cs typeface="Montserrat Semi" charset="0"/>
        </a:defRPr>
      </a:lvl1pPr>
    </p:titleStyle>
    <p:bodyStyle>
      <a:lvl1pPr marL="228600" indent="-228600" algn="l" defTabSz="914400" rtl="0" eaLnBrk="1" latinLnBrk="0" hangingPunct="1">
        <a:lnSpc>
          <a:spcPct val="90000"/>
        </a:lnSpc>
        <a:spcBef>
          <a:spcPts val="1000"/>
        </a:spcBef>
        <a:buFont typeface="Arial"/>
        <a:buChar char="•"/>
        <a:defRPr sz="1600" b="0" i="0" kern="1200">
          <a:solidFill>
            <a:schemeClr val="tx1"/>
          </a:solidFill>
          <a:latin typeface="Montserrat Light" charset="0"/>
          <a:ea typeface="Montserrat Light" charset="0"/>
          <a:cs typeface="Montserrat Light" charset="0"/>
        </a:defRPr>
      </a:lvl1pPr>
      <a:lvl2pPr marL="6858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3pPr>
      <a:lvl4pPr marL="16002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4pPr>
      <a:lvl5pPr marL="2057400" indent="-228600" algn="l" defTabSz="914400" rtl="0" eaLnBrk="1" latinLnBrk="0" hangingPunct="1">
        <a:lnSpc>
          <a:spcPct val="90000"/>
        </a:lnSpc>
        <a:spcBef>
          <a:spcPts val="500"/>
        </a:spcBef>
        <a:buFont typeface="Arial"/>
        <a:buChar char="•"/>
        <a:defRPr sz="1600" b="0" i="0" kern="1200">
          <a:solidFill>
            <a:schemeClr val="tx1"/>
          </a:solidFill>
          <a:latin typeface="Montserrat Light" charset="0"/>
          <a:ea typeface="Montserrat Light" charset="0"/>
          <a:cs typeface="Montserra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klegleiter@coloradohealth.or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2025 Findings Among Latino and </a:t>
            </a:r>
            <a:r>
              <a:rPr lang="en-US"/>
              <a:t>Hispanic Coloradans</a:t>
            </a:r>
            <a:endParaRPr lang="en-US" dirty="0"/>
          </a:p>
        </p:txBody>
      </p:sp>
    </p:spTree>
    <p:extLst>
      <p:ext uri="{BB962C8B-B14F-4D97-AF65-F5344CB8AC3E}">
        <p14:creationId xmlns:p14="http://schemas.microsoft.com/office/powerpoint/2010/main" val="211943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fld id="{68963FF3-3082-0146-9045-A71664B0B906}" type="slidenum">
              <a:rPr lang="en-US" smtClean="0"/>
              <a:pPr/>
              <a:t>10</a:t>
            </a:fld>
            <a:endParaRPr lang="en-US" dirty="0"/>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p:txBody>
          <a:bodyPr/>
          <a:lstStyle/>
          <a:p>
            <a:r>
              <a:rPr lang="en-US" sz="1300"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sz="1300" dirty="0"/>
              <a:t>(% Extremely/Very Serious Problem)</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n-US" sz="900" i="1" dirty="0"/>
              <a:t>Split Sample</a:t>
            </a:r>
          </a:p>
        </p:txBody>
      </p:sp>
      <p:graphicFrame>
        <p:nvGraphicFramePr>
          <p:cNvPr id="3" name="Table 5">
            <a:extLst>
              <a:ext uri="{FF2B5EF4-FFF2-40B4-BE49-F238E27FC236}">
                <a16:creationId xmlns:a16="http://schemas.microsoft.com/office/drawing/2014/main" id="{55FCBCDB-D3F0-4B78-B270-8B1CC76E37B5}"/>
              </a:ext>
            </a:extLst>
          </p:cNvPr>
          <p:cNvGraphicFramePr>
            <a:graphicFrameLocks noGrp="1"/>
          </p:cNvGraphicFramePr>
          <p:nvPr>
            <p:extLst>
              <p:ext uri="{D42A27DB-BD31-4B8C-83A1-F6EECF244321}">
                <p14:modId xmlns:p14="http://schemas.microsoft.com/office/powerpoint/2010/main" val="525168506"/>
              </p:ext>
            </p:extLst>
          </p:nvPr>
        </p:nvGraphicFramePr>
        <p:xfrm>
          <a:off x="504029" y="2008288"/>
          <a:ext cx="11183942" cy="4357012"/>
        </p:xfrm>
        <a:graphic>
          <a:graphicData uri="http://schemas.openxmlformats.org/drawingml/2006/table">
            <a:tbl>
              <a:tblPr firstRow="1" bandRow="1">
                <a:tableStyleId>{073A0DAA-6AF3-43AB-8588-CEC1D06C72B9}</a:tableStyleId>
              </a:tblPr>
              <a:tblGrid>
                <a:gridCol w="3879852">
                  <a:extLst>
                    <a:ext uri="{9D8B030D-6E8A-4147-A177-3AD203B41FA5}">
                      <a16:colId xmlns:a16="http://schemas.microsoft.com/office/drawing/2014/main" val="3800592379"/>
                    </a:ext>
                  </a:extLst>
                </a:gridCol>
                <a:gridCol w="652685">
                  <a:extLst>
                    <a:ext uri="{9D8B030D-6E8A-4147-A177-3AD203B41FA5}">
                      <a16:colId xmlns:a16="http://schemas.microsoft.com/office/drawing/2014/main" val="327636290"/>
                    </a:ext>
                  </a:extLst>
                </a:gridCol>
                <a:gridCol w="1330281">
                  <a:extLst>
                    <a:ext uri="{9D8B030D-6E8A-4147-A177-3AD203B41FA5}">
                      <a16:colId xmlns:a16="http://schemas.microsoft.com/office/drawing/2014/main" val="2653160821"/>
                    </a:ext>
                  </a:extLst>
                </a:gridCol>
                <a:gridCol w="1330281">
                  <a:extLst>
                    <a:ext uri="{9D8B030D-6E8A-4147-A177-3AD203B41FA5}">
                      <a16:colId xmlns:a16="http://schemas.microsoft.com/office/drawing/2014/main" val="2040574421"/>
                    </a:ext>
                  </a:extLst>
                </a:gridCol>
                <a:gridCol w="1330281">
                  <a:extLst>
                    <a:ext uri="{9D8B030D-6E8A-4147-A177-3AD203B41FA5}">
                      <a16:colId xmlns:a16="http://schemas.microsoft.com/office/drawing/2014/main" val="596334569"/>
                    </a:ext>
                  </a:extLst>
                </a:gridCol>
                <a:gridCol w="1330281">
                  <a:extLst>
                    <a:ext uri="{9D8B030D-6E8A-4147-A177-3AD203B41FA5}">
                      <a16:colId xmlns:a16="http://schemas.microsoft.com/office/drawing/2014/main" val="1013737291"/>
                    </a:ext>
                  </a:extLst>
                </a:gridCol>
                <a:gridCol w="1330281">
                  <a:extLst>
                    <a:ext uri="{9D8B030D-6E8A-4147-A177-3AD203B41FA5}">
                      <a16:colId xmlns:a16="http://schemas.microsoft.com/office/drawing/2014/main" val="2133235606"/>
                    </a:ext>
                  </a:extLst>
                </a:gridCol>
              </a:tblGrid>
              <a:tr h="231644">
                <a:tc rowSpan="2">
                  <a:txBody>
                    <a:bodyPr/>
                    <a:lstStyle/>
                    <a:p>
                      <a:pPr algn="ctr">
                        <a:lnSpc>
                          <a:spcPct val="100000"/>
                        </a:lnSpc>
                      </a:pPr>
                      <a:r>
                        <a:rPr lang="en-US" sz="1200" b="1" dirty="0">
                          <a:latin typeface="+mj-lt"/>
                        </a:rPr>
                        <a:t>Problem</a:t>
                      </a:r>
                    </a:p>
                  </a:txBody>
                  <a:tcPr marT="91440" marB="91440" anchor="ctr">
                    <a:solidFill>
                      <a:schemeClr val="accent4"/>
                    </a:solidFill>
                  </a:tcPr>
                </a:tc>
                <a:tc rowSpan="2">
                  <a:txBody>
                    <a:bodyPr/>
                    <a:lstStyle/>
                    <a:p>
                      <a:pPr algn="ctr">
                        <a:lnSpc>
                          <a:spcPct val="100000"/>
                        </a:lnSpc>
                      </a:pPr>
                      <a:r>
                        <a:rPr lang="en-US" sz="12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5">
                  <a:txBody>
                    <a:bodyPr/>
                    <a:lstStyle/>
                    <a:p>
                      <a:pPr algn="ctr">
                        <a:lnSpc>
                          <a:spcPct val="100000"/>
                        </a:lnSpc>
                      </a:pPr>
                      <a:r>
                        <a:rPr lang="en-US" sz="1200" b="1" dirty="0">
                          <a:latin typeface="+mj-lt"/>
                        </a:rPr>
                        <a:t>Region</a:t>
                      </a:r>
                    </a:p>
                  </a:txBody>
                  <a:tcPr marT="27432" marB="27432"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499768">
                <a:tc vMerge="1">
                  <a:txBody>
                    <a:bodyPr/>
                    <a:lstStyle/>
                    <a:p>
                      <a:endParaRPr lang="en-US" dirty="0"/>
                    </a:p>
                  </a:txBody>
                  <a:tcPr/>
                </a:tc>
                <a:tc vMerge="1">
                  <a:txBody>
                    <a:bodyPr/>
                    <a:lstStyle/>
                    <a:p>
                      <a:endParaRPr lang="en-US" dirty="0"/>
                    </a:p>
                  </a:txBody>
                  <a:tcPr/>
                </a:tc>
                <a:tc>
                  <a:txBody>
                    <a:bodyPr/>
                    <a:lstStyle/>
                    <a:p>
                      <a:pPr algn="ctr" fontAlgn="b"/>
                      <a:r>
                        <a:rPr lang="en-US" sz="1200" b="0" i="0" u="none" strike="noStrike" dirty="0">
                          <a:solidFill>
                            <a:schemeClr val="accent3"/>
                          </a:solidFill>
                          <a:effectLst/>
                          <a:latin typeface="+mj-lt"/>
                        </a:rPr>
                        <a:t>Eastern</a:t>
                      </a:r>
                    </a:p>
                    <a:p>
                      <a:pPr algn="ctr" fontAlgn="b"/>
                      <a:r>
                        <a:rPr lang="en-US" sz="1200" b="0" i="0" u="none" strike="noStrike" dirty="0">
                          <a:solidFill>
                            <a:schemeClr val="accent3"/>
                          </a:solidFill>
                          <a:effectLst/>
                          <a:latin typeface="+mj-lt"/>
                        </a:rPr>
                        <a:t>Plains</a:t>
                      </a:r>
                    </a:p>
                  </a:txBody>
                  <a:tcPr marL="9525" marR="9525"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Colorado</a:t>
                      </a:r>
                    </a:p>
                    <a:p>
                      <a:pPr algn="ctr" fontAlgn="b"/>
                      <a:r>
                        <a:rPr lang="en-US" sz="1200" b="0" i="0" u="none" strike="noStrike" dirty="0">
                          <a:solidFill>
                            <a:schemeClr val="accent3"/>
                          </a:solidFill>
                          <a:effectLst/>
                          <a:latin typeface="+mj-lt"/>
                        </a:rPr>
                        <a:t>Springs</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Larimer/</a:t>
                      </a:r>
                      <a:br>
                        <a:rPr lang="en-US" sz="1200" b="0" i="0" u="none" strike="noStrike" dirty="0">
                          <a:solidFill>
                            <a:schemeClr val="accent3"/>
                          </a:solidFill>
                          <a:effectLst/>
                          <a:latin typeface="+mj-lt"/>
                        </a:rPr>
                      </a:br>
                      <a:r>
                        <a:rPr lang="en-US" sz="1200" b="0" i="0" u="none" strike="noStrike" dirty="0">
                          <a:solidFill>
                            <a:schemeClr val="accent3"/>
                          </a:solidFill>
                          <a:effectLst/>
                          <a:latin typeface="+mj-lt"/>
                        </a:rPr>
                        <a:t>Weld</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Denver</a:t>
                      </a:r>
                    </a:p>
                    <a:p>
                      <a:pPr algn="ctr" fontAlgn="b"/>
                      <a:r>
                        <a:rPr lang="en-US" sz="1200" b="0" i="0" u="none" strike="noStrike" dirty="0">
                          <a:solidFill>
                            <a:schemeClr val="accent3"/>
                          </a:solidFill>
                          <a:effectLst/>
                          <a:latin typeface="+mj-lt"/>
                        </a:rPr>
                        <a:t>Metro</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kern="1200" dirty="0">
                          <a:solidFill>
                            <a:schemeClr val="accent3"/>
                          </a:solidFill>
                          <a:effectLst/>
                          <a:latin typeface="+mj-lt"/>
                          <a:ea typeface="+mn-ea"/>
                          <a:cs typeface="+mn-cs"/>
                        </a:rPr>
                        <a:t>Western</a:t>
                      </a:r>
                    </a:p>
                    <a:p>
                      <a:pPr algn="ctr" fontAlgn="b"/>
                      <a:r>
                        <a:rPr lang="en-US" sz="1200" b="0" i="0" u="none" strike="noStrike" kern="1200" dirty="0">
                          <a:solidFill>
                            <a:schemeClr val="accent3"/>
                          </a:solidFill>
                          <a:effectLst/>
                          <a:latin typeface="+mj-lt"/>
                          <a:ea typeface="+mn-ea"/>
                          <a:cs typeface="+mn-cs"/>
                        </a:rPr>
                        <a:t>Slope</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185612">
                <a:tc>
                  <a:txBody>
                    <a:bodyPr/>
                    <a:lstStyle/>
                    <a:p>
                      <a:pPr algn="ctr" fontAlgn="ctr">
                        <a:buNone/>
                      </a:pPr>
                      <a:r>
                        <a:rPr lang="en-US" sz="1200" b="0" i="0" u="none" strike="noStrike" dirty="0">
                          <a:solidFill>
                            <a:schemeClr val="tx1"/>
                          </a:solidFill>
                          <a:effectLst/>
                          <a:latin typeface="+mn-lt"/>
                        </a:rPr>
                        <a:t>The rising cost of living</a:t>
                      </a:r>
                    </a:p>
                  </a:txBody>
                  <a:tcPr marL="7620" marR="7620" marT="7620" marB="0" anchor="ctr"/>
                </a:tc>
                <a:tc>
                  <a:txBody>
                    <a:bodyPr/>
                    <a:lstStyle/>
                    <a:p>
                      <a:pPr algn="ctr" fontAlgn="ctr">
                        <a:buNone/>
                      </a:pPr>
                      <a:r>
                        <a:rPr lang="en-US" sz="1200" b="0" i="0" u="none" strike="noStrike" dirty="0">
                          <a:solidFill>
                            <a:schemeClr val="tx1"/>
                          </a:solidFill>
                          <a:effectLst/>
                          <a:latin typeface="+mj-lt"/>
                        </a:rPr>
                        <a:t>90%</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dirty="0">
                          <a:solidFill>
                            <a:schemeClr val="tx1"/>
                          </a:solidFill>
                          <a:effectLst/>
                          <a:latin typeface="Montserrat Light (Body)"/>
                        </a:rPr>
                        <a:t>96%</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dirty="0">
                          <a:solidFill>
                            <a:schemeClr val="tx1"/>
                          </a:solidFill>
                          <a:effectLst/>
                          <a:latin typeface="Montserrat Light (Body)"/>
                        </a:rPr>
                        <a:t>86%</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81%</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185612">
                <a:tc>
                  <a:txBody>
                    <a:bodyPr/>
                    <a:lstStyle/>
                    <a:p>
                      <a:pPr algn="ctr" fontAlgn="ctr">
                        <a:buNone/>
                      </a:pPr>
                      <a:r>
                        <a:rPr lang="en-US" sz="1200" b="0" i="0" u="none" strike="noStrike" dirty="0">
                          <a:solidFill>
                            <a:schemeClr val="tx1"/>
                          </a:solidFill>
                          <a:effectLst/>
                          <a:latin typeface="+mn-lt"/>
                        </a:rPr>
                        <a:t>The cost of housing</a:t>
                      </a:r>
                    </a:p>
                  </a:txBody>
                  <a:tcPr marL="7620" marR="7620" marT="7620" marB="0" anchor="ctr"/>
                </a:tc>
                <a:tc>
                  <a:txBody>
                    <a:bodyPr/>
                    <a:lstStyle/>
                    <a:p>
                      <a:pPr algn="ctr" fontAlgn="ctr">
                        <a:buNone/>
                      </a:pPr>
                      <a:r>
                        <a:rPr lang="en-US" sz="1200" b="0" i="0" u="none" strike="noStrike" dirty="0">
                          <a:solidFill>
                            <a:schemeClr val="tx1"/>
                          </a:solidFill>
                          <a:effectLst/>
                          <a:latin typeface="+mj-lt"/>
                        </a:rPr>
                        <a:t>87%</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81%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59%</a:t>
                      </a:r>
                    </a:p>
                  </a:txBody>
                  <a:tcPr marL="7620" marR="7620" marT="7620" marB="0" anchor="ctr"/>
                </a:tc>
                <a:extLst>
                  <a:ext uri="{0D108BD9-81ED-4DB2-BD59-A6C34878D82A}">
                    <a16:rowId xmlns:a16="http://schemas.microsoft.com/office/drawing/2014/main" val="3935473897"/>
                  </a:ext>
                </a:extLst>
              </a:tr>
              <a:tr h="185612">
                <a:tc>
                  <a:txBody>
                    <a:bodyPr/>
                    <a:lstStyle/>
                    <a:p>
                      <a:pPr algn="ctr" fontAlgn="ctr">
                        <a:buNone/>
                      </a:pPr>
                      <a:r>
                        <a:rPr lang="en-US" sz="1200" b="0" i="0" u="none" strike="noStrike" dirty="0">
                          <a:solidFill>
                            <a:schemeClr val="tx1"/>
                          </a:solidFill>
                          <a:effectLst/>
                          <a:latin typeface="+mn-lt"/>
                        </a:rPr>
                        <a:t>The cost of healthcare</a:t>
                      </a:r>
                    </a:p>
                  </a:txBody>
                  <a:tcPr marL="7620" marR="7620" marT="7620" marB="0" anchor="ctr"/>
                </a:tc>
                <a:tc>
                  <a:txBody>
                    <a:bodyPr/>
                    <a:lstStyle/>
                    <a:p>
                      <a:pPr algn="ctr" fontAlgn="ctr">
                        <a:buNone/>
                      </a:pPr>
                      <a:r>
                        <a:rPr lang="en-US" sz="1200" b="0" i="0" u="none" strike="noStrike">
                          <a:solidFill>
                            <a:schemeClr val="tx1"/>
                          </a:solidFill>
                          <a:effectLst/>
                          <a:latin typeface="+mj-lt"/>
                        </a:rPr>
                        <a:t>78%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100%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76%</a:t>
                      </a:r>
                    </a:p>
                  </a:txBody>
                  <a:tcPr marL="7620" marR="7620" marT="7620" marB="0" anchor="ctr"/>
                </a:tc>
                <a:tc>
                  <a:txBody>
                    <a:bodyPr/>
                    <a:lstStyle/>
                    <a:p>
                      <a:pPr algn="ctr" fontAlgn="b">
                        <a:buNone/>
                      </a:pPr>
                      <a:r>
                        <a:rPr lang="en-US" sz="1200" b="0" i="0" u="none" strike="noStrike" dirty="0">
                          <a:solidFill>
                            <a:schemeClr val="tx1"/>
                          </a:solidFill>
                          <a:effectLst/>
                          <a:latin typeface="Montserrat Light (Body)"/>
                        </a:rPr>
                        <a:t>88%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64%</a:t>
                      </a:r>
                    </a:p>
                  </a:txBody>
                  <a:tcPr marL="7620" marR="7620" marT="7620" marB="0" anchor="ctr"/>
                </a:tc>
                <a:extLst>
                  <a:ext uri="{0D108BD9-81ED-4DB2-BD59-A6C34878D82A}">
                    <a16:rowId xmlns:a16="http://schemas.microsoft.com/office/drawing/2014/main" val="3745797655"/>
                  </a:ext>
                </a:extLst>
              </a:tr>
              <a:tr h="185612">
                <a:tc>
                  <a:txBody>
                    <a:bodyPr/>
                    <a:lstStyle/>
                    <a:p>
                      <a:pPr algn="ctr" fontAlgn="ctr">
                        <a:buNone/>
                      </a:pPr>
                      <a:r>
                        <a:rPr lang="en-US" sz="1200" b="0" i="0" u="none" strike="noStrike" dirty="0">
                          <a:solidFill>
                            <a:schemeClr val="tx1"/>
                          </a:solidFill>
                          <a:effectLst/>
                          <a:latin typeface="+mn-lt"/>
                        </a:rPr>
                        <a:t>Homelessness</a:t>
                      </a:r>
                    </a:p>
                  </a:txBody>
                  <a:tcPr marL="7620" marR="7620" marT="7620" marB="0" anchor="ctr"/>
                </a:tc>
                <a:tc>
                  <a:txBody>
                    <a:bodyPr/>
                    <a:lstStyle/>
                    <a:p>
                      <a:pPr algn="ctr" fontAlgn="ctr">
                        <a:buNone/>
                      </a:pPr>
                      <a:r>
                        <a:rPr lang="en-US" sz="1200" b="0" i="0" u="none" strike="noStrike" dirty="0">
                          <a:solidFill>
                            <a:schemeClr val="tx1"/>
                          </a:solidFill>
                          <a:effectLst/>
                          <a:latin typeface="+mj-lt"/>
                        </a:rPr>
                        <a:t>76%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92%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75%</a:t>
                      </a:r>
                    </a:p>
                  </a:txBody>
                  <a:tcPr marL="7620" marR="7620" marT="7620" marB="0" anchor="ctr"/>
                </a:tc>
                <a:extLst>
                  <a:ext uri="{0D108BD9-81ED-4DB2-BD59-A6C34878D82A}">
                    <a16:rowId xmlns:a16="http://schemas.microsoft.com/office/drawing/2014/main" val="3248585081"/>
                  </a:ext>
                </a:extLst>
              </a:tr>
              <a:tr h="185612">
                <a:tc>
                  <a:txBody>
                    <a:bodyPr/>
                    <a:lstStyle/>
                    <a:p>
                      <a:pPr algn="ctr" fontAlgn="ctr">
                        <a:buNone/>
                      </a:pPr>
                      <a:r>
                        <a:rPr lang="en-US" sz="1200" b="0" i="0" u="none" strike="noStrike" dirty="0">
                          <a:solidFill>
                            <a:schemeClr val="tx1"/>
                          </a:solidFill>
                          <a:effectLst/>
                          <a:latin typeface="+mn-lt"/>
                        </a:rPr>
                        <a:t>Jobs and the economy</a:t>
                      </a:r>
                    </a:p>
                  </a:txBody>
                  <a:tcPr marL="7620" marR="7620" marT="7620" marB="0" anchor="ctr"/>
                </a:tc>
                <a:tc>
                  <a:txBody>
                    <a:bodyPr/>
                    <a:lstStyle/>
                    <a:p>
                      <a:pPr algn="ctr" fontAlgn="ctr">
                        <a:buNone/>
                      </a:pPr>
                      <a:r>
                        <a:rPr lang="en-US" sz="1200" b="0" i="0" u="none" strike="noStrike">
                          <a:solidFill>
                            <a:schemeClr val="tx1"/>
                          </a:solidFill>
                          <a:effectLst/>
                          <a:latin typeface="+mj-lt"/>
                        </a:rPr>
                        <a:t>68%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82%</a:t>
                      </a:r>
                    </a:p>
                  </a:txBody>
                  <a:tcPr marL="7620" marR="7620" marT="7620" marB="0" anchor="ctr"/>
                </a:tc>
                <a:extLst>
                  <a:ext uri="{0D108BD9-81ED-4DB2-BD59-A6C34878D82A}">
                    <a16:rowId xmlns:a16="http://schemas.microsoft.com/office/drawing/2014/main" val="3382529085"/>
                  </a:ext>
                </a:extLst>
              </a:tr>
              <a:tr h="185612">
                <a:tc>
                  <a:txBody>
                    <a:bodyPr/>
                    <a:lstStyle/>
                    <a:p>
                      <a:pPr algn="ctr" fontAlgn="ctr">
                        <a:buNone/>
                      </a:pPr>
                      <a:r>
                        <a:rPr lang="en-US" sz="1200" b="0" i="0" u="none" strike="noStrike">
                          <a:solidFill>
                            <a:schemeClr val="tx1"/>
                          </a:solidFill>
                          <a:effectLst/>
                          <a:latin typeface="+mn-lt"/>
                        </a:rPr>
                        <a:t>Drug overdoses</a:t>
                      </a:r>
                    </a:p>
                  </a:txBody>
                  <a:tcPr marL="7620" marR="7620" marT="7620" marB="0" anchor="ctr"/>
                </a:tc>
                <a:tc>
                  <a:txBody>
                    <a:bodyPr/>
                    <a:lstStyle/>
                    <a:p>
                      <a:pPr algn="ctr" fontAlgn="ctr">
                        <a:buNone/>
                      </a:pPr>
                      <a:r>
                        <a:rPr lang="en-US" sz="1200" b="0" i="0" u="none" strike="noStrike">
                          <a:solidFill>
                            <a:schemeClr val="tx1"/>
                          </a:solidFill>
                          <a:effectLst/>
                          <a:latin typeface="+mj-lt"/>
                        </a:rPr>
                        <a:t>66%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71%</a:t>
                      </a:r>
                    </a:p>
                  </a:txBody>
                  <a:tcPr marL="7620" marR="7620" marT="7620" marB="0" anchor="ctr"/>
                </a:tc>
                <a:extLst>
                  <a:ext uri="{0D108BD9-81ED-4DB2-BD59-A6C34878D82A}">
                    <a16:rowId xmlns:a16="http://schemas.microsoft.com/office/drawing/2014/main" val="3340272812"/>
                  </a:ext>
                </a:extLst>
              </a:tr>
              <a:tr h="185612">
                <a:tc>
                  <a:txBody>
                    <a:bodyPr/>
                    <a:lstStyle/>
                    <a:p>
                      <a:pPr algn="ctr" fontAlgn="ctr">
                        <a:buNone/>
                      </a:pPr>
                      <a:r>
                        <a:rPr lang="en-US" sz="1200" b="0" i="0" u="none" strike="noStrike">
                          <a:solidFill>
                            <a:schemeClr val="tx1"/>
                          </a:solidFill>
                          <a:effectLst/>
                          <a:latin typeface="+mn-lt"/>
                        </a:rPr>
                        <a:t>Crime, in general</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92%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ctr"/>
                </a:tc>
                <a:extLst>
                  <a:ext uri="{0D108BD9-81ED-4DB2-BD59-A6C34878D82A}">
                    <a16:rowId xmlns:a16="http://schemas.microsoft.com/office/drawing/2014/main" val="512342943"/>
                  </a:ext>
                </a:extLst>
              </a:tr>
              <a:tr h="185612">
                <a:tc>
                  <a:txBody>
                    <a:bodyPr/>
                    <a:lstStyle/>
                    <a:p>
                      <a:pPr algn="ctr" fontAlgn="ctr">
                        <a:buNone/>
                      </a:pPr>
                      <a:r>
                        <a:rPr lang="en-US" sz="1200" b="0" i="0" u="none" strike="noStrike" dirty="0">
                          <a:solidFill>
                            <a:schemeClr val="tx1"/>
                          </a:solidFill>
                          <a:effectLst/>
                          <a:latin typeface="+mn-lt"/>
                        </a:rPr>
                        <a:t>Mental health</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dirty="0">
                          <a:solidFill>
                            <a:schemeClr val="tx1"/>
                          </a:solidFill>
                          <a:effectLst/>
                          <a:latin typeface="Montserrat Light (Body)"/>
                        </a:rPr>
                        <a:t>75%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30%</a:t>
                      </a:r>
                    </a:p>
                  </a:txBody>
                  <a:tcPr marL="7620" marR="7620" marT="7620" marB="0" anchor="ctr"/>
                </a:tc>
                <a:extLst>
                  <a:ext uri="{0D108BD9-81ED-4DB2-BD59-A6C34878D82A}">
                    <a16:rowId xmlns:a16="http://schemas.microsoft.com/office/drawing/2014/main" val="1743151143"/>
                  </a:ext>
                </a:extLst>
              </a:tr>
              <a:tr h="185612">
                <a:tc>
                  <a:txBody>
                    <a:bodyPr/>
                    <a:lstStyle/>
                    <a:p>
                      <a:pPr algn="ctr" fontAlgn="ctr">
                        <a:buNone/>
                      </a:pPr>
                      <a:r>
                        <a:rPr lang="en-US" sz="1200" b="0" i="0" u="none" strike="noStrike">
                          <a:solidFill>
                            <a:schemeClr val="tx1"/>
                          </a:solidFill>
                          <a:effectLst/>
                          <a:latin typeface="+mn-lt"/>
                        </a:rPr>
                        <a:t>Drug and alcohol abuse</a:t>
                      </a:r>
                    </a:p>
                  </a:txBody>
                  <a:tcPr marL="7620" marR="7620" marT="7620" marB="0" anchor="ctr"/>
                </a:tc>
                <a:tc>
                  <a:txBody>
                    <a:bodyPr/>
                    <a:lstStyle/>
                    <a:p>
                      <a:pPr algn="ctr" fontAlgn="ctr">
                        <a:buNone/>
                      </a:pPr>
                      <a:r>
                        <a:rPr lang="en-US" sz="1200" b="0" i="0" u="none" strike="noStrike">
                          <a:solidFill>
                            <a:schemeClr val="tx1"/>
                          </a:solidFill>
                          <a:effectLst/>
                          <a:latin typeface="+mj-lt"/>
                        </a:rPr>
                        <a:t>64%</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38%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31%</a:t>
                      </a:r>
                    </a:p>
                  </a:txBody>
                  <a:tcPr marL="7620" marR="7620" marT="7620" marB="0" anchor="ctr"/>
                </a:tc>
                <a:extLst>
                  <a:ext uri="{0D108BD9-81ED-4DB2-BD59-A6C34878D82A}">
                    <a16:rowId xmlns:a16="http://schemas.microsoft.com/office/drawing/2014/main" val="807781663"/>
                  </a:ext>
                </a:extLst>
              </a:tr>
              <a:tr h="185612">
                <a:tc>
                  <a:txBody>
                    <a:bodyPr/>
                    <a:lstStyle/>
                    <a:p>
                      <a:pPr algn="ctr" fontAlgn="ctr">
                        <a:buNone/>
                      </a:pPr>
                      <a:r>
                        <a:rPr lang="en-US" sz="1200" b="0" i="0" u="none" strike="noStrike">
                          <a:solidFill>
                            <a:schemeClr val="tx1"/>
                          </a:solidFill>
                          <a:effectLst/>
                          <a:latin typeface="+mn-lt"/>
                        </a:rPr>
                        <a:t>Restrictions on reproductive rights</a:t>
                      </a:r>
                    </a:p>
                  </a:txBody>
                  <a:tcPr marL="7620" marR="7620" marT="7620" marB="0" anchor="ctr"/>
                </a:tc>
                <a:tc>
                  <a:txBody>
                    <a:bodyPr/>
                    <a:lstStyle/>
                    <a:p>
                      <a:pPr algn="ctr" fontAlgn="ctr">
                        <a:buNone/>
                      </a:pPr>
                      <a:r>
                        <a:rPr lang="en-US" sz="1200" b="0" i="0" u="none" strike="noStrike">
                          <a:solidFill>
                            <a:schemeClr val="tx1"/>
                          </a:solidFill>
                          <a:effectLst/>
                          <a:latin typeface="+mj-lt"/>
                        </a:rPr>
                        <a:t>53%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31%</a:t>
                      </a:r>
                    </a:p>
                  </a:txBody>
                  <a:tcPr marL="7620" marR="7620" marT="7620" marB="0" anchor="ctr"/>
                </a:tc>
                <a:extLst>
                  <a:ext uri="{0D108BD9-81ED-4DB2-BD59-A6C34878D82A}">
                    <a16:rowId xmlns:a16="http://schemas.microsoft.com/office/drawing/2014/main" val="3738486962"/>
                  </a:ext>
                </a:extLst>
              </a:tr>
              <a:tr h="185612">
                <a:tc>
                  <a:txBody>
                    <a:bodyPr/>
                    <a:lstStyle/>
                    <a:p>
                      <a:pPr algn="ctr" fontAlgn="ctr">
                        <a:buNone/>
                      </a:pPr>
                      <a:r>
                        <a:rPr lang="en-US" sz="1200" b="0" i="0" u="none" strike="noStrike" dirty="0">
                          <a:solidFill>
                            <a:schemeClr val="tx1"/>
                          </a:solidFill>
                          <a:effectLst/>
                          <a:latin typeface="+mn-lt"/>
                        </a:rPr>
                        <a:t>Climate change</a:t>
                      </a:r>
                    </a:p>
                  </a:txBody>
                  <a:tcPr marL="7620" marR="7620" marT="7620" marB="0" anchor="ctr"/>
                </a:tc>
                <a:tc>
                  <a:txBody>
                    <a:bodyPr/>
                    <a:lstStyle/>
                    <a:p>
                      <a:pPr algn="ctr" fontAlgn="ctr">
                        <a:buNone/>
                      </a:pPr>
                      <a:r>
                        <a:rPr lang="en-US" sz="1200" b="0" i="0" u="none" strike="noStrike">
                          <a:solidFill>
                            <a:schemeClr val="tx1"/>
                          </a:solidFill>
                          <a:effectLst/>
                          <a:latin typeface="+mj-lt"/>
                        </a:rPr>
                        <a:t>52%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27%</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25%</a:t>
                      </a:r>
                    </a:p>
                  </a:txBody>
                  <a:tcPr marL="7620" marR="7620" marT="7620" marB="0" anchor="ctr"/>
                </a:tc>
                <a:extLst>
                  <a:ext uri="{0D108BD9-81ED-4DB2-BD59-A6C34878D82A}">
                    <a16:rowId xmlns:a16="http://schemas.microsoft.com/office/drawing/2014/main" val="1313213028"/>
                  </a:ext>
                </a:extLst>
              </a:tr>
              <a:tr h="185612">
                <a:tc>
                  <a:txBody>
                    <a:bodyPr/>
                    <a:lstStyle/>
                    <a:p>
                      <a:pPr algn="ctr" fontAlgn="ctr">
                        <a:buNone/>
                      </a:pPr>
                      <a:r>
                        <a:rPr lang="en-US" sz="1200" b="0" i="0" u="none" strike="noStrike">
                          <a:solidFill>
                            <a:schemeClr val="tx1"/>
                          </a:solidFill>
                          <a:effectLst/>
                          <a:latin typeface="+mn-lt"/>
                        </a:rPr>
                        <a:t>Wildfires or other natural disasters</a:t>
                      </a:r>
                    </a:p>
                  </a:txBody>
                  <a:tcPr marL="7620" marR="7620" marT="7620" marB="0" anchor="ctr"/>
                </a:tc>
                <a:tc>
                  <a:txBody>
                    <a:bodyPr/>
                    <a:lstStyle/>
                    <a:p>
                      <a:pPr algn="ctr" fontAlgn="ctr">
                        <a:buNone/>
                      </a:pPr>
                      <a:r>
                        <a:rPr lang="en-US" sz="1200" b="0" i="0" u="none" strike="noStrike">
                          <a:solidFill>
                            <a:schemeClr val="tx1"/>
                          </a:solidFill>
                          <a:effectLst/>
                          <a:latin typeface="+mj-lt"/>
                        </a:rPr>
                        <a:t>51%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24%</a:t>
                      </a:r>
                    </a:p>
                  </a:txBody>
                  <a:tcPr marL="7620" marR="7620" marT="7620" marB="0" anchor="ctr"/>
                </a:tc>
                <a:extLst>
                  <a:ext uri="{0D108BD9-81ED-4DB2-BD59-A6C34878D82A}">
                    <a16:rowId xmlns:a16="http://schemas.microsoft.com/office/drawing/2014/main" val="735883466"/>
                  </a:ext>
                </a:extLst>
              </a:tr>
              <a:tr h="185612">
                <a:tc>
                  <a:txBody>
                    <a:bodyPr/>
                    <a:lstStyle/>
                    <a:p>
                      <a:pPr algn="ctr" fontAlgn="ctr">
                        <a:buNone/>
                      </a:pPr>
                      <a:r>
                        <a:rPr lang="en-US" sz="1200" b="0" i="0" u="none" strike="noStrike">
                          <a:solidFill>
                            <a:schemeClr val="tx1"/>
                          </a:solidFill>
                          <a:effectLst/>
                          <a:latin typeface="+mn-lt"/>
                        </a:rPr>
                        <a:t>Illegal immigration</a:t>
                      </a:r>
                    </a:p>
                  </a:txBody>
                  <a:tcPr marL="7620" marR="7620" marT="7620" marB="0" anchor="ctr"/>
                </a:tc>
                <a:tc>
                  <a:txBody>
                    <a:bodyPr/>
                    <a:lstStyle/>
                    <a:p>
                      <a:pPr algn="ctr" fontAlgn="ctr">
                        <a:buNone/>
                      </a:pPr>
                      <a:r>
                        <a:rPr lang="en-US" sz="1200" b="0" i="0" u="none" strike="noStrike">
                          <a:solidFill>
                            <a:schemeClr val="tx1"/>
                          </a:solidFill>
                          <a:effectLst/>
                          <a:latin typeface="+mj-lt"/>
                        </a:rPr>
                        <a:t>49%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71%</a:t>
                      </a:r>
                    </a:p>
                  </a:txBody>
                  <a:tcPr marL="7620" marR="7620" marT="7620" marB="0" anchor="ctr"/>
                </a:tc>
                <a:extLst>
                  <a:ext uri="{0D108BD9-81ED-4DB2-BD59-A6C34878D82A}">
                    <a16:rowId xmlns:a16="http://schemas.microsoft.com/office/drawing/2014/main" val="2980163666"/>
                  </a:ext>
                </a:extLst>
              </a:tr>
              <a:tr h="185612">
                <a:tc>
                  <a:txBody>
                    <a:bodyPr/>
                    <a:lstStyle/>
                    <a:p>
                      <a:pPr algn="ctr" fontAlgn="ctr">
                        <a:buNone/>
                      </a:pPr>
                      <a:r>
                        <a:rPr lang="en-US" sz="1200" b="0" i="0" u="none" strike="noStrike">
                          <a:solidFill>
                            <a:schemeClr val="tx1"/>
                          </a:solidFill>
                          <a:effectLst/>
                          <a:latin typeface="+mn-lt"/>
                        </a:rPr>
                        <a:t>Hunger</a:t>
                      </a:r>
                    </a:p>
                  </a:txBody>
                  <a:tcPr marL="7620" marR="7620" marT="7620" marB="0" anchor="ctr"/>
                </a:tc>
                <a:tc>
                  <a:txBody>
                    <a:bodyPr/>
                    <a:lstStyle/>
                    <a:p>
                      <a:pPr algn="ctr" fontAlgn="ctr">
                        <a:buNone/>
                      </a:pPr>
                      <a:r>
                        <a:rPr lang="en-US" sz="1200" b="0" i="0" u="none" strike="noStrike" dirty="0">
                          <a:solidFill>
                            <a:schemeClr val="tx1"/>
                          </a:solidFill>
                          <a:effectLst/>
                          <a:latin typeface="+mj-lt"/>
                        </a:rPr>
                        <a:t>48%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19%</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ctr"/>
                </a:tc>
                <a:extLst>
                  <a:ext uri="{0D108BD9-81ED-4DB2-BD59-A6C34878D82A}">
                    <a16:rowId xmlns:a16="http://schemas.microsoft.com/office/drawing/2014/main" val="3432174932"/>
                  </a:ext>
                </a:extLst>
              </a:tr>
              <a:tr h="185612">
                <a:tc>
                  <a:txBody>
                    <a:bodyPr/>
                    <a:lstStyle/>
                    <a:p>
                      <a:pPr algn="ctr" fontAlgn="ctr">
                        <a:buNone/>
                      </a:pPr>
                      <a:r>
                        <a:rPr lang="en-US" sz="1200" b="0" i="0" u="none" strike="noStrike">
                          <a:solidFill>
                            <a:schemeClr val="tx1"/>
                          </a:solidFill>
                          <a:effectLst/>
                          <a:latin typeface="+mn-lt"/>
                        </a:rPr>
                        <a:t>Mistreatment of immigrants</a:t>
                      </a:r>
                    </a:p>
                  </a:txBody>
                  <a:tcPr marL="7620" marR="7620" marT="7620" marB="0" anchor="ctr"/>
                </a:tc>
                <a:tc>
                  <a:txBody>
                    <a:bodyPr/>
                    <a:lstStyle/>
                    <a:p>
                      <a:pPr algn="ctr" fontAlgn="ctr">
                        <a:buNone/>
                      </a:pPr>
                      <a:r>
                        <a:rPr lang="en-US" sz="1200" b="0" i="0" u="none" strike="noStrike" dirty="0">
                          <a:solidFill>
                            <a:schemeClr val="tx1"/>
                          </a:solidFill>
                          <a:effectLst/>
                          <a:latin typeface="+mj-lt"/>
                        </a:rPr>
                        <a:t>46%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ctr"/>
                </a:tc>
                <a:extLst>
                  <a:ext uri="{0D108BD9-81ED-4DB2-BD59-A6C34878D82A}">
                    <a16:rowId xmlns:a16="http://schemas.microsoft.com/office/drawing/2014/main" val="3729578015"/>
                  </a:ext>
                </a:extLst>
              </a:tr>
              <a:tr h="185612">
                <a:tc>
                  <a:txBody>
                    <a:bodyPr/>
                    <a:lstStyle/>
                    <a:p>
                      <a:pPr algn="ctr" fontAlgn="ctr">
                        <a:buNone/>
                      </a:pPr>
                      <a:r>
                        <a:rPr lang="en-US" sz="1200" b="0" i="0" u="none" strike="noStrike">
                          <a:solidFill>
                            <a:schemeClr val="tx1"/>
                          </a:solidFill>
                          <a:effectLst/>
                          <a:latin typeface="+mn-lt"/>
                        </a:rPr>
                        <a:t>Gun violence</a:t>
                      </a:r>
                    </a:p>
                  </a:txBody>
                  <a:tcPr marL="7620" marR="7620" marT="7620" marB="0" anchor="ctr"/>
                </a:tc>
                <a:tc>
                  <a:txBody>
                    <a:bodyPr/>
                    <a:lstStyle/>
                    <a:p>
                      <a:pPr algn="ctr" fontAlgn="ctr">
                        <a:buNone/>
                      </a:pPr>
                      <a:r>
                        <a:rPr lang="en-US" sz="1200" b="0" i="0" u="none" strike="noStrike" dirty="0">
                          <a:solidFill>
                            <a:schemeClr val="tx1"/>
                          </a:solidFill>
                          <a:effectLst/>
                          <a:latin typeface="+mj-lt"/>
                        </a:rPr>
                        <a:t>45%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26%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ctr"/>
                </a:tc>
                <a:extLst>
                  <a:ext uri="{0D108BD9-81ED-4DB2-BD59-A6C34878D82A}">
                    <a16:rowId xmlns:a16="http://schemas.microsoft.com/office/drawing/2014/main" val="142851522"/>
                  </a:ext>
                </a:extLst>
              </a:tr>
              <a:tr h="185612">
                <a:tc>
                  <a:txBody>
                    <a:bodyPr/>
                    <a:lstStyle/>
                    <a:p>
                      <a:pPr algn="ctr" fontAlgn="ctr">
                        <a:buNone/>
                      </a:pPr>
                      <a:r>
                        <a:rPr lang="en-US" sz="1200" b="0" i="0" u="none" strike="noStrike">
                          <a:solidFill>
                            <a:schemeClr val="tx1"/>
                          </a:solidFill>
                          <a:effectLst/>
                          <a:latin typeface="+mn-lt"/>
                        </a:rPr>
                        <a:t>Police violence and misconduct</a:t>
                      </a:r>
                    </a:p>
                  </a:txBody>
                  <a:tcPr marL="7620" marR="7620" marT="7620" marB="0" anchor="ctr"/>
                </a:tc>
                <a:tc>
                  <a:txBody>
                    <a:bodyPr/>
                    <a:lstStyle/>
                    <a:p>
                      <a:pPr algn="ctr" fontAlgn="ctr">
                        <a:buNone/>
                      </a:pPr>
                      <a:r>
                        <a:rPr lang="en-US" sz="1200" b="0" i="0" u="none" strike="noStrike" dirty="0">
                          <a:solidFill>
                            <a:schemeClr val="tx1"/>
                          </a:solidFill>
                          <a:effectLst/>
                          <a:latin typeface="+mj-lt"/>
                        </a:rPr>
                        <a:t>41%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12%</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42%</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45%</a:t>
                      </a:r>
                    </a:p>
                  </a:txBody>
                  <a:tcPr marL="7620" marR="7620" marT="7620" marB="0" anchor="ctr"/>
                </a:tc>
                <a:extLst>
                  <a:ext uri="{0D108BD9-81ED-4DB2-BD59-A6C34878D82A}">
                    <a16:rowId xmlns:a16="http://schemas.microsoft.com/office/drawing/2014/main" val="2623794283"/>
                  </a:ext>
                </a:extLst>
              </a:tr>
              <a:tr h="185612">
                <a:tc>
                  <a:txBody>
                    <a:bodyPr/>
                    <a:lstStyle/>
                    <a:p>
                      <a:pPr algn="ctr" fontAlgn="ctr">
                        <a:buNone/>
                      </a:pPr>
                      <a:r>
                        <a:rPr lang="en-US" sz="1200" b="0" i="0" u="none" strike="noStrike" dirty="0">
                          <a:solidFill>
                            <a:schemeClr val="tx1"/>
                          </a:solidFill>
                          <a:effectLst/>
                          <a:latin typeface="+mn-lt"/>
                        </a:rPr>
                        <a:t>Racial bias and discrimination</a:t>
                      </a:r>
                    </a:p>
                  </a:txBody>
                  <a:tcPr marL="7620" marR="7620" marT="7620" marB="0" anchor="ctr"/>
                </a:tc>
                <a:tc>
                  <a:txBody>
                    <a:bodyPr/>
                    <a:lstStyle/>
                    <a:p>
                      <a:pPr algn="ctr" fontAlgn="ctr">
                        <a:buNone/>
                      </a:pPr>
                      <a:r>
                        <a:rPr lang="en-US" sz="1200" b="0" i="0" u="none" strike="noStrike" dirty="0">
                          <a:solidFill>
                            <a:schemeClr val="tx1"/>
                          </a:solidFill>
                          <a:effectLst/>
                          <a:latin typeface="+mj-lt"/>
                        </a:rPr>
                        <a:t>39%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51%</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20%</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ctr"/>
                </a:tc>
                <a:tc>
                  <a:txBody>
                    <a:bodyPr/>
                    <a:lstStyle/>
                    <a:p>
                      <a:pPr algn="ctr" fontAlgn="b">
                        <a:buNone/>
                      </a:pPr>
                      <a:r>
                        <a:rPr lang="en-US" sz="1200" b="0" i="0" u="none" strike="noStrike" dirty="0">
                          <a:solidFill>
                            <a:schemeClr val="tx1"/>
                          </a:solidFill>
                          <a:effectLst/>
                          <a:latin typeface="Montserrat Light (Body)"/>
                        </a:rPr>
                        <a:t>33%</a:t>
                      </a:r>
                    </a:p>
                  </a:txBody>
                  <a:tcPr marL="7620" marR="7620" marT="7620" marB="0" anchor="ctr"/>
                </a:tc>
                <a:extLst>
                  <a:ext uri="{0D108BD9-81ED-4DB2-BD59-A6C34878D82A}">
                    <a16:rowId xmlns:a16="http://schemas.microsoft.com/office/drawing/2014/main" val="441056169"/>
                  </a:ext>
                </a:extLst>
              </a:tr>
              <a:tr h="185612">
                <a:tc>
                  <a:txBody>
                    <a:bodyPr/>
                    <a:lstStyle/>
                    <a:p>
                      <a:pPr algn="ctr" fontAlgn="ctr">
                        <a:buNone/>
                      </a:pPr>
                      <a:r>
                        <a:rPr lang="en-US" sz="1200" b="0" i="0" u="none" strike="noStrike" dirty="0">
                          <a:solidFill>
                            <a:schemeClr val="tx1"/>
                          </a:solidFill>
                          <a:effectLst/>
                          <a:latin typeface="+mn-lt"/>
                        </a:rPr>
                        <a:t>Crime, in your neighborhood</a:t>
                      </a:r>
                    </a:p>
                  </a:txBody>
                  <a:tcPr marL="7620" marR="7620" marT="7620" marB="0" anchor="ctr"/>
                </a:tc>
                <a:tc>
                  <a:txBody>
                    <a:bodyPr/>
                    <a:lstStyle/>
                    <a:p>
                      <a:pPr algn="ctr" fontAlgn="ctr">
                        <a:buNone/>
                      </a:pPr>
                      <a:r>
                        <a:rPr lang="en-US" sz="1200" b="0" i="0" u="none" strike="noStrike" dirty="0">
                          <a:solidFill>
                            <a:schemeClr val="tx1"/>
                          </a:solidFill>
                          <a:effectLst/>
                          <a:latin typeface="+mj-lt"/>
                        </a:rPr>
                        <a:t>29%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dirty="0">
                          <a:solidFill>
                            <a:schemeClr val="tx1"/>
                          </a:solidFill>
                          <a:effectLst/>
                          <a:latin typeface="Montserrat Light (Body)"/>
                        </a:rPr>
                        <a:t>44%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14%</a:t>
                      </a:r>
                    </a:p>
                  </a:txBody>
                  <a:tcPr marL="7620" marR="7620" marT="7620" marB="0" anchor="ctr"/>
                </a:tc>
                <a:tc>
                  <a:txBody>
                    <a:bodyPr/>
                    <a:lstStyle/>
                    <a:p>
                      <a:pPr algn="ctr" fontAlgn="b">
                        <a:buNone/>
                      </a:pPr>
                      <a:r>
                        <a:rPr lang="en-US" sz="1200" b="0" i="0" u="none" strike="noStrike">
                          <a:solidFill>
                            <a:schemeClr val="tx1"/>
                          </a:solidFill>
                          <a:effectLst/>
                          <a:latin typeface="Montserrat Light (Body)"/>
                        </a:rPr>
                        <a:t>29%</a:t>
                      </a:r>
                    </a:p>
                  </a:txBody>
                  <a:tcPr marL="7620" marR="7620" marT="7620" marB="0" anchor="ctr"/>
                </a:tc>
                <a:tc>
                  <a:txBody>
                    <a:bodyPr/>
                    <a:lstStyle/>
                    <a:p>
                      <a:pPr algn="ctr" fontAlgn="b">
                        <a:buNone/>
                      </a:pPr>
                      <a:r>
                        <a:rPr lang="en-US" sz="1200" b="0" i="0" u="none" strike="noStrike" dirty="0">
                          <a:solidFill>
                            <a:schemeClr val="tx1"/>
                          </a:solidFill>
                          <a:effectLst/>
                          <a:latin typeface="Montserrat Light (Body)"/>
                        </a:rPr>
                        <a:t>25%</a:t>
                      </a:r>
                    </a:p>
                  </a:txBody>
                  <a:tcPr marL="7620" marR="7620" marT="7620" marB="0" anchor="ctr"/>
                </a:tc>
                <a:extLst>
                  <a:ext uri="{0D108BD9-81ED-4DB2-BD59-A6C34878D82A}">
                    <a16:rowId xmlns:a16="http://schemas.microsoft.com/office/drawing/2014/main" val="1862003163"/>
                  </a:ext>
                </a:extLst>
              </a:tr>
            </a:tbl>
          </a:graphicData>
        </a:graphic>
      </p:graphicFrame>
      <p:sp>
        <p:nvSpPr>
          <p:cNvPr id="7" name="Text Placeholder 6">
            <a:extLst>
              <a:ext uri="{FF2B5EF4-FFF2-40B4-BE49-F238E27FC236}">
                <a16:creationId xmlns:a16="http://schemas.microsoft.com/office/drawing/2014/main" id="{47546120-203C-D119-E6D5-362118D2875F}"/>
              </a:ext>
            </a:extLst>
          </p:cNvPr>
          <p:cNvSpPr>
            <a:spLocks noGrp="1"/>
          </p:cNvSpPr>
          <p:nvPr>
            <p:ph type="body" sz="quarter" idx="11"/>
          </p:nvPr>
        </p:nvSpPr>
        <p:spPr/>
        <p:txBody>
          <a:bodyPr/>
          <a:lstStyle/>
          <a:p>
            <a:r>
              <a:rPr lang="en-US" dirty="0"/>
              <a:t>The level of concern about certain issues shows notable regional variations.</a:t>
            </a:r>
          </a:p>
        </p:txBody>
      </p:sp>
    </p:spTree>
    <p:extLst>
      <p:ext uri="{BB962C8B-B14F-4D97-AF65-F5344CB8AC3E}">
        <p14:creationId xmlns:p14="http://schemas.microsoft.com/office/powerpoint/2010/main" val="310693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50ED01-7A8A-98DC-D3AB-97D4D3E4C6E3}"/>
              </a:ext>
            </a:extLst>
          </p:cNvPr>
          <p:cNvSpPr>
            <a:spLocks noGrp="1"/>
          </p:cNvSpPr>
          <p:nvPr>
            <p:ph type="title"/>
          </p:nvPr>
        </p:nvSpPr>
        <p:spPr/>
        <p:txBody>
          <a:bodyPr/>
          <a:lstStyle/>
          <a:p>
            <a:r>
              <a:rPr lang="en-US" dirty="0"/>
              <a:t>Civic Engagement and </a:t>
            </a:r>
            <a:br>
              <a:rPr lang="en-US" dirty="0"/>
            </a:br>
            <a:r>
              <a:rPr lang="en-US" dirty="0"/>
              <a:t>Life in Colorado</a:t>
            </a:r>
          </a:p>
        </p:txBody>
      </p:sp>
      <p:sp>
        <p:nvSpPr>
          <p:cNvPr id="5" name="Text Placeholder 4">
            <a:extLst>
              <a:ext uri="{FF2B5EF4-FFF2-40B4-BE49-F238E27FC236}">
                <a16:creationId xmlns:a16="http://schemas.microsoft.com/office/drawing/2014/main" id="{C0FD1B8B-4830-6E25-E976-615EBD34F709}"/>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9DE99E95-1D07-EAE6-29DE-DBDBB9AA678E}"/>
              </a:ext>
            </a:extLst>
          </p:cNvPr>
          <p:cNvSpPr>
            <a:spLocks noGrp="1"/>
          </p:cNvSpPr>
          <p:nvPr>
            <p:ph type="sldNum" sz="quarter" idx="12"/>
          </p:nvPr>
        </p:nvSpPr>
        <p:spPr/>
        <p:txBody>
          <a:bodyPr/>
          <a:lstStyle/>
          <a:p>
            <a:fld id="{68963FF3-3082-0146-9045-A71664B0B906}" type="slidenum">
              <a:rPr lang="en-US" smtClean="0"/>
              <a:t>11</a:t>
            </a:fld>
            <a:endParaRPr lang="en-US" dirty="0"/>
          </a:p>
        </p:txBody>
      </p:sp>
    </p:spTree>
    <p:extLst>
      <p:ext uri="{BB962C8B-B14F-4D97-AF65-F5344CB8AC3E}">
        <p14:creationId xmlns:p14="http://schemas.microsoft.com/office/powerpoint/2010/main" val="257913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771D-7C0C-761A-572B-FE651A1B55F3}"/>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48813C7-3FE1-F6E4-F58A-237D094A00D0}"/>
              </a:ext>
            </a:extLst>
          </p:cNvPr>
          <p:cNvGraphicFramePr/>
          <p:nvPr>
            <p:extLst>
              <p:ext uri="{D42A27DB-BD31-4B8C-83A1-F6EECF244321}">
                <p14:modId xmlns:p14="http://schemas.microsoft.com/office/powerpoint/2010/main" val="3775760703"/>
              </p:ext>
            </p:extLst>
          </p:nvPr>
        </p:nvGraphicFramePr>
        <p:xfrm>
          <a:off x="-772357" y="2238104"/>
          <a:ext cx="11514339" cy="44152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3E50633B-519B-2436-68B9-FB1E30843013}"/>
              </a:ext>
            </a:extLst>
          </p:cNvPr>
          <p:cNvSpPr>
            <a:spLocks noGrp="1"/>
          </p:cNvSpPr>
          <p:nvPr>
            <p:ph type="sldNum" sz="quarter" idx="10"/>
          </p:nvPr>
        </p:nvSpPr>
        <p:spPr/>
        <p:txBody>
          <a:bodyPr/>
          <a:lstStyle/>
          <a:p>
            <a:fld id="{68963FF3-3082-0146-9045-A71664B0B906}" type="slidenum">
              <a:rPr lang="en-US" smtClean="0"/>
              <a:t>12</a:t>
            </a:fld>
            <a:endParaRPr lang="en-US" dirty="0"/>
          </a:p>
        </p:txBody>
      </p:sp>
      <p:graphicFrame>
        <p:nvGraphicFramePr>
          <p:cNvPr id="7" name="Table 6">
            <a:extLst>
              <a:ext uri="{FF2B5EF4-FFF2-40B4-BE49-F238E27FC236}">
                <a16:creationId xmlns:a16="http://schemas.microsoft.com/office/drawing/2014/main" id="{6E0F9C2A-D63B-03FD-EA79-03BE3106A0D6}"/>
              </a:ext>
            </a:extLst>
          </p:cNvPr>
          <p:cNvGraphicFramePr>
            <a:graphicFrameLocks noGrp="1"/>
          </p:cNvGraphicFramePr>
          <p:nvPr>
            <p:extLst>
              <p:ext uri="{D42A27DB-BD31-4B8C-83A1-F6EECF244321}">
                <p14:modId xmlns:p14="http://schemas.microsoft.com/office/powerpoint/2010/main" val="2753976665"/>
              </p:ext>
            </p:extLst>
          </p:nvPr>
        </p:nvGraphicFramePr>
        <p:xfrm>
          <a:off x="10457892" y="1985431"/>
          <a:ext cx="1731146" cy="3913070"/>
        </p:xfrm>
        <a:graphic>
          <a:graphicData uri="http://schemas.openxmlformats.org/drawingml/2006/table">
            <a:tbl>
              <a:tblPr>
                <a:tableStyleId>{5C22544A-7EE6-4342-B048-85BDC9FD1C3A}</a:tableStyleId>
              </a:tblPr>
              <a:tblGrid>
                <a:gridCol w="1731146">
                  <a:extLst>
                    <a:ext uri="{9D8B030D-6E8A-4147-A177-3AD203B41FA5}">
                      <a16:colId xmlns:a16="http://schemas.microsoft.com/office/drawing/2014/main" val="3728757123"/>
                    </a:ext>
                  </a:extLst>
                </a:gridCol>
              </a:tblGrid>
              <a:tr h="371118">
                <a:tc>
                  <a:txBody>
                    <a:bodyPr/>
                    <a:lstStyle/>
                    <a:p>
                      <a:pPr algn="ctr" fontAlgn="b">
                        <a:lnSpc>
                          <a:spcPts val="1700"/>
                        </a:lnSpc>
                      </a:pPr>
                      <a:r>
                        <a:rPr lang="en-US" sz="1400" b="0" u="none" strike="noStrike" dirty="0">
                          <a:solidFill>
                            <a:schemeClr val="tx1"/>
                          </a:solidFill>
                          <a:effectLst/>
                          <a:latin typeface="+mj-lt"/>
                        </a:rPr>
                        <a:t>Mean Score</a:t>
                      </a:r>
                      <a:endParaRPr lang="en-US" sz="1400" b="0" i="0" u="none" strike="noStrike" dirty="0">
                        <a:solidFill>
                          <a:schemeClr val="tx1"/>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378267">
                <a:tc>
                  <a:txBody>
                    <a:bodyPr/>
                    <a:lstStyle/>
                    <a:p>
                      <a:pPr algn="ctr" fontAlgn="ctr"/>
                      <a:r>
                        <a:rPr lang="en-US" sz="1400" b="0" i="0" u="none" strike="noStrike" dirty="0">
                          <a:solidFill>
                            <a:schemeClr val="tx1"/>
                          </a:solidFill>
                          <a:effectLst/>
                          <a:latin typeface="+mj-lt"/>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532167">
                <a:tc>
                  <a:txBody>
                    <a:bodyPr/>
                    <a:lstStyle/>
                    <a:p>
                      <a:pPr algn="ctr" fontAlgn="ctr"/>
                      <a:r>
                        <a:rPr lang="en-US" sz="1400" b="0" i="0" u="none" strike="noStrike" dirty="0">
                          <a:solidFill>
                            <a:schemeClr val="tx1"/>
                          </a:solidFill>
                          <a:effectLst/>
                          <a:latin typeface="+mj-lt"/>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523782">
                <a:tc>
                  <a:txBody>
                    <a:bodyPr/>
                    <a:lstStyle/>
                    <a:p>
                      <a:pPr algn="ctr" fontAlgn="ctr"/>
                      <a:r>
                        <a:rPr lang="en-US" sz="1400" b="0" i="0" u="none" strike="noStrike" dirty="0">
                          <a:solidFill>
                            <a:schemeClr val="tx1"/>
                          </a:solidFill>
                          <a:effectLst/>
                          <a:latin typeface="+mj-lt"/>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521208">
                <a:tc>
                  <a:txBody>
                    <a:bodyPr/>
                    <a:lstStyle/>
                    <a:p>
                      <a:pPr algn="ctr" fontAlgn="ctr"/>
                      <a:r>
                        <a:rPr lang="en-US" sz="1400" b="0" i="0" u="none" strike="noStrike" dirty="0">
                          <a:solidFill>
                            <a:schemeClr val="tx1"/>
                          </a:solidFill>
                          <a:effectLst/>
                          <a:latin typeface="+mj-lt"/>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544112">
                <a:tc>
                  <a:txBody>
                    <a:bodyPr/>
                    <a:lstStyle/>
                    <a:p>
                      <a:pPr algn="ctr" fontAlgn="ctr"/>
                      <a:r>
                        <a:rPr lang="en-US" sz="1400" b="0" i="0" u="none" strike="noStrike" dirty="0">
                          <a:solidFill>
                            <a:schemeClr val="tx1"/>
                          </a:solidFill>
                          <a:effectLst/>
                          <a:latin typeface="+mj-lt"/>
                        </a:rPr>
                        <a:t>3.8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07658"/>
                  </a:ext>
                </a:extLst>
              </a:tr>
              <a:tr h="521208">
                <a:tc>
                  <a:txBody>
                    <a:bodyPr/>
                    <a:lstStyle/>
                    <a:p>
                      <a:pPr algn="ctr" fontAlgn="ctr"/>
                      <a:r>
                        <a:rPr lang="en-US" sz="1400" b="0" i="0" u="none" strike="noStrike" dirty="0">
                          <a:solidFill>
                            <a:schemeClr val="tx1"/>
                          </a:solidFill>
                          <a:effectLst/>
                          <a:latin typeface="+mj-lt"/>
                        </a:rPr>
                        <a:t>3.6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6645637"/>
                  </a:ext>
                </a:extLst>
              </a:tr>
              <a:tr h="521208">
                <a:tc>
                  <a:txBody>
                    <a:bodyPr/>
                    <a:lstStyle/>
                    <a:p>
                      <a:pPr algn="ctr" fontAlgn="ctr"/>
                      <a:r>
                        <a:rPr lang="en-US" sz="1400" b="0" i="0" u="none" strike="noStrike" dirty="0">
                          <a:solidFill>
                            <a:schemeClr val="tx1"/>
                          </a:solidFill>
                          <a:effectLst/>
                          <a:latin typeface="+mj-lt"/>
                        </a:rPr>
                        <a:t>3.4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5308284"/>
                  </a:ext>
                </a:extLst>
              </a:tr>
            </a:tbl>
          </a:graphicData>
        </a:graphic>
      </p:graphicFrame>
      <p:sp>
        <p:nvSpPr>
          <p:cNvPr id="8" name="Text Placeholder 7">
            <a:extLst>
              <a:ext uri="{FF2B5EF4-FFF2-40B4-BE49-F238E27FC236}">
                <a16:creationId xmlns:a16="http://schemas.microsoft.com/office/drawing/2014/main" id="{C1CBDBF4-5888-5043-A465-15778E9B2F0B}"/>
              </a:ext>
            </a:extLst>
          </p:cNvPr>
          <p:cNvSpPr>
            <a:spLocks noGrp="1"/>
          </p:cNvSpPr>
          <p:nvPr>
            <p:ph type="body" sz="quarter" idx="12"/>
          </p:nvPr>
        </p:nvSpPr>
        <p:spPr/>
        <p:txBody>
          <a:bodyPr/>
          <a:lstStyle/>
          <a:p>
            <a:r>
              <a:rPr lang="en-US" dirty="0"/>
              <a:t>Q16. Here is a list of ways Coloradans can improve their community. Please indicate how effective you think this kind of activity is at improving your community, using a scale of one to seven, where “one” means </a:t>
            </a:r>
            <a:r>
              <a:rPr lang="en-US" u="sng" dirty="0"/>
              <a:t>very ineffective</a:t>
            </a:r>
            <a:r>
              <a:rPr lang="en-US" dirty="0"/>
              <a:t> and “seven” means </a:t>
            </a:r>
            <a:r>
              <a:rPr lang="en-US" u="sng" dirty="0"/>
              <a:t>very effective</a:t>
            </a:r>
            <a:r>
              <a:rPr lang="en-US" dirty="0"/>
              <a:t>.  You may choose any number from one to seven.</a:t>
            </a:r>
          </a:p>
        </p:txBody>
      </p:sp>
      <p:sp>
        <p:nvSpPr>
          <p:cNvPr id="4" name="Text Placeholder 3">
            <a:extLst>
              <a:ext uri="{FF2B5EF4-FFF2-40B4-BE49-F238E27FC236}">
                <a16:creationId xmlns:a16="http://schemas.microsoft.com/office/drawing/2014/main" id="{D406D9B1-824D-695C-26DF-853E5560171F}"/>
              </a:ext>
            </a:extLst>
          </p:cNvPr>
          <p:cNvSpPr>
            <a:spLocks noGrp="1"/>
          </p:cNvSpPr>
          <p:nvPr>
            <p:ph type="body" sz="quarter" idx="13"/>
          </p:nvPr>
        </p:nvSpPr>
        <p:spPr/>
        <p:txBody>
          <a:bodyPr/>
          <a:lstStyle/>
          <a:p>
            <a:r>
              <a:rPr lang="en-US" dirty="0"/>
              <a:t>*Split Sample</a:t>
            </a:r>
          </a:p>
        </p:txBody>
      </p:sp>
      <p:sp>
        <p:nvSpPr>
          <p:cNvPr id="5" name="Text Placeholder 4">
            <a:extLst>
              <a:ext uri="{FF2B5EF4-FFF2-40B4-BE49-F238E27FC236}">
                <a16:creationId xmlns:a16="http://schemas.microsoft.com/office/drawing/2014/main" id="{BA1123D3-0A97-C858-EBA6-D22C97F1ED30}"/>
              </a:ext>
            </a:extLst>
          </p:cNvPr>
          <p:cNvSpPr>
            <a:spLocks noGrp="1"/>
          </p:cNvSpPr>
          <p:nvPr>
            <p:ph type="body" sz="quarter" idx="11"/>
          </p:nvPr>
        </p:nvSpPr>
        <p:spPr/>
        <p:txBody>
          <a:bodyPr/>
          <a:lstStyle/>
          <a:p>
            <a:r>
              <a:rPr lang="en-US" dirty="0"/>
              <a:t>Volunteering for social causes is seen as the most effective way to improve the community.</a:t>
            </a:r>
          </a:p>
        </p:txBody>
      </p:sp>
    </p:spTree>
    <p:extLst>
      <p:ext uri="{BB962C8B-B14F-4D97-AF65-F5344CB8AC3E}">
        <p14:creationId xmlns:p14="http://schemas.microsoft.com/office/powerpoint/2010/main" val="913487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1DF8-7188-5ABF-41CB-7AF73B35BE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C4E57-5229-DD23-C17A-E8B0561A13E2}"/>
              </a:ext>
            </a:extLst>
          </p:cNvPr>
          <p:cNvSpPr>
            <a:spLocks noGrp="1"/>
          </p:cNvSpPr>
          <p:nvPr>
            <p:ph type="sldNum" sz="quarter" idx="10"/>
          </p:nvPr>
        </p:nvSpPr>
        <p:spPr/>
        <p:txBody>
          <a:bodyPr/>
          <a:lstStyle/>
          <a:p>
            <a:fld id="{68963FF3-3082-0146-9045-A71664B0B906}" type="slidenum">
              <a:rPr lang="en-US" smtClean="0"/>
              <a:pPr/>
              <a:t>13</a:t>
            </a:fld>
            <a:endParaRPr lang="en-US" dirty="0"/>
          </a:p>
        </p:txBody>
      </p:sp>
      <p:sp>
        <p:nvSpPr>
          <p:cNvPr id="4" name="Text Placeholder 3">
            <a:extLst>
              <a:ext uri="{FF2B5EF4-FFF2-40B4-BE49-F238E27FC236}">
                <a16:creationId xmlns:a16="http://schemas.microsoft.com/office/drawing/2014/main" id="{714A1FAC-28A2-5376-BABB-38ED84DACD24}"/>
              </a:ext>
            </a:extLst>
          </p:cNvPr>
          <p:cNvSpPr>
            <a:spLocks noGrp="1"/>
          </p:cNvSpPr>
          <p:nvPr>
            <p:ph type="body" sz="quarter" idx="12"/>
          </p:nvPr>
        </p:nvSpPr>
        <p:spPr/>
        <p:txBody>
          <a:bodyPr/>
          <a:lstStyle/>
          <a:p>
            <a:r>
              <a:rPr lang="en-US" sz="1300" dirty="0"/>
              <a:t>Q16. Here is a list of ways Coloradans can improve their community. Please indicate how effective you think this kind of activity is at improving your community, using a scale of one to seven, where “one” means </a:t>
            </a:r>
            <a:r>
              <a:rPr lang="en-US" sz="1300" u="sng" dirty="0"/>
              <a:t>very ineffective</a:t>
            </a:r>
            <a:r>
              <a:rPr lang="en-US" sz="1300" dirty="0"/>
              <a:t> and “seven” means </a:t>
            </a:r>
            <a:r>
              <a:rPr lang="en-US" sz="1300" u="sng" dirty="0"/>
              <a:t>very effective</a:t>
            </a:r>
            <a:r>
              <a:rPr lang="en-US" sz="1300" dirty="0"/>
              <a:t>.  </a:t>
            </a:r>
            <a:br>
              <a:rPr lang="en-US" sz="1300" dirty="0"/>
            </a:br>
            <a:r>
              <a:rPr lang="en-US" sz="1300" dirty="0"/>
              <a:t>You may choose any number from one to seven. </a:t>
            </a:r>
          </a:p>
          <a:p>
            <a:r>
              <a:rPr lang="en-US" sz="1300" dirty="0"/>
              <a:t>(% 6-7 (Very Effective))</a:t>
            </a:r>
          </a:p>
        </p:txBody>
      </p:sp>
      <p:sp>
        <p:nvSpPr>
          <p:cNvPr id="14" name="Text Placeholder 13">
            <a:extLst>
              <a:ext uri="{FF2B5EF4-FFF2-40B4-BE49-F238E27FC236}">
                <a16:creationId xmlns:a16="http://schemas.microsoft.com/office/drawing/2014/main" id="{0372CA48-DDD4-AD72-EF80-D95E465496BA}"/>
              </a:ext>
            </a:extLst>
          </p:cNvPr>
          <p:cNvSpPr>
            <a:spLocks noGrp="1"/>
          </p:cNvSpPr>
          <p:nvPr>
            <p:ph type="body" sz="quarter" idx="13"/>
          </p:nvPr>
        </p:nvSpPr>
        <p:spPr/>
        <p:txBody>
          <a:bodyPr/>
          <a:lstStyle/>
          <a:p>
            <a:r>
              <a:rPr lang="en-US" dirty="0"/>
              <a:t>*Split Sample</a:t>
            </a:r>
          </a:p>
        </p:txBody>
      </p:sp>
      <p:graphicFrame>
        <p:nvGraphicFramePr>
          <p:cNvPr id="5" name="Table 5">
            <a:extLst>
              <a:ext uri="{FF2B5EF4-FFF2-40B4-BE49-F238E27FC236}">
                <a16:creationId xmlns:a16="http://schemas.microsoft.com/office/drawing/2014/main" id="{E75B04B9-B1B9-C456-2673-8BE2A3655F96}"/>
              </a:ext>
            </a:extLst>
          </p:cNvPr>
          <p:cNvGraphicFramePr>
            <a:graphicFrameLocks noGrp="1"/>
          </p:cNvGraphicFramePr>
          <p:nvPr>
            <p:extLst>
              <p:ext uri="{D42A27DB-BD31-4B8C-83A1-F6EECF244321}">
                <p14:modId xmlns:p14="http://schemas.microsoft.com/office/powerpoint/2010/main" val="964610624"/>
              </p:ext>
            </p:extLst>
          </p:nvPr>
        </p:nvGraphicFramePr>
        <p:xfrm>
          <a:off x="225552" y="2045614"/>
          <a:ext cx="11740896" cy="4177902"/>
        </p:xfrm>
        <a:graphic>
          <a:graphicData uri="http://schemas.openxmlformats.org/drawingml/2006/table">
            <a:tbl>
              <a:tblPr firstRow="1" bandRow="1">
                <a:tableStyleId>{073A0DAA-6AF3-43AB-8588-CEC1D06C72B9}</a:tableStyleId>
              </a:tblPr>
              <a:tblGrid>
                <a:gridCol w="4527423">
                  <a:extLst>
                    <a:ext uri="{9D8B030D-6E8A-4147-A177-3AD203B41FA5}">
                      <a16:colId xmlns:a16="http://schemas.microsoft.com/office/drawing/2014/main" val="3800592379"/>
                    </a:ext>
                  </a:extLst>
                </a:gridCol>
                <a:gridCol w="762000">
                  <a:extLst>
                    <a:ext uri="{9D8B030D-6E8A-4147-A177-3AD203B41FA5}">
                      <a16:colId xmlns:a16="http://schemas.microsoft.com/office/drawing/2014/main" val="327636290"/>
                    </a:ext>
                  </a:extLst>
                </a:gridCol>
                <a:gridCol w="1612900">
                  <a:extLst>
                    <a:ext uri="{9D8B030D-6E8A-4147-A177-3AD203B41FA5}">
                      <a16:colId xmlns:a16="http://schemas.microsoft.com/office/drawing/2014/main" val="2653160821"/>
                    </a:ext>
                  </a:extLst>
                </a:gridCol>
                <a:gridCol w="1612900">
                  <a:extLst>
                    <a:ext uri="{9D8B030D-6E8A-4147-A177-3AD203B41FA5}">
                      <a16:colId xmlns:a16="http://schemas.microsoft.com/office/drawing/2014/main" val="596334569"/>
                    </a:ext>
                  </a:extLst>
                </a:gridCol>
                <a:gridCol w="1612900">
                  <a:extLst>
                    <a:ext uri="{9D8B030D-6E8A-4147-A177-3AD203B41FA5}">
                      <a16:colId xmlns:a16="http://schemas.microsoft.com/office/drawing/2014/main" val="2258372320"/>
                    </a:ext>
                  </a:extLst>
                </a:gridCol>
                <a:gridCol w="1612773">
                  <a:extLst>
                    <a:ext uri="{9D8B030D-6E8A-4147-A177-3AD203B41FA5}">
                      <a16:colId xmlns:a16="http://schemas.microsoft.com/office/drawing/2014/main" val="3268504311"/>
                    </a:ext>
                  </a:extLst>
                </a:gridCol>
              </a:tblGrid>
              <a:tr h="319574">
                <a:tc rowSpan="2">
                  <a:txBody>
                    <a:bodyPr/>
                    <a:lstStyle/>
                    <a:p>
                      <a:pPr algn="ctr">
                        <a:lnSpc>
                          <a:spcPct val="100000"/>
                        </a:lnSpc>
                      </a:pPr>
                      <a:r>
                        <a:rPr lang="en-US" sz="1400" b="1" dirty="0">
                          <a:latin typeface="+mj-lt"/>
                        </a:rPr>
                        <a:t>Activity</a:t>
                      </a:r>
                    </a:p>
                  </a:txBody>
                  <a:tcPr marT="18288" marB="18288" anchor="ctr">
                    <a:solidFill>
                      <a:schemeClr val="accent1"/>
                    </a:solidFill>
                  </a:tcPr>
                </a:tc>
                <a:tc rowSpan="2">
                  <a:txBody>
                    <a:bodyPr/>
                    <a:lstStyle/>
                    <a:p>
                      <a:pPr algn="ctr">
                        <a:lnSpc>
                          <a:spcPct val="100000"/>
                        </a:lnSpc>
                      </a:pPr>
                      <a:r>
                        <a:rPr lang="en-US" sz="1400" b="1" dirty="0">
                          <a:latin typeface="+mj-lt"/>
                        </a:rPr>
                        <a:t>All</a:t>
                      </a:r>
                    </a:p>
                  </a:txBody>
                  <a:tcPr marT="18288" marB="18288"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Party</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n-US" sz="1400" b="1" dirty="0">
                          <a:latin typeface="+mj-lt"/>
                        </a:rPr>
                        <a:t>Dem.-Rep. Diff.</a:t>
                      </a:r>
                    </a:p>
                  </a:txBody>
                  <a:tcPr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319574">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400" b="1" u="none" strike="noStrike" dirty="0">
                          <a:solidFill>
                            <a:schemeClr val="tx1"/>
                          </a:solidFill>
                          <a:effectLst/>
                          <a:latin typeface="+mj-lt"/>
                        </a:rPr>
                        <a:t>Democrats</a:t>
                      </a:r>
                      <a:endParaRPr lang="en-US" sz="1400" b="1" i="0" u="none" strike="noStrike" dirty="0">
                        <a:solidFill>
                          <a:schemeClr val="tx1"/>
                        </a:solidFill>
                        <a:effectLst/>
                        <a:latin typeface="+mj-lt"/>
                      </a:endParaRP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1" u="none" strike="noStrike" dirty="0">
                          <a:solidFill>
                            <a:schemeClr val="tx1"/>
                          </a:solidFill>
                          <a:effectLst/>
                          <a:latin typeface="+mj-lt"/>
                        </a:rPr>
                        <a:t>Independents</a:t>
                      </a:r>
                      <a:endParaRPr lang="en-US" sz="1400" b="1" i="0" u="none" strike="noStrike" dirty="0">
                        <a:solidFill>
                          <a:schemeClr val="tx1"/>
                        </a:solidFill>
                        <a:effectLst/>
                        <a:latin typeface="+mj-lt"/>
                      </a:endParaRP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j-lt"/>
                        </a:rPr>
                        <a:t>Republicans</a:t>
                      </a:r>
                      <a:endParaRPr lang="en-US" sz="1400" b="1" i="0" u="none" strike="noStrike" dirty="0">
                        <a:solidFill>
                          <a:schemeClr val="tx1"/>
                        </a:solidFill>
                        <a:effectLst/>
                        <a:latin typeface="+mj-lt"/>
                      </a:endParaRPr>
                    </a:p>
                  </a:txBody>
                  <a:tcPr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8890428"/>
                  </a:ext>
                </a:extLst>
              </a:tr>
              <a:tr h="562984">
                <a:tc>
                  <a:txBody>
                    <a:bodyPr/>
                    <a:lstStyle/>
                    <a:p>
                      <a:pPr algn="ctr" fontAlgn="ctr">
                        <a:lnSpc>
                          <a:spcPts val="1600"/>
                        </a:lnSpc>
                        <a:buNone/>
                      </a:pPr>
                      <a:r>
                        <a:rPr lang="en-US" sz="1400" b="0" i="0" u="none" strike="noStrike" dirty="0">
                          <a:solidFill>
                            <a:schemeClr val="tx1"/>
                          </a:solidFill>
                          <a:effectLst/>
                          <a:latin typeface="+mn-lt"/>
                        </a:rPr>
                        <a:t>Volunteering with organizations working on the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social causes you care about</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36%</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40%</a:t>
                      </a:r>
                    </a:p>
                  </a:txBody>
                  <a:tcPr marL="7620" marR="7620" marT="64008" marB="64008"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tx1"/>
                          </a:solidFill>
                          <a:effectLst/>
                          <a:latin typeface="Montserrat Light (Body)"/>
                        </a:rPr>
                        <a:t>38%</a:t>
                      </a:r>
                    </a:p>
                  </a:txBody>
                  <a:tcPr marL="7620" marR="7620" marT="64008" marB="64008"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28%</a:t>
                      </a:r>
                    </a:p>
                  </a:txBody>
                  <a:tcPr marL="7620" marR="7620" marT="64008" marB="64008"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accent1"/>
                          </a:solidFill>
                          <a:effectLst/>
                          <a:latin typeface="+mj-lt"/>
                        </a:rPr>
                        <a:t>+12%</a:t>
                      </a:r>
                    </a:p>
                  </a:txBody>
                  <a:tcPr marL="7620" marR="7620" marT="64008" marB="64008"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09465836"/>
                  </a:ext>
                </a:extLst>
              </a:tr>
              <a:tr h="357923">
                <a:tc>
                  <a:txBody>
                    <a:bodyPr/>
                    <a:lstStyle/>
                    <a:p>
                      <a:pPr algn="ctr" fontAlgn="ctr">
                        <a:lnSpc>
                          <a:spcPts val="1600"/>
                        </a:lnSpc>
                        <a:buNone/>
                      </a:pPr>
                      <a:r>
                        <a:rPr lang="en-US" sz="1400" b="0" i="0" u="none" strike="noStrike" dirty="0">
                          <a:solidFill>
                            <a:schemeClr val="tx1"/>
                          </a:solidFill>
                          <a:effectLst/>
                          <a:latin typeface="+mn-lt"/>
                        </a:rPr>
                        <a:t>*Publicly expressing your support for social causes</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24%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34%</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9%</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18%</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+16%</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01526944"/>
                  </a:ext>
                </a:extLst>
              </a:tr>
              <a:tr h="357923">
                <a:tc>
                  <a:txBody>
                    <a:bodyPr/>
                    <a:lstStyle/>
                    <a:p>
                      <a:pPr algn="ctr" fontAlgn="ctr">
                        <a:lnSpc>
                          <a:spcPts val="1600"/>
                        </a:lnSpc>
                        <a:buNone/>
                      </a:pPr>
                      <a:r>
                        <a:rPr lang="en-US" sz="1400" b="0" i="0" u="none" strike="noStrike" dirty="0">
                          <a:solidFill>
                            <a:schemeClr val="tx1"/>
                          </a:solidFill>
                          <a:effectLst/>
                          <a:latin typeface="+mn-lt"/>
                        </a:rPr>
                        <a:t>Communicating directly with policymakers</a:t>
                      </a:r>
                    </a:p>
                  </a:txBody>
                  <a:tcPr marL="7620" marR="7620" marT="64008" marB="64008" anchor="ctr"/>
                </a:tc>
                <a:tc>
                  <a:txBody>
                    <a:bodyPr/>
                    <a:lstStyle/>
                    <a:p>
                      <a:pPr algn="ctr" fontAlgn="b">
                        <a:buNone/>
                      </a:pPr>
                      <a:r>
                        <a:rPr lang="en-US" sz="1400" b="0" i="0" u="none" strike="noStrike">
                          <a:solidFill>
                            <a:schemeClr val="tx1"/>
                          </a:solidFill>
                          <a:effectLst/>
                          <a:latin typeface="+mj-lt"/>
                        </a:rPr>
                        <a:t>24%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29%</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19%</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15%</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+14%</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04155155"/>
                  </a:ext>
                </a:extLst>
              </a:tr>
              <a:tr h="776033">
                <a:tc>
                  <a:txBody>
                    <a:bodyPr/>
                    <a:lstStyle/>
                    <a:p>
                      <a:pPr algn="ctr" fontAlgn="ctr">
                        <a:lnSpc>
                          <a:spcPts val="1600"/>
                        </a:lnSpc>
                        <a:buNone/>
                      </a:pPr>
                      <a:r>
                        <a:rPr lang="en-US" sz="1400" b="0" i="0" u="none" strike="noStrike" dirty="0">
                          <a:solidFill>
                            <a:schemeClr val="tx1"/>
                          </a:solidFill>
                          <a:effectLst/>
                          <a:latin typeface="+mn-lt"/>
                        </a:rPr>
                        <a:t>Stating your own opinion about social or</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political issues openly, even in settings where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others may have opposing views</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21%</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27%</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12%</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22%</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+5%</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827112426"/>
                  </a:ext>
                </a:extLst>
              </a:tr>
              <a:tr h="357923">
                <a:tc>
                  <a:txBody>
                    <a:bodyPr/>
                    <a:lstStyle/>
                    <a:p>
                      <a:pPr algn="ctr" fontAlgn="ctr">
                        <a:lnSpc>
                          <a:spcPts val="1600"/>
                        </a:lnSpc>
                        <a:buNone/>
                      </a:pPr>
                      <a:r>
                        <a:rPr lang="en-US" sz="1400" b="0" i="0" u="none" strike="noStrike" dirty="0">
                          <a:solidFill>
                            <a:schemeClr val="tx1"/>
                          </a:solidFill>
                          <a:effectLst/>
                          <a:latin typeface="+mn-lt"/>
                        </a:rPr>
                        <a:t>Speaking at public meetings of local government</a:t>
                      </a:r>
                    </a:p>
                  </a:txBody>
                  <a:tcPr marL="7620" marR="7620" marT="64008" marB="64008" anchor="ctr"/>
                </a:tc>
                <a:tc>
                  <a:txBody>
                    <a:bodyPr/>
                    <a:lstStyle/>
                    <a:p>
                      <a:pPr algn="ctr" fontAlgn="b">
                        <a:buNone/>
                      </a:pPr>
                      <a:r>
                        <a:rPr lang="en-US" sz="1400" b="0" i="0" u="none" strike="noStrike">
                          <a:solidFill>
                            <a:schemeClr val="tx1"/>
                          </a:solidFill>
                          <a:effectLst/>
                          <a:latin typeface="+mj-lt"/>
                        </a:rPr>
                        <a:t>20%</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25%</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15%</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15%</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+10%</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62040112"/>
                  </a:ext>
                </a:extLst>
              </a:tr>
              <a:tr h="562984">
                <a:tc>
                  <a:txBody>
                    <a:bodyPr/>
                    <a:lstStyle/>
                    <a:p>
                      <a:pPr algn="ctr" fontAlgn="ctr">
                        <a:lnSpc>
                          <a:spcPts val="1600"/>
                        </a:lnSpc>
                        <a:buNone/>
                      </a:pPr>
                      <a:r>
                        <a:rPr lang="en-US" sz="1400" b="0" i="0" u="none" strike="noStrike" dirty="0">
                          <a:solidFill>
                            <a:schemeClr val="tx1"/>
                          </a:solidFill>
                          <a:effectLst/>
                          <a:latin typeface="+mn-lt"/>
                        </a:rPr>
                        <a:t>Publicly expressing your support for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political candidates</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14%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22%</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8%</a:t>
                      </a:r>
                    </a:p>
                  </a:txBody>
                  <a:tcPr marL="7620" marR="7620" marT="64008" marB="64008" anchor="ctr"/>
                </a:tc>
                <a:tc>
                  <a:txBody>
                    <a:bodyPr/>
                    <a:lstStyle/>
                    <a:p>
                      <a:pPr algn="ctr" fontAlgn="b">
                        <a:buNone/>
                      </a:pPr>
                      <a:r>
                        <a:rPr lang="en-US" sz="1400" b="0" i="0" u="none" strike="noStrike">
                          <a:solidFill>
                            <a:schemeClr val="tx1"/>
                          </a:solidFill>
                          <a:effectLst/>
                          <a:latin typeface="Montserrat Light (Body)"/>
                        </a:rPr>
                        <a:t>20%</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+2%</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366833950"/>
                  </a:ext>
                </a:extLst>
              </a:tr>
              <a:tr h="562984">
                <a:tc>
                  <a:txBody>
                    <a:bodyPr/>
                    <a:lstStyle/>
                    <a:p>
                      <a:pPr algn="ctr" fontAlgn="ctr">
                        <a:lnSpc>
                          <a:spcPts val="1600"/>
                        </a:lnSpc>
                        <a:buNone/>
                      </a:pPr>
                      <a:r>
                        <a:rPr lang="en-US" sz="1400" b="0" i="0" u="none" strike="noStrike" dirty="0">
                          <a:solidFill>
                            <a:schemeClr val="tx1"/>
                          </a:solidFill>
                          <a:effectLst/>
                          <a:latin typeface="+mn-lt"/>
                        </a:rPr>
                        <a:t>*Publicly expressing your support for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social causes on social media</a:t>
                      </a:r>
                    </a:p>
                  </a:txBody>
                  <a:tcPr marL="7620" marR="7620" marT="64008" marB="64008" anchor="ctr"/>
                </a:tc>
                <a:tc>
                  <a:txBody>
                    <a:bodyPr/>
                    <a:lstStyle/>
                    <a:p>
                      <a:pPr algn="ctr" fontAlgn="b">
                        <a:buNone/>
                      </a:pPr>
                      <a:r>
                        <a:rPr lang="en-US" sz="1400" b="0" i="0" u="none" strike="noStrike" dirty="0">
                          <a:solidFill>
                            <a:schemeClr val="tx1"/>
                          </a:solidFill>
                          <a:effectLst/>
                          <a:latin typeface="+mj-lt"/>
                        </a:rPr>
                        <a:t>14%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23%</a:t>
                      </a:r>
                    </a:p>
                  </a:txBody>
                  <a:tcPr marL="7620" marR="7620" marT="64008" marB="64008"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9%</a:t>
                      </a:r>
                    </a:p>
                  </a:txBody>
                  <a:tcPr marL="7620" marR="7620" marT="64008" marB="64008" anchor="ctr"/>
                </a:tc>
                <a:tc>
                  <a:txBody>
                    <a:bodyPr/>
                    <a:lstStyle/>
                    <a:p>
                      <a:pPr algn="ctr" fontAlgn="b">
                        <a:buNone/>
                      </a:pPr>
                      <a:r>
                        <a:rPr lang="en-US" sz="1400" b="0" i="0" u="none" strike="noStrike" dirty="0">
                          <a:solidFill>
                            <a:schemeClr val="tx1"/>
                          </a:solidFill>
                          <a:effectLst/>
                          <a:latin typeface="Montserrat Light (Body)"/>
                        </a:rPr>
                        <a:t>4%</a:t>
                      </a:r>
                    </a:p>
                  </a:txBody>
                  <a:tcPr marL="7620" marR="7620" marT="64008" marB="64008"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accent1"/>
                          </a:solidFill>
                          <a:effectLst/>
                          <a:latin typeface="+mj-lt"/>
                        </a:rPr>
                        <a:t>+19%</a:t>
                      </a:r>
                    </a:p>
                  </a:txBody>
                  <a:tcPr marL="7620" marR="7620" marT="64008" marB="64008"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23173512"/>
                  </a:ext>
                </a:extLst>
              </a:tr>
            </a:tbl>
          </a:graphicData>
        </a:graphic>
      </p:graphicFrame>
      <p:sp>
        <p:nvSpPr>
          <p:cNvPr id="6" name="Text Placeholder 5">
            <a:extLst>
              <a:ext uri="{FF2B5EF4-FFF2-40B4-BE49-F238E27FC236}">
                <a16:creationId xmlns:a16="http://schemas.microsoft.com/office/drawing/2014/main" id="{B7A45AD9-C725-70BE-C329-87190FEC2841}"/>
              </a:ext>
            </a:extLst>
          </p:cNvPr>
          <p:cNvSpPr>
            <a:spLocks noGrp="1"/>
          </p:cNvSpPr>
          <p:nvPr>
            <p:ph type="body" sz="quarter" idx="11"/>
          </p:nvPr>
        </p:nvSpPr>
        <p:spPr/>
        <p:txBody>
          <a:bodyPr/>
          <a:lstStyle/>
          <a:p>
            <a:r>
              <a:rPr lang="en-US" dirty="0"/>
              <a:t>Democrats have a stronger belief in the power of these community actions."</a:t>
            </a:r>
          </a:p>
        </p:txBody>
      </p:sp>
    </p:spTree>
    <p:extLst>
      <p:ext uri="{BB962C8B-B14F-4D97-AF65-F5344CB8AC3E}">
        <p14:creationId xmlns:p14="http://schemas.microsoft.com/office/powerpoint/2010/main" val="58504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AE692-F1FF-3614-B5F4-77ACF99DA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910916-1B15-70FF-FDD8-6F93AD9F4F93}"/>
              </a:ext>
            </a:extLst>
          </p:cNvPr>
          <p:cNvSpPr>
            <a:spLocks noGrp="1"/>
          </p:cNvSpPr>
          <p:nvPr>
            <p:ph type="sldNum" sz="quarter" idx="10"/>
          </p:nvPr>
        </p:nvSpPr>
        <p:spPr/>
        <p:txBody>
          <a:bodyPr/>
          <a:lstStyle/>
          <a:p>
            <a:fld id="{68963FF3-3082-0146-9045-A71664B0B906}" type="slidenum">
              <a:rPr lang="en-US" smtClean="0"/>
              <a:pPr/>
              <a:t>14</a:t>
            </a:fld>
            <a:endParaRPr lang="en-US" dirty="0"/>
          </a:p>
        </p:txBody>
      </p:sp>
      <p:sp>
        <p:nvSpPr>
          <p:cNvPr id="4" name="Text Placeholder 3">
            <a:extLst>
              <a:ext uri="{FF2B5EF4-FFF2-40B4-BE49-F238E27FC236}">
                <a16:creationId xmlns:a16="http://schemas.microsoft.com/office/drawing/2014/main" id="{2DC2FBEB-3992-EE10-43AB-37116381138C}"/>
              </a:ext>
            </a:extLst>
          </p:cNvPr>
          <p:cNvSpPr>
            <a:spLocks noGrp="1"/>
          </p:cNvSpPr>
          <p:nvPr>
            <p:ph type="body" sz="quarter" idx="12"/>
          </p:nvPr>
        </p:nvSpPr>
        <p:spPr/>
        <p:txBody>
          <a:bodyPr>
            <a:noAutofit/>
          </a:bodyPr>
          <a:lstStyle/>
          <a:p>
            <a:r>
              <a:rPr lang="en-US" sz="1300" dirty="0"/>
              <a:t>Q16. Here is a list of ways Coloradans can improve their community. Please indicate how effective you think this kind of activity is at improving your community, using a scale of one to seven, where “one” means </a:t>
            </a:r>
            <a:r>
              <a:rPr lang="en-US" sz="1300" u="sng" dirty="0"/>
              <a:t>very ineffective</a:t>
            </a:r>
            <a:r>
              <a:rPr lang="en-US" sz="1300" dirty="0"/>
              <a:t> and “seven” means </a:t>
            </a:r>
            <a:r>
              <a:rPr lang="en-US" sz="1300" u="sng" dirty="0"/>
              <a:t>very effective</a:t>
            </a:r>
            <a:r>
              <a:rPr lang="en-US" sz="1300" dirty="0"/>
              <a:t>.  </a:t>
            </a:r>
            <a:br>
              <a:rPr lang="en-US" sz="1300" dirty="0"/>
            </a:br>
            <a:r>
              <a:rPr lang="en-US" sz="1300" dirty="0"/>
              <a:t>You may choose any number from one to seven. </a:t>
            </a:r>
          </a:p>
          <a:p>
            <a:r>
              <a:rPr lang="en-US" sz="1300" dirty="0"/>
              <a:t>(% 6-7 (Very Effective))</a:t>
            </a:r>
          </a:p>
        </p:txBody>
      </p:sp>
      <p:sp>
        <p:nvSpPr>
          <p:cNvPr id="14" name="Text Placeholder 13">
            <a:extLst>
              <a:ext uri="{FF2B5EF4-FFF2-40B4-BE49-F238E27FC236}">
                <a16:creationId xmlns:a16="http://schemas.microsoft.com/office/drawing/2014/main" id="{714F7F13-B79F-0CDB-4E1E-4D677F1F853E}"/>
              </a:ext>
            </a:extLst>
          </p:cNvPr>
          <p:cNvSpPr>
            <a:spLocks noGrp="1"/>
          </p:cNvSpPr>
          <p:nvPr>
            <p:ph type="body" sz="quarter" idx="13"/>
          </p:nvPr>
        </p:nvSpPr>
        <p:spPr/>
        <p:txBody>
          <a:bodyPr/>
          <a:lstStyle/>
          <a:p>
            <a:r>
              <a:rPr lang="en-US" dirty="0"/>
              <a:t>*Split Sample</a:t>
            </a:r>
          </a:p>
        </p:txBody>
      </p:sp>
      <p:graphicFrame>
        <p:nvGraphicFramePr>
          <p:cNvPr id="3" name="Table 5">
            <a:extLst>
              <a:ext uri="{FF2B5EF4-FFF2-40B4-BE49-F238E27FC236}">
                <a16:creationId xmlns:a16="http://schemas.microsoft.com/office/drawing/2014/main" id="{2B815415-3905-9703-452E-E98132BD7FD5}"/>
              </a:ext>
            </a:extLst>
          </p:cNvPr>
          <p:cNvGraphicFramePr>
            <a:graphicFrameLocks noGrp="1"/>
          </p:cNvGraphicFramePr>
          <p:nvPr>
            <p:extLst>
              <p:ext uri="{D42A27DB-BD31-4B8C-83A1-F6EECF244321}">
                <p14:modId xmlns:p14="http://schemas.microsoft.com/office/powerpoint/2010/main" val="1429293329"/>
              </p:ext>
            </p:extLst>
          </p:nvPr>
        </p:nvGraphicFramePr>
        <p:xfrm>
          <a:off x="296894" y="2019061"/>
          <a:ext cx="11598212" cy="4264660"/>
        </p:xfrm>
        <a:graphic>
          <a:graphicData uri="http://schemas.openxmlformats.org/drawingml/2006/table">
            <a:tbl>
              <a:tblPr firstRow="1" bandRow="1">
                <a:tableStyleId>{073A0DAA-6AF3-43AB-8588-CEC1D06C72B9}</a:tableStyleId>
              </a:tblPr>
              <a:tblGrid>
                <a:gridCol w="5861357">
                  <a:extLst>
                    <a:ext uri="{9D8B030D-6E8A-4147-A177-3AD203B41FA5}">
                      <a16:colId xmlns:a16="http://schemas.microsoft.com/office/drawing/2014/main" val="3800592379"/>
                    </a:ext>
                  </a:extLst>
                </a:gridCol>
                <a:gridCol w="878889">
                  <a:extLst>
                    <a:ext uri="{9D8B030D-6E8A-4147-A177-3AD203B41FA5}">
                      <a16:colId xmlns:a16="http://schemas.microsoft.com/office/drawing/2014/main" val="327636290"/>
                    </a:ext>
                  </a:extLst>
                </a:gridCol>
                <a:gridCol w="1619322">
                  <a:extLst>
                    <a:ext uri="{9D8B030D-6E8A-4147-A177-3AD203B41FA5}">
                      <a16:colId xmlns:a16="http://schemas.microsoft.com/office/drawing/2014/main" val="2653160821"/>
                    </a:ext>
                  </a:extLst>
                </a:gridCol>
                <a:gridCol w="1619322">
                  <a:extLst>
                    <a:ext uri="{9D8B030D-6E8A-4147-A177-3AD203B41FA5}">
                      <a16:colId xmlns:a16="http://schemas.microsoft.com/office/drawing/2014/main" val="2040574421"/>
                    </a:ext>
                  </a:extLst>
                </a:gridCol>
                <a:gridCol w="1619322">
                  <a:extLst>
                    <a:ext uri="{9D8B030D-6E8A-4147-A177-3AD203B41FA5}">
                      <a16:colId xmlns:a16="http://schemas.microsoft.com/office/drawing/2014/main" val="2133235606"/>
                    </a:ext>
                  </a:extLst>
                </a:gridCol>
              </a:tblGrid>
              <a:tr h="0">
                <a:tc rowSpan="2">
                  <a:txBody>
                    <a:bodyPr/>
                    <a:lstStyle/>
                    <a:p>
                      <a:pPr algn="ctr">
                        <a:lnSpc>
                          <a:spcPct val="100000"/>
                        </a:lnSpc>
                      </a:pPr>
                      <a:r>
                        <a:rPr lang="en-US" sz="1400" b="1" dirty="0">
                          <a:latin typeface="+mj-lt"/>
                        </a:rPr>
                        <a:t>Activity</a:t>
                      </a:r>
                    </a:p>
                  </a:txBody>
                  <a:tcPr marT="91440" marB="91440" anchor="ctr">
                    <a:solidFill>
                      <a:schemeClr val="accent1"/>
                    </a:solidFill>
                  </a:tcPr>
                </a:tc>
                <a:tc rowSpan="2">
                  <a:txBody>
                    <a:bodyPr/>
                    <a:lstStyle/>
                    <a:p>
                      <a:pPr algn="ctr">
                        <a:lnSpc>
                          <a:spcPct val="100000"/>
                        </a:lnSpc>
                      </a:pPr>
                      <a:r>
                        <a:rPr lang="en-US" sz="14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Urbanicity</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0">
                <a:tc vMerge="1">
                  <a:txBody>
                    <a:bodyPr/>
                    <a:lstStyle/>
                    <a:p>
                      <a:endParaRPr lang="en-US" dirty="0"/>
                    </a:p>
                  </a:txBody>
                  <a:tcPr/>
                </a:tc>
                <a:tc vMerge="1">
                  <a:txBody>
                    <a:bodyPr/>
                    <a:lstStyle/>
                    <a:p>
                      <a:endParaRPr lang="en-US" dirty="0"/>
                    </a:p>
                  </a:txBody>
                  <a:tcPr/>
                </a:tc>
                <a:tc>
                  <a:txBody>
                    <a:bodyPr/>
                    <a:lstStyle/>
                    <a:p>
                      <a:pPr algn="ctr" fontAlgn="b"/>
                      <a:r>
                        <a:rPr lang="en-US" sz="1400" b="0" i="0" u="none" strike="noStrike" dirty="0">
                          <a:solidFill>
                            <a:schemeClr val="tx1"/>
                          </a:solidFill>
                          <a:effectLst/>
                          <a:latin typeface="+mj-lt"/>
                        </a:rPr>
                        <a:t>Urban</a:t>
                      </a:r>
                    </a:p>
                  </a:txBody>
                  <a:tcPr marL="9525" marR="9525"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mj-lt"/>
                        </a:rPr>
                        <a:t>Suburban</a:t>
                      </a:r>
                    </a:p>
                  </a:txBody>
                  <a:tcPr marL="9525" marR="9525"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kern="1200" dirty="0">
                          <a:solidFill>
                            <a:schemeClr val="tx1"/>
                          </a:solidFill>
                          <a:effectLst/>
                          <a:latin typeface="+mj-lt"/>
                          <a:ea typeface="+mn-ea"/>
                          <a:cs typeface="+mn-cs"/>
                        </a:rPr>
                        <a:t>Rural</a:t>
                      </a:r>
                    </a:p>
                  </a:txBody>
                  <a:tcPr marL="9525" marR="9525"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0">
                <a:tc>
                  <a:txBody>
                    <a:bodyPr/>
                    <a:lstStyle/>
                    <a:p>
                      <a:pPr algn="ctr" fontAlgn="ctr">
                        <a:lnSpc>
                          <a:spcPts val="1600"/>
                        </a:lnSpc>
                        <a:buNone/>
                      </a:pPr>
                      <a:r>
                        <a:rPr lang="en-US" sz="1400" b="0" i="0" u="none" strike="noStrike" dirty="0">
                          <a:solidFill>
                            <a:schemeClr val="tx1"/>
                          </a:solidFill>
                          <a:effectLst/>
                          <a:latin typeface="+mn-lt"/>
                        </a:rPr>
                        <a:t>Volunteering with organizations working on the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social causes you care about</a:t>
                      </a:r>
                    </a:p>
                  </a:txBody>
                  <a:tcPr marL="7620" marR="7620" marT="91440" marB="91440" anchor="ctr"/>
                </a:tc>
                <a:tc>
                  <a:txBody>
                    <a:bodyPr/>
                    <a:lstStyle/>
                    <a:p>
                      <a:pPr algn="ctr" fontAlgn="b">
                        <a:buNone/>
                      </a:pPr>
                      <a:r>
                        <a:rPr lang="en-US" sz="1400" b="0" i="0" u="none" strike="noStrike" dirty="0">
                          <a:solidFill>
                            <a:schemeClr val="tx1"/>
                          </a:solidFill>
                          <a:effectLst/>
                          <a:latin typeface="+mj-lt"/>
                        </a:rPr>
                        <a:t>36%</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36%</a:t>
                      </a:r>
                    </a:p>
                  </a:txBody>
                  <a:tcPr marL="7620" marR="7620"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38%</a:t>
                      </a:r>
                    </a:p>
                  </a:txBody>
                  <a:tcPr marL="7620" marR="7620" marT="91440" marB="9144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35%</a:t>
                      </a:r>
                    </a:p>
                  </a:txBody>
                  <a:tcPr marL="7620" marR="7620" marT="91440" marB="9144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0">
                <a:tc>
                  <a:txBody>
                    <a:bodyPr/>
                    <a:lstStyle/>
                    <a:p>
                      <a:pPr algn="ctr" fontAlgn="ctr">
                        <a:lnSpc>
                          <a:spcPts val="1600"/>
                        </a:lnSpc>
                        <a:buNone/>
                      </a:pPr>
                      <a:r>
                        <a:rPr lang="en-US" sz="1400" b="0" i="0" u="none" strike="noStrike" dirty="0">
                          <a:solidFill>
                            <a:schemeClr val="tx1"/>
                          </a:solidFill>
                          <a:effectLst/>
                          <a:latin typeface="+mn-lt"/>
                        </a:rPr>
                        <a:t>*Publicly expressing your support for social causes</a:t>
                      </a:r>
                    </a:p>
                  </a:txBody>
                  <a:tcPr marL="7620" marR="7620" marT="91440" marB="91440" anchor="ctr"/>
                </a:tc>
                <a:tc>
                  <a:txBody>
                    <a:bodyPr/>
                    <a:lstStyle/>
                    <a:p>
                      <a:pPr algn="ctr" fontAlgn="b">
                        <a:buNone/>
                      </a:pPr>
                      <a:r>
                        <a:rPr lang="en-US" sz="1400" b="0" i="0" u="none" strike="noStrike">
                          <a:solidFill>
                            <a:schemeClr val="tx1"/>
                          </a:solidFill>
                          <a:effectLst/>
                          <a:latin typeface="+mj-lt"/>
                        </a:rPr>
                        <a:t>24%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13%</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49%</a:t>
                      </a:r>
                    </a:p>
                  </a:txBody>
                  <a:tcPr marL="7620" marR="7620" marT="91440" marB="91440" anchor="ctr"/>
                </a:tc>
                <a:tc>
                  <a:txBody>
                    <a:bodyPr/>
                    <a:lstStyle/>
                    <a:p>
                      <a:pPr algn="ctr" fontAlgn="b">
                        <a:buNone/>
                      </a:pPr>
                      <a:r>
                        <a:rPr lang="en-US" sz="1400" b="0" i="0" u="none" strike="noStrike">
                          <a:solidFill>
                            <a:schemeClr val="tx1"/>
                          </a:solidFill>
                          <a:effectLst/>
                          <a:latin typeface="+mn-lt"/>
                        </a:rPr>
                        <a:t>28%</a:t>
                      </a:r>
                    </a:p>
                  </a:txBody>
                  <a:tcPr marL="7620" marR="7620" marT="91440" marB="91440" anchor="ctr"/>
                </a:tc>
                <a:extLst>
                  <a:ext uri="{0D108BD9-81ED-4DB2-BD59-A6C34878D82A}">
                    <a16:rowId xmlns:a16="http://schemas.microsoft.com/office/drawing/2014/main" val="3745797655"/>
                  </a:ext>
                </a:extLst>
              </a:tr>
              <a:tr h="0">
                <a:tc>
                  <a:txBody>
                    <a:bodyPr/>
                    <a:lstStyle/>
                    <a:p>
                      <a:pPr algn="ctr" fontAlgn="ctr">
                        <a:lnSpc>
                          <a:spcPts val="1600"/>
                        </a:lnSpc>
                        <a:buNone/>
                      </a:pPr>
                      <a:r>
                        <a:rPr lang="en-US" sz="1400" b="0" i="0" u="none" strike="noStrike" dirty="0">
                          <a:solidFill>
                            <a:schemeClr val="tx1"/>
                          </a:solidFill>
                          <a:effectLst/>
                          <a:latin typeface="+mn-lt"/>
                        </a:rPr>
                        <a:t>Communicating directly with policymakers</a:t>
                      </a:r>
                    </a:p>
                  </a:txBody>
                  <a:tcPr marL="7620" marR="7620" marT="91440" marB="91440" anchor="ctr"/>
                </a:tc>
                <a:tc>
                  <a:txBody>
                    <a:bodyPr/>
                    <a:lstStyle/>
                    <a:p>
                      <a:pPr algn="ctr" fontAlgn="b">
                        <a:buNone/>
                      </a:pPr>
                      <a:r>
                        <a:rPr lang="en-US" sz="1400" b="0" i="0" u="none" strike="noStrike">
                          <a:solidFill>
                            <a:schemeClr val="tx1"/>
                          </a:solidFill>
                          <a:effectLst/>
                          <a:latin typeface="+mj-lt"/>
                        </a:rPr>
                        <a:t>24%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21%</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33%</a:t>
                      </a:r>
                    </a:p>
                  </a:txBody>
                  <a:tcPr marL="7620" marR="7620" marT="91440" marB="91440" anchor="ctr"/>
                </a:tc>
                <a:tc>
                  <a:txBody>
                    <a:bodyPr/>
                    <a:lstStyle/>
                    <a:p>
                      <a:pPr algn="ctr" fontAlgn="b">
                        <a:buNone/>
                      </a:pPr>
                      <a:r>
                        <a:rPr lang="en-US" sz="1400" b="0" i="0" u="none" strike="noStrike">
                          <a:solidFill>
                            <a:schemeClr val="tx1"/>
                          </a:solidFill>
                          <a:effectLst/>
                          <a:latin typeface="+mn-lt"/>
                        </a:rPr>
                        <a:t>21%</a:t>
                      </a:r>
                    </a:p>
                  </a:txBody>
                  <a:tcPr marL="7620" marR="7620" marT="91440" marB="91440" anchor="ctr"/>
                </a:tc>
                <a:extLst>
                  <a:ext uri="{0D108BD9-81ED-4DB2-BD59-A6C34878D82A}">
                    <a16:rowId xmlns:a16="http://schemas.microsoft.com/office/drawing/2014/main" val="3248585081"/>
                  </a:ext>
                </a:extLst>
              </a:tr>
              <a:tr h="0">
                <a:tc>
                  <a:txBody>
                    <a:bodyPr/>
                    <a:lstStyle/>
                    <a:p>
                      <a:pPr algn="ctr" fontAlgn="ctr">
                        <a:lnSpc>
                          <a:spcPts val="1600"/>
                        </a:lnSpc>
                        <a:buNone/>
                      </a:pPr>
                      <a:r>
                        <a:rPr lang="en-US" sz="1400" b="0" i="0" u="none" strike="noStrike" dirty="0">
                          <a:solidFill>
                            <a:schemeClr val="tx1"/>
                          </a:solidFill>
                          <a:effectLst/>
                          <a:latin typeface="+mn-lt"/>
                        </a:rPr>
                        <a:t>Stating your own opinion about social or</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political issues openly, even in settings where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others may have opposing views</a:t>
                      </a:r>
                    </a:p>
                  </a:txBody>
                  <a:tcPr marL="7620" marR="7620" marT="91440" marB="91440" anchor="ctr"/>
                </a:tc>
                <a:tc>
                  <a:txBody>
                    <a:bodyPr/>
                    <a:lstStyle/>
                    <a:p>
                      <a:pPr algn="ctr" fontAlgn="b">
                        <a:buNone/>
                      </a:pPr>
                      <a:r>
                        <a:rPr lang="en-US" sz="1400" b="0" i="0" u="none" strike="noStrike" dirty="0">
                          <a:solidFill>
                            <a:schemeClr val="tx1"/>
                          </a:solidFill>
                          <a:effectLst/>
                          <a:latin typeface="+mj-lt"/>
                        </a:rPr>
                        <a:t>21%</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19%</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30%</a:t>
                      </a:r>
                    </a:p>
                  </a:txBody>
                  <a:tcPr marL="7620" marR="7620" marT="91440" marB="91440" anchor="ctr"/>
                </a:tc>
                <a:tc>
                  <a:txBody>
                    <a:bodyPr/>
                    <a:lstStyle/>
                    <a:p>
                      <a:pPr algn="ctr" fontAlgn="b">
                        <a:buNone/>
                      </a:pPr>
                      <a:r>
                        <a:rPr lang="en-US" sz="1400" b="0" i="0" u="none" strike="noStrike">
                          <a:solidFill>
                            <a:schemeClr val="tx1"/>
                          </a:solidFill>
                          <a:effectLst/>
                          <a:latin typeface="+mn-lt"/>
                        </a:rPr>
                        <a:t>18%</a:t>
                      </a:r>
                    </a:p>
                  </a:txBody>
                  <a:tcPr marL="7620" marR="7620" marT="91440" marB="91440" anchor="ctr"/>
                </a:tc>
                <a:extLst>
                  <a:ext uri="{0D108BD9-81ED-4DB2-BD59-A6C34878D82A}">
                    <a16:rowId xmlns:a16="http://schemas.microsoft.com/office/drawing/2014/main" val="3382529085"/>
                  </a:ext>
                </a:extLst>
              </a:tr>
              <a:tr h="0">
                <a:tc>
                  <a:txBody>
                    <a:bodyPr/>
                    <a:lstStyle/>
                    <a:p>
                      <a:pPr algn="ctr" fontAlgn="ctr">
                        <a:lnSpc>
                          <a:spcPts val="1600"/>
                        </a:lnSpc>
                        <a:buNone/>
                      </a:pPr>
                      <a:r>
                        <a:rPr lang="en-US" sz="1400" b="0" i="0" u="none" strike="noStrike" dirty="0">
                          <a:solidFill>
                            <a:schemeClr val="tx1"/>
                          </a:solidFill>
                          <a:effectLst/>
                          <a:latin typeface="+mn-lt"/>
                        </a:rPr>
                        <a:t>Speaking at public meetings of local government</a:t>
                      </a:r>
                    </a:p>
                  </a:txBody>
                  <a:tcPr marL="7620" marR="7620" marT="91440" marB="91440" anchor="ctr"/>
                </a:tc>
                <a:tc>
                  <a:txBody>
                    <a:bodyPr/>
                    <a:lstStyle/>
                    <a:p>
                      <a:pPr algn="ctr" fontAlgn="b">
                        <a:buNone/>
                      </a:pPr>
                      <a:r>
                        <a:rPr lang="en-US" sz="1400" b="0" i="0" u="none" strike="noStrike">
                          <a:solidFill>
                            <a:schemeClr val="tx1"/>
                          </a:solidFill>
                          <a:effectLst/>
                          <a:latin typeface="+mj-lt"/>
                        </a:rPr>
                        <a:t>20%</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19%</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14%</a:t>
                      </a:r>
                    </a:p>
                  </a:txBody>
                  <a:tcPr marL="7620" marR="7620" marT="91440" marB="91440" anchor="ctr"/>
                </a:tc>
                <a:tc>
                  <a:txBody>
                    <a:bodyPr/>
                    <a:lstStyle/>
                    <a:p>
                      <a:pPr algn="ctr" fontAlgn="b">
                        <a:buNone/>
                      </a:pPr>
                      <a:r>
                        <a:rPr lang="en-US" sz="1400" b="0" i="0" u="none" strike="noStrike">
                          <a:solidFill>
                            <a:schemeClr val="tx1"/>
                          </a:solidFill>
                          <a:effectLst/>
                          <a:latin typeface="+mn-lt"/>
                        </a:rPr>
                        <a:t>28%</a:t>
                      </a:r>
                    </a:p>
                  </a:txBody>
                  <a:tcPr marL="7620" marR="7620" marT="91440" marB="91440" anchor="ctr"/>
                </a:tc>
                <a:extLst>
                  <a:ext uri="{0D108BD9-81ED-4DB2-BD59-A6C34878D82A}">
                    <a16:rowId xmlns:a16="http://schemas.microsoft.com/office/drawing/2014/main" val="3340272812"/>
                  </a:ext>
                </a:extLst>
              </a:tr>
              <a:tr h="0">
                <a:tc>
                  <a:txBody>
                    <a:bodyPr/>
                    <a:lstStyle/>
                    <a:p>
                      <a:pPr algn="ctr" fontAlgn="ctr">
                        <a:lnSpc>
                          <a:spcPts val="1600"/>
                        </a:lnSpc>
                        <a:buNone/>
                      </a:pPr>
                      <a:r>
                        <a:rPr lang="en-US" sz="1400" b="0" i="0" u="none" strike="noStrike" dirty="0">
                          <a:solidFill>
                            <a:schemeClr val="tx1"/>
                          </a:solidFill>
                          <a:effectLst/>
                          <a:latin typeface="+mn-lt"/>
                        </a:rPr>
                        <a:t>Publicly expressing your support for political candidates</a:t>
                      </a:r>
                    </a:p>
                  </a:txBody>
                  <a:tcPr marL="7620" marR="7620" marT="91440" marB="91440" anchor="ctr"/>
                </a:tc>
                <a:tc>
                  <a:txBody>
                    <a:bodyPr/>
                    <a:lstStyle/>
                    <a:p>
                      <a:pPr algn="ctr" fontAlgn="b">
                        <a:buNone/>
                      </a:pPr>
                      <a:r>
                        <a:rPr lang="en-US" sz="1400" b="0" i="0" u="none" strike="noStrike" dirty="0">
                          <a:solidFill>
                            <a:schemeClr val="tx1"/>
                          </a:solidFill>
                          <a:effectLst/>
                          <a:latin typeface="+mj-lt"/>
                        </a:rPr>
                        <a:t>14%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12%</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22%</a:t>
                      </a:r>
                    </a:p>
                  </a:txBody>
                  <a:tcPr marL="7620" marR="7620" marT="91440" marB="91440" anchor="ctr"/>
                </a:tc>
                <a:tc>
                  <a:txBody>
                    <a:bodyPr/>
                    <a:lstStyle/>
                    <a:p>
                      <a:pPr algn="ctr" fontAlgn="b">
                        <a:buNone/>
                      </a:pPr>
                      <a:r>
                        <a:rPr lang="en-US" sz="1400" b="0" i="0" u="none" strike="noStrike">
                          <a:solidFill>
                            <a:schemeClr val="tx1"/>
                          </a:solidFill>
                          <a:effectLst/>
                          <a:latin typeface="+mn-lt"/>
                        </a:rPr>
                        <a:t>12%</a:t>
                      </a:r>
                    </a:p>
                  </a:txBody>
                  <a:tcPr marL="7620" marR="7620" marT="91440" marB="91440" anchor="ctr"/>
                </a:tc>
                <a:extLst>
                  <a:ext uri="{0D108BD9-81ED-4DB2-BD59-A6C34878D82A}">
                    <a16:rowId xmlns:a16="http://schemas.microsoft.com/office/drawing/2014/main" val="512342943"/>
                  </a:ext>
                </a:extLst>
              </a:tr>
              <a:tr h="0">
                <a:tc>
                  <a:txBody>
                    <a:bodyPr/>
                    <a:lstStyle/>
                    <a:p>
                      <a:pPr algn="ctr" fontAlgn="ctr">
                        <a:lnSpc>
                          <a:spcPts val="1600"/>
                        </a:lnSpc>
                        <a:buNone/>
                      </a:pPr>
                      <a:r>
                        <a:rPr lang="en-US" sz="1400" b="0" i="0" u="none" strike="noStrike" dirty="0">
                          <a:solidFill>
                            <a:schemeClr val="tx1"/>
                          </a:solidFill>
                          <a:effectLst/>
                          <a:latin typeface="+mn-lt"/>
                        </a:rPr>
                        <a:t>*Publicly expressing your support for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social causes on social media</a:t>
                      </a:r>
                    </a:p>
                  </a:txBody>
                  <a:tcPr marL="7620" marR="7620" marT="91440" marB="91440" anchor="ctr"/>
                </a:tc>
                <a:tc>
                  <a:txBody>
                    <a:bodyPr/>
                    <a:lstStyle/>
                    <a:p>
                      <a:pPr algn="ctr" fontAlgn="b">
                        <a:buNone/>
                      </a:pPr>
                      <a:r>
                        <a:rPr lang="en-US" sz="1400" b="0" i="0" u="none" strike="noStrike" dirty="0">
                          <a:solidFill>
                            <a:schemeClr val="tx1"/>
                          </a:solidFill>
                          <a:effectLst/>
                          <a:latin typeface="+mj-lt"/>
                        </a:rPr>
                        <a:t>14%</a:t>
                      </a:r>
                    </a:p>
                  </a:txBody>
                  <a:tcPr marL="7620" marR="7620"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9%</a:t>
                      </a:r>
                    </a:p>
                  </a:txBody>
                  <a:tcPr marL="7620" marR="7620" marT="91440" marB="9144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13%</a:t>
                      </a:r>
                    </a:p>
                  </a:txBody>
                  <a:tcPr marL="7620" marR="7620" marT="91440" marB="91440" anchor="ctr"/>
                </a:tc>
                <a:tc>
                  <a:txBody>
                    <a:bodyPr/>
                    <a:lstStyle/>
                    <a:p>
                      <a:pPr algn="ctr" fontAlgn="b">
                        <a:buNone/>
                      </a:pPr>
                      <a:r>
                        <a:rPr lang="en-US" sz="1400" b="0" i="0" u="none" strike="noStrike" dirty="0">
                          <a:solidFill>
                            <a:schemeClr val="tx1"/>
                          </a:solidFill>
                          <a:effectLst/>
                          <a:latin typeface="+mn-lt"/>
                        </a:rPr>
                        <a:t>35%</a:t>
                      </a:r>
                    </a:p>
                  </a:txBody>
                  <a:tcPr marL="7620" marR="7620" marT="91440" marB="91440" anchor="ctr"/>
                </a:tc>
                <a:extLst>
                  <a:ext uri="{0D108BD9-81ED-4DB2-BD59-A6C34878D82A}">
                    <a16:rowId xmlns:a16="http://schemas.microsoft.com/office/drawing/2014/main" val="1743151143"/>
                  </a:ext>
                </a:extLst>
              </a:tr>
            </a:tbl>
          </a:graphicData>
        </a:graphic>
      </p:graphicFrame>
      <p:sp>
        <p:nvSpPr>
          <p:cNvPr id="6" name="Text Placeholder 5">
            <a:extLst>
              <a:ext uri="{FF2B5EF4-FFF2-40B4-BE49-F238E27FC236}">
                <a16:creationId xmlns:a16="http://schemas.microsoft.com/office/drawing/2014/main" id="{608EF7A1-089E-B489-499B-DC37EC1EA013}"/>
              </a:ext>
            </a:extLst>
          </p:cNvPr>
          <p:cNvSpPr>
            <a:spLocks noGrp="1"/>
          </p:cNvSpPr>
          <p:nvPr>
            <p:ph type="body" sz="quarter" idx="11"/>
          </p:nvPr>
        </p:nvSpPr>
        <p:spPr/>
        <p:txBody>
          <a:bodyPr>
            <a:normAutofit fontScale="92500" lnSpcReduction="10000"/>
          </a:bodyPr>
          <a:lstStyle/>
          <a:p>
            <a:r>
              <a:rPr lang="en-US" dirty="0"/>
              <a:t>Urban residents are more likely to perceive volunteering as effective; meanwhile, suburban residents view publicly expressing their opinion on social causes as more effective.</a:t>
            </a:r>
          </a:p>
        </p:txBody>
      </p:sp>
    </p:spTree>
    <p:extLst>
      <p:ext uri="{BB962C8B-B14F-4D97-AF65-F5344CB8AC3E}">
        <p14:creationId xmlns:p14="http://schemas.microsoft.com/office/powerpoint/2010/main" val="210855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B0E80-5341-0359-B597-096741E038BD}"/>
              </a:ext>
            </a:extLst>
          </p:cNvPr>
          <p:cNvSpPr>
            <a:spLocks noGrp="1"/>
          </p:cNvSpPr>
          <p:nvPr>
            <p:ph type="title"/>
          </p:nvPr>
        </p:nvSpPr>
        <p:spPr/>
        <p:txBody>
          <a:bodyPr/>
          <a:lstStyle/>
          <a:p>
            <a:r>
              <a:rPr lang="en-US" dirty="0"/>
              <a:t>The Cost of Living</a:t>
            </a:r>
          </a:p>
        </p:txBody>
      </p:sp>
      <p:sp>
        <p:nvSpPr>
          <p:cNvPr id="3" name="Text Placeholder 2">
            <a:extLst>
              <a:ext uri="{FF2B5EF4-FFF2-40B4-BE49-F238E27FC236}">
                <a16:creationId xmlns:a16="http://schemas.microsoft.com/office/drawing/2014/main" id="{1237BC73-5BAF-50D3-C13A-11DA04F7C5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2AE400-3B2C-2A3D-2A13-940AAA98D7EC}"/>
              </a:ext>
            </a:extLst>
          </p:cNvPr>
          <p:cNvSpPr>
            <a:spLocks noGrp="1"/>
          </p:cNvSpPr>
          <p:nvPr>
            <p:ph type="sldNum" sz="quarter" idx="12"/>
          </p:nvPr>
        </p:nvSpPr>
        <p:spPr/>
        <p:txBody>
          <a:bodyPr/>
          <a:lstStyle/>
          <a:p>
            <a:fld id="{68963FF3-3082-0146-9045-A71664B0B906}" type="slidenum">
              <a:rPr lang="en-US" smtClean="0"/>
              <a:pPr/>
              <a:t>15</a:t>
            </a:fld>
            <a:endParaRPr lang="en-US" dirty="0"/>
          </a:p>
        </p:txBody>
      </p:sp>
    </p:spTree>
    <p:extLst>
      <p:ext uri="{BB962C8B-B14F-4D97-AF65-F5344CB8AC3E}">
        <p14:creationId xmlns:p14="http://schemas.microsoft.com/office/powerpoint/2010/main" val="152887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3C6BB7-AA9B-117F-C4CD-644133779359}"/>
              </a:ext>
            </a:extLst>
          </p:cNvPr>
          <p:cNvSpPr>
            <a:spLocks noGrp="1"/>
          </p:cNvSpPr>
          <p:nvPr>
            <p:ph type="sldNum" sz="quarter" idx="10"/>
          </p:nvPr>
        </p:nvSpPr>
        <p:spPr/>
        <p:txBody>
          <a:bodyPr/>
          <a:lstStyle/>
          <a:p>
            <a:fld id="{68963FF3-3082-0146-9045-A71664B0B906}" type="slidenum">
              <a:rPr lang="en-US" smtClean="0"/>
              <a:t>16</a:t>
            </a:fld>
            <a:endParaRPr lang="en-US" dirty="0"/>
          </a:p>
        </p:txBody>
      </p:sp>
      <p:sp>
        <p:nvSpPr>
          <p:cNvPr id="3" name="Text Placeholder 2">
            <a:extLst>
              <a:ext uri="{FF2B5EF4-FFF2-40B4-BE49-F238E27FC236}">
                <a16:creationId xmlns:a16="http://schemas.microsoft.com/office/drawing/2014/main" id="{1118699C-D64B-2C3F-38EC-9EFEE7E96BF0}"/>
              </a:ext>
            </a:extLst>
          </p:cNvPr>
          <p:cNvSpPr>
            <a:spLocks noGrp="1"/>
          </p:cNvSpPr>
          <p:nvPr>
            <p:ph type="body" sz="quarter" idx="11"/>
          </p:nvPr>
        </p:nvSpPr>
        <p:spPr/>
        <p:txBody>
          <a:bodyPr/>
          <a:lstStyle/>
          <a:p>
            <a:r>
              <a:rPr lang="en-US" dirty="0"/>
              <a:t>Consistently, approximately nine out of ten Latinos/Hispanics in Colorado have rated the rising cost of living as a very serious problem.</a:t>
            </a:r>
          </a:p>
        </p:txBody>
      </p:sp>
      <p:sp>
        <p:nvSpPr>
          <p:cNvPr id="4" name="Text Placeholder 3">
            <a:extLst>
              <a:ext uri="{FF2B5EF4-FFF2-40B4-BE49-F238E27FC236}">
                <a16:creationId xmlns:a16="http://schemas.microsoft.com/office/drawing/2014/main" id="{AE25E391-14CE-4E61-FDB8-F160A9FD0FF5}"/>
              </a:ext>
            </a:extLst>
          </p:cNvPr>
          <p:cNvSpPr>
            <a:spLocks noGrp="1"/>
          </p:cNvSpPr>
          <p:nvPr>
            <p:ph type="body" sz="quarter" idx="12"/>
          </p:nvPr>
        </p:nvSpPr>
        <p:spPr/>
        <p:txBody>
          <a:bodyPr/>
          <a:lstStyle/>
          <a:p>
            <a:r>
              <a:rPr lang="en-US" dirty="0"/>
              <a:t>Q15r. I'd like to read you some problems facing Colorado that people have mentioned.  Please tell me whether you think it is an extremely serious problem, a very serious problem, somewhat serious problem, or not too serious a problem in Colorado.</a:t>
            </a:r>
          </a:p>
          <a:p>
            <a:r>
              <a:rPr lang="en-US" dirty="0"/>
              <a:t>(The Rising Cost of Living)</a:t>
            </a:r>
          </a:p>
        </p:txBody>
      </p:sp>
      <p:sp>
        <p:nvSpPr>
          <p:cNvPr id="5" name="Text Placeholder 4">
            <a:extLst>
              <a:ext uri="{FF2B5EF4-FFF2-40B4-BE49-F238E27FC236}">
                <a16:creationId xmlns:a16="http://schemas.microsoft.com/office/drawing/2014/main" id="{4EFCFB3F-92B3-FE66-7453-7267BA2FDDFC}"/>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307029D6-74FF-6986-5BE7-A445C2B4AA82}"/>
              </a:ext>
            </a:extLst>
          </p:cNvPr>
          <p:cNvGraphicFramePr/>
          <p:nvPr>
            <p:extLst>
              <p:ext uri="{D42A27DB-BD31-4B8C-83A1-F6EECF244321}">
                <p14:modId xmlns:p14="http://schemas.microsoft.com/office/powerpoint/2010/main" val="2622606163"/>
              </p:ext>
            </p:extLst>
          </p:nvPr>
        </p:nvGraphicFramePr>
        <p:xfrm>
          <a:off x="457204" y="2375451"/>
          <a:ext cx="10538791"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B63C057-E954-4A8A-6BCA-B1B8B421580E}"/>
              </a:ext>
            </a:extLst>
          </p:cNvPr>
          <p:cNvSpPr txBox="1"/>
          <p:nvPr/>
        </p:nvSpPr>
        <p:spPr>
          <a:xfrm>
            <a:off x="9579417" y="2767199"/>
            <a:ext cx="1934103" cy="830997"/>
          </a:xfrm>
          <a:prstGeom prst="rect">
            <a:avLst/>
          </a:prstGeom>
          <a:noFill/>
        </p:spPr>
        <p:txBody>
          <a:bodyPr wrap="square" rtlCol="0">
            <a:spAutoFit/>
          </a:bodyPr>
          <a:lstStyle/>
          <a:p>
            <a:pPr algn="ctr"/>
            <a:r>
              <a:rPr lang="en-US" sz="1600" b="1" dirty="0">
                <a:solidFill>
                  <a:schemeClr val="accent4"/>
                </a:solidFill>
                <a:latin typeface="+mj-lt"/>
              </a:rPr>
              <a:t>Extremely/Very Serious Problem</a:t>
            </a:r>
            <a:br>
              <a:rPr lang="en-US" sz="1600" b="1" dirty="0">
                <a:solidFill>
                  <a:schemeClr val="accent4"/>
                </a:solidFill>
                <a:latin typeface="+mj-lt"/>
              </a:rPr>
            </a:br>
            <a:r>
              <a:rPr lang="en-US" sz="1600" b="1" dirty="0">
                <a:solidFill>
                  <a:schemeClr val="accent4"/>
                </a:solidFill>
                <a:latin typeface="+mj-lt"/>
              </a:rPr>
              <a:t>90%</a:t>
            </a:r>
          </a:p>
        </p:txBody>
      </p:sp>
    </p:spTree>
    <p:extLst>
      <p:ext uri="{BB962C8B-B14F-4D97-AF65-F5344CB8AC3E}">
        <p14:creationId xmlns:p14="http://schemas.microsoft.com/office/powerpoint/2010/main" val="120266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4850E4-1915-FE39-C2B4-6DEFCA29F5BA}"/>
              </a:ext>
            </a:extLst>
          </p:cNvPr>
          <p:cNvSpPr>
            <a:spLocks noGrp="1"/>
          </p:cNvSpPr>
          <p:nvPr>
            <p:ph type="sldNum" sz="quarter" idx="10"/>
          </p:nvPr>
        </p:nvSpPr>
        <p:spPr/>
        <p:txBody>
          <a:bodyPr/>
          <a:lstStyle/>
          <a:p>
            <a:fld id="{68963FF3-3082-0146-9045-A71664B0B906}" type="slidenum">
              <a:rPr lang="en-US" smtClean="0"/>
              <a:t>17</a:t>
            </a:fld>
            <a:endParaRPr lang="en-US" dirty="0"/>
          </a:p>
        </p:txBody>
      </p:sp>
      <p:sp>
        <p:nvSpPr>
          <p:cNvPr id="4" name="Text Placeholder 3">
            <a:extLst>
              <a:ext uri="{FF2B5EF4-FFF2-40B4-BE49-F238E27FC236}">
                <a16:creationId xmlns:a16="http://schemas.microsoft.com/office/drawing/2014/main" id="{4E3AA4D5-12A2-BB90-4CF0-3D1B41BF664E}"/>
              </a:ext>
            </a:extLst>
          </p:cNvPr>
          <p:cNvSpPr>
            <a:spLocks noGrp="1"/>
          </p:cNvSpPr>
          <p:nvPr>
            <p:ph type="body" sz="quarter" idx="12"/>
          </p:nvPr>
        </p:nvSpPr>
        <p:spPr/>
        <p:txBody>
          <a:bodyPr/>
          <a:lstStyle/>
          <a:p>
            <a:r>
              <a:rPr lang="en-US" dirty="0"/>
              <a:t>Q15r. I'd like to read you some problems facing Colorado that people have mentioned.  Please tell me whether you think it is an extremely serious problem, a very serious problem, somewhat serious problem, or not too serious a problem in Colorado.</a:t>
            </a:r>
          </a:p>
          <a:p>
            <a:r>
              <a:rPr lang="en-US" dirty="0"/>
              <a:t>(The Rising Cost of Living)</a:t>
            </a:r>
          </a:p>
        </p:txBody>
      </p:sp>
      <p:sp>
        <p:nvSpPr>
          <p:cNvPr id="5" name="Text Placeholder 4">
            <a:extLst>
              <a:ext uri="{FF2B5EF4-FFF2-40B4-BE49-F238E27FC236}">
                <a16:creationId xmlns:a16="http://schemas.microsoft.com/office/drawing/2014/main" id="{0C0EDBBE-F7AB-3551-1D99-D58AC6676A8B}"/>
              </a:ext>
            </a:extLst>
          </p:cNvPr>
          <p:cNvSpPr>
            <a:spLocks noGrp="1"/>
          </p:cNvSpPr>
          <p:nvPr>
            <p:ph type="body" sz="quarter" idx="13"/>
          </p:nvPr>
        </p:nvSpPr>
        <p:spPr/>
        <p:txBody>
          <a:bodyPr/>
          <a:lstStyle/>
          <a:p>
            <a:r>
              <a:rPr lang="en-US" dirty="0"/>
              <a:t>Split Sample</a:t>
            </a:r>
          </a:p>
        </p:txBody>
      </p:sp>
      <p:graphicFrame>
        <p:nvGraphicFramePr>
          <p:cNvPr id="6" name="Table 5">
            <a:extLst>
              <a:ext uri="{FF2B5EF4-FFF2-40B4-BE49-F238E27FC236}">
                <a16:creationId xmlns:a16="http://schemas.microsoft.com/office/drawing/2014/main" id="{40FCC771-4134-7341-D6AC-D7D8592BB808}"/>
              </a:ext>
            </a:extLst>
          </p:cNvPr>
          <p:cNvGraphicFramePr>
            <a:graphicFrameLocks noGrp="1"/>
          </p:cNvGraphicFramePr>
          <p:nvPr>
            <p:extLst>
              <p:ext uri="{D42A27DB-BD31-4B8C-83A1-F6EECF244321}">
                <p14:modId xmlns:p14="http://schemas.microsoft.com/office/powerpoint/2010/main" val="715983730"/>
              </p:ext>
            </p:extLst>
          </p:nvPr>
        </p:nvGraphicFramePr>
        <p:xfrm>
          <a:off x="609600" y="2077662"/>
          <a:ext cx="10972800" cy="4163338"/>
        </p:xfrm>
        <a:graphic>
          <a:graphicData uri="http://schemas.openxmlformats.org/drawingml/2006/table">
            <a:tbl>
              <a:tblPr firstRow="1" bandRow="1">
                <a:tableStyleId>{073A0DAA-6AF3-43AB-8588-CEC1D06C72B9}</a:tableStyleId>
              </a:tblPr>
              <a:tblGrid>
                <a:gridCol w="7008327">
                  <a:extLst>
                    <a:ext uri="{9D8B030D-6E8A-4147-A177-3AD203B41FA5}">
                      <a16:colId xmlns:a16="http://schemas.microsoft.com/office/drawing/2014/main" val="3800592379"/>
                    </a:ext>
                  </a:extLst>
                </a:gridCol>
                <a:gridCol w="3964473">
                  <a:extLst>
                    <a:ext uri="{9D8B030D-6E8A-4147-A177-3AD203B41FA5}">
                      <a16:colId xmlns:a16="http://schemas.microsoft.com/office/drawing/2014/main" val="3817541411"/>
                    </a:ext>
                  </a:extLst>
                </a:gridCol>
              </a:tblGrid>
              <a:tr h="316118">
                <a:tc>
                  <a:txBody>
                    <a:bodyPr/>
                    <a:lstStyle/>
                    <a:p>
                      <a:pPr algn="ctr">
                        <a:lnSpc>
                          <a:spcPct val="100000"/>
                        </a:lnSpc>
                      </a:pPr>
                      <a:r>
                        <a:rPr lang="en-US" sz="1400" b="1" dirty="0">
                          <a:solidFill>
                            <a:schemeClr val="accent3"/>
                          </a:solidFill>
                          <a:latin typeface="+mj-lt"/>
                        </a:rPr>
                        <a:t>Demographic Group</a:t>
                      </a:r>
                    </a:p>
                  </a:txBody>
                  <a:tcPr marT="36576" marB="36576" anchor="ctr">
                    <a:solidFill>
                      <a:schemeClr val="accent4"/>
                    </a:solidFill>
                  </a:tcPr>
                </a:tc>
                <a:tc>
                  <a:txBody>
                    <a:bodyPr/>
                    <a:lstStyle/>
                    <a:p>
                      <a:pPr algn="ctr" fontAlgn="b"/>
                      <a:r>
                        <a:rPr lang="en-US" sz="1400" b="1" i="0" u="none" strike="noStrike" dirty="0">
                          <a:solidFill>
                            <a:schemeClr val="accent3"/>
                          </a:solidFill>
                          <a:effectLst/>
                          <a:latin typeface="+mj-lt"/>
                        </a:rPr>
                        <a:t>% Extremely/Very Serious Problem</a:t>
                      </a:r>
                    </a:p>
                  </a:txBody>
                  <a:tcPr marT="36576" marB="36576" anchor="ctr">
                    <a:solidFill>
                      <a:schemeClr val="accent4"/>
                    </a:solidFill>
                  </a:tcPr>
                </a:tc>
                <a:extLst>
                  <a:ext uri="{0D108BD9-81ED-4DB2-BD59-A6C34878D82A}">
                    <a16:rowId xmlns:a16="http://schemas.microsoft.com/office/drawing/2014/main" val="3309465836"/>
                  </a:ext>
                </a:extLst>
              </a:tr>
              <a:tr h="295940">
                <a:tc>
                  <a:txBody>
                    <a:bodyPr/>
                    <a:lstStyle/>
                    <a:p>
                      <a:pPr algn="l" fontAlgn="b"/>
                      <a:r>
                        <a:rPr lang="en-US" sz="1400" b="1" i="0" u="none" strike="noStrike" dirty="0">
                          <a:solidFill>
                            <a:srgbClr val="000000"/>
                          </a:solidFill>
                          <a:effectLst/>
                          <a:latin typeface="+mj-lt"/>
                        </a:rPr>
                        <a:t>All</a:t>
                      </a:r>
                    </a:p>
                  </a:txBody>
                  <a:tcPr marT="27432" marB="27432" anchor="ctr"/>
                </a:tc>
                <a:tc>
                  <a:txBody>
                    <a:bodyPr/>
                    <a:lstStyle/>
                    <a:p>
                      <a:pPr algn="ctr" fontAlgn="b"/>
                      <a:r>
                        <a:rPr lang="en-US" sz="1400" b="0" i="0" u="none" strike="noStrike" dirty="0">
                          <a:solidFill>
                            <a:schemeClr val="tx1"/>
                          </a:solidFill>
                          <a:effectLst/>
                          <a:latin typeface="+mj-lt"/>
                        </a:rPr>
                        <a:t>90%</a:t>
                      </a:r>
                    </a:p>
                  </a:txBody>
                  <a:tcPr marL="9525" marR="9525" marT="27432" marB="27432" anchor="ctr"/>
                </a:tc>
                <a:extLst>
                  <a:ext uri="{0D108BD9-81ED-4DB2-BD59-A6C34878D82A}">
                    <a16:rowId xmlns:a16="http://schemas.microsoft.com/office/drawing/2014/main" val="2623794283"/>
                  </a:ext>
                </a:extLst>
              </a:tr>
              <a:tr h="295940">
                <a:tc>
                  <a:txBody>
                    <a:bodyPr/>
                    <a:lstStyle/>
                    <a:p>
                      <a:pPr algn="l" fontAlgn="b"/>
                      <a:r>
                        <a:rPr lang="en-US" sz="1400" b="1" i="0" u="none" strike="noStrike" dirty="0">
                          <a:solidFill>
                            <a:schemeClr val="accent3"/>
                          </a:solidFill>
                          <a:effectLst/>
                          <a:latin typeface="+mj-lt"/>
                        </a:rPr>
                        <a:t>Age</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41056169"/>
                  </a:ext>
                </a:extLst>
              </a:tr>
              <a:tr h="295940">
                <a:tc>
                  <a:txBody>
                    <a:bodyPr/>
                    <a:lstStyle/>
                    <a:p>
                      <a:pPr algn="l" rtl="0" fontAlgn="b"/>
                      <a:r>
                        <a:rPr lang="en-US" sz="1400" b="0" i="0" u="none" strike="noStrike" dirty="0">
                          <a:solidFill>
                            <a:schemeClr val="tx1"/>
                          </a:solidFill>
                          <a:effectLst/>
                          <a:latin typeface="+mn-lt"/>
                        </a:rPr>
                        <a:t>18-39</a:t>
                      </a:r>
                    </a:p>
                  </a:txBody>
                  <a:tcPr marT="27432" marB="27432" anchor="ctr"/>
                </a:tc>
                <a:tc>
                  <a:txBody>
                    <a:bodyPr/>
                    <a:lstStyle/>
                    <a:p>
                      <a:pPr algn="ctr" fontAlgn="ctr"/>
                      <a:r>
                        <a:rPr lang="en-US" sz="1400" b="0" i="0" u="none" strike="noStrike" dirty="0">
                          <a:solidFill>
                            <a:schemeClr val="tx1"/>
                          </a:solidFill>
                          <a:effectLst/>
                          <a:latin typeface="+mn-lt"/>
                        </a:rPr>
                        <a:t>89%</a:t>
                      </a:r>
                    </a:p>
                  </a:txBody>
                  <a:tcPr marL="9525" marR="9525" marT="9525" marB="0" anchor="ctr"/>
                </a:tc>
                <a:extLst>
                  <a:ext uri="{0D108BD9-81ED-4DB2-BD59-A6C34878D82A}">
                    <a16:rowId xmlns:a16="http://schemas.microsoft.com/office/drawing/2014/main" val="3509380447"/>
                  </a:ext>
                </a:extLst>
              </a:tr>
              <a:tr h="295940">
                <a:tc>
                  <a:txBody>
                    <a:bodyPr/>
                    <a:lstStyle/>
                    <a:p>
                      <a:pPr algn="l" rtl="0" fontAlgn="b"/>
                      <a:r>
                        <a:rPr lang="en-US" sz="1400" b="0" i="0" u="none" strike="noStrike" dirty="0">
                          <a:solidFill>
                            <a:schemeClr val="tx1"/>
                          </a:solidFill>
                          <a:effectLst/>
                          <a:latin typeface="+mn-lt"/>
                        </a:rPr>
                        <a:t>40-64</a:t>
                      </a:r>
                    </a:p>
                  </a:txBody>
                  <a:tcPr marT="27432" marB="27432" anchor="ctr"/>
                </a:tc>
                <a:tc>
                  <a:txBody>
                    <a:bodyPr/>
                    <a:lstStyle/>
                    <a:p>
                      <a:pPr algn="ctr" fontAlgn="ctr"/>
                      <a:r>
                        <a:rPr lang="en-US" sz="1400" b="0" i="0" u="none" strike="noStrike" dirty="0">
                          <a:solidFill>
                            <a:schemeClr val="tx1"/>
                          </a:solidFill>
                          <a:effectLst/>
                          <a:latin typeface="+mn-lt"/>
                        </a:rPr>
                        <a:t>91%</a:t>
                      </a:r>
                    </a:p>
                  </a:txBody>
                  <a:tcPr marL="9525" marR="9525" marT="9525" marB="0" anchor="ctr"/>
                </a:tc>
                <a:extLst>
                  <a:ext uri="{0D108BD9-81ED-4DB2-BD59-A6C34878D82A}">
                    <a16:rowId xmlns:a16="http://schemas.microsoft.com/office/drawing/2014/main" val="1858963443"/>
                  </a:ext>
                </a:extLst>
              </a:tr>
              <a:tr h="295940">
                <a:tc>
                  <a:txBody>
                    <a:bodyPr/>
                    <a:lstStyle/>
                    <a:p>
                      <a:pPr algn="l" rtl="0" fontAlgn="b"/>
                      <a:r>
                        <a:rPr lang="en-US" sz="1400" b="0" i="0" u="none" strike="noStrike" dirty="0">
                          <a:solidFill>
                            <a:schemeClr val="tx1"/>
                          </a:solidFill>
                          <a:effectLst/>
                          <a:latin typeface="+mn-lt"/>
                        </a:rPr>
                        <a:t>65+</a:t>
                      </a:r>
                    </a:p>
                  </a:txBody>
                  <a:tcPr marT="27432" marB="27432" anchor="ctr"/>
                </a:tc>
                <a:tc>
                  <a:txBody>
                    <a:bodyPr/>
                    <a:lstStyle/>
                    <a:p>
                      <a:pPr algn="ctr" fontAlgn="ctr"/>
                      <a:r>
                        <a:rPr lang="en-US" sz="1400" b="0" i="0" u="none" strike="noStrike" dirty="0">
                          <a:solidFill>
                            <a:schemeClr val="tx1"/>
                          </a:solidFill>
                          <a:effectLst/>
                          <a:latin typeface="+mn-lt"/>
                        </a:rPr>
                        <a:t>92%</a:t>
                      </a:r>
                    </a:p>
                  </a:txBody>
                  <a:tcPr marL="9525" marR="9525" marT="9525" marB="0" anchor="ctr"/>
                </a:tc>
                <a:extLst>
                  <a:ext uri="{0D108BD9-81ED-4DB2-BD59-A6C34878D82A}">
                    <a16:rowId xmlns:a16="http://schemas.microsoft.com/office/drawing/2014/main" val="416170847"/>
                  </a:ext>
                </a:extLst>
              </a:tr>
              <a:tr h="295940">
                <a:tc>
                  <a:txBody>
                    <a:bodyPr/>
                    <a:lstStyle/>
                    <a:p>
                      <a:pPr algn="l" rtl="0" fontAlgn="b"/>
                      <a:r>
                        <a:rPr lang="en-US" sz="1400" b="0" i="0" u="none" strike="noStrike" dirty="0">
                          <a:solidFill>
                            <a:schemeClr val="accent3"/>
                          </a:solidFill>
                          <a:effectLst/>
                          <a:latin typeface="+mj-lt"/>
                        </a:rPr>
                        <a:t>Residence</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2660577117"/>
                  </a:ext>
                </a:extLst>
              </a:tr>
              <a:tr h="295940">
                <a:tc>
                  <a:txBody>
                    <a:bodyPr/>
                    <a:lstStyle/>
                    <a:p>
                      <a:pPr algn="l" rtl="0" fontAlgn="b"/>
                      <a:r>
                        <a:rPr lang="en-US" sz="1400" b="0" i="0" u="none" strike="noStrike" dirty="0">
                          <a:solidFill>
                            <a:schemeClr val="tx1"/>
                          </a:solidFill>
                          <a:effectLst/>
                          <a:latin typeface="+mn-lt"/>
                        </a:rPr>
                        <a:t>Homeowners</a:t>
                      </a:r>
                    </a:p>
                  </a:txBody>
                  <a:tcPr marT="27432" marB="27432"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3924865110"/>
                  </a:ext>
                </a:extLst>
              </a:tr>
              <a:tr h="295940">
                <a:tc>
                  <a:txBody>
                    <a:bodyPr/>
                    <a:lstStyle/>
                    <a:p>
                      <a:pPr algn="l" rtl="0" fontAlgn="b"/>
                      <a:r>
                        <a:rPr lang="en-US" sz="1400" b="0" i="0" u="none" strike="noStrike" dirty="0">
                          <a:solidFill>
                            <a:schemeClr val="tx1"/>
                          </a:solidFill>
                          <a:effectLst/>
                          <a:latin typeface="+mn-lt"/>
                        </a:rPr>
                        <a:t>Renters</a:t>
                      </a:r>
                    </a:p>
                  </a:txBody>
                  <a:tcPr marT="27432" marB="27432" anchor="ctr"/>
                </a:tc>
                <a:tc>
                  <a:txBody>
                    <a:bodyPr/>
                    <a:lstStyle/>
                    <a:p>
                      <a:pPr algn="ctr" fontAlgn="ctr"/>
                      <a:r>
                        <a:rPr lang="en-US" sz="1400" b="0" i="0" u="none" strike="noStrike" dirty="0">
                          <a:solidFill>
                            <a:schemeClr val="tx1"/>
                          </a:solidFill>
                          <a:effectLst/>
                          <a:latin typeface="+mn-lt"/>
                        </a:rPr>
                        <a:t>86%</a:t>
                      </a:r>
                    </a:p>
                  </a:txBody>
                  <a:tcPr marL="9525" marR="9525" marT="9525" marB="0" anchor="ctr"/>
                </a:tc>
                <a:extLst>
                  <a:ext uri="{0D108BD9-81ED-4DB2-BD59-A6C34878D82A}">
                    <a16:rowId xmlns:a16="http://schemas.microsoft.com/office/drawing/2014/main" val="3400617886"/>
                  </a:ext>
                </a:extLst>
              </a:tr>
              <a:tr h="295940">
                <a:tc>
                  <a:txBody>
                    <a:bodyPr/>
                    <a:lstStyle/>
                    <a:p>
                      <a:pPr algn="l" fontAlgn="b"/>
                      <a:r>
                        <a:rPr lang="en-US" sz="1400" b="0" i="0" u="none" strike="noStrike" dirty="0">
                          <a:solidFill>
                            <a:schemeClr val="accent3"/>
                          </a:solidFill>
                          <a:effectLst/>
                          <a:latin typeface="+mj-lt"/>
                          <a:cs typeface="Calibri" panose="020F0502020204030204" pitchFamily="34" charset="0"/>
                        </a:rPr>
                        <a:t>Employment Status</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28900130"/>
                  </a:ext>
                </a:extLst>
              </a:tr>
              <a:tr h="295940">
                <a:tc>
                  <a:txBody>
                    <a:bodyPr/>
                    <a:lstStyle/>
                    <a:p>
                      <a:pPr algn="l" rtl="0" fontAlgn="b"/>
                      <a:r>
                        <a:rPr lang="en-US" sz="1400" b="0" i="0" u="none" strike="noStrike" dirty="0">
                          <a:solidFill>
                            <a:srgbClr val="2D3342"/>
                          </a:solidFill>
                          <a:effectLst/>
                          <a:latin typeface="+mn-lt"/>
                        </a:rPr>
                        <a:t>Full-time</a:t>
                      </a:r>
                    </a:p>
                  </a:txBody>
                  <a:tcPr marT="27432" marB="27432" anchor="ctr"/>
                </a:tc>
                <a:tc>
                  <a:txBody>
                    <a:bodyPr/>
                    <a:lstStyle/>
                    <a:p>
                      <a:pPr algn="ctr" fontAlgn="ctr"/>
                      <a:r>
                        <a:rPr lang="en-US" sz="1400" b="0" i="0" u="none" strike="noStrike" dirty="0">
                          <a:solidFill>
                            <a:schemeClr val="tx1"/>
                          </a:solidFill>
                          <a:effectLst/>
                          <a:latin typeface="+mn-lt"/>
                        </a:rPr>
                        <a:t>86%</a:t>
                      </a:r>
                    </a:p>
                  </a:txBody>
                  <a:tcPr marL="9525" marR="9525" marT="9525" marB="0" anchor="ctr"/>
                </a:tc>
                <a:extLst>
                  <a:ext uri="{0D108BD9-81ED-4DB2-BD59-A6C34878D82A}">
                    <a16:rowId xmlns:a16="http://schemas.microsoft.com/office/drawing/2014/main" val="912803720"/>
                  </a:ext>
                </a:extLst>
              </a:tr>
              <a:tr h="295940">
                <a:tc>
                  <a:txBody>
                    <a:bodyPr/>
                    <a:lstStyle/>
                    <a:p>
                      <a:pPr algn="l" rtl="0" fontAlgn="b"/>
                      <a:r>
                        <a:rPr lang="en-US" sz="1400" b="0" i="0" u="none" strike="noStrike" dirty="0">
                          <a:solidFill>
                            <a:srgbClr val="2D3342"/>
                          </a:solidFill>
                          <a:effectLst/>
                          <a:latin typeface="+mn-lt"/>
                        </a:rPr>
                        <a:t>Part-time</a:t>
                      </a:r>
                    </a:p>
                  </a:txBody>
                  <a:tcPr marT="27432" marB="27432" anchor="ctr"/>
                </a:tc>
                <a:tc>
                  <a:txBody>
                    <a:bodyPr/>
                    <a:lstStyle/>
                    <a:p>
                      <a:pPr algn="ctr" fontAlgn="ctr"/>
                      <a:r>
                        <a:rPr lang="en-US" sz="1400" b="0" i="0" u="none" strike="noStrike" dirty="0">
                          <a:solidFill>
                            <a:schemeClr val="tx1"/>
                          </a:solidFill>
                          <a:effectLst/>
                          <a:latin typeface="+mn-lt"/>
                        </a:rPr>
                        <a:t>96%</a:t>
                      </a:r>
                    </a:p>
                  </a:txBody>
                  <a:tcPr marL="9525" marR="9525" marT="9525" marB="0" anchor="ctr"/>
                </a:tc>
                <a:extLst>
                  <a:ext uri="{0D108BD9-81ED-4DB2-BD59-A6C34878D82A}">
                    <a16:rowId xmlns:a16="http://schemas.microsoft.com/office/drawing/2014/main" val="221851307"/>
                  </a:ext>
                </a:extLst>
              </a:tr>
              <a:tr h="295940">
                <a:tc>
                  <a:txBody>
                    <a:bodyPr/>
                    <a:lstStyle/>
                    <a:p>
                      <a:pPr algn="l" rtl="0" fontAlgn="b"/>
                      <a:r>
                        <a:rPr lang="en-US" sz="1400" b="0" i="0" u="none" strike="noStrike" dirty="0">
                          <a:solidFill>
                            <a:srgbClr val="2D3342"/>
                          </a:solidFill>
                          <a:effectLst/>
                          <a:latin typeface="+mn-lt"/>
                        </a:rPr>
                        <a:t>Retired</a:t>
                      </a:r>
                    </a:p>
                  </a:txBody>
                  <a:tcPr marT="27432" marB="27432"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1101887625"/>
                  </a:ext>
                </a:extLst>
              </a:tr>
              <a:tr h="295940">
                <a:tc>
                  <a:txBody>
                    <a:bodyPr/>
                    <a:lstStyle/>
                    <a:p>
                      <a:pPr algn="l" rtl="0" fontAlgn="b"/>
                      <a:r>
                        <a:rPr lang="en-US" sz="1400" b="0" i="0" u="none" strike="noStrike" dirty="0">
                          <a:solidFill>
                            <a:srgbClr val="2D3342"/>
                          </a:solidFill>
                          <a:effectLst/>
                          <a:latin typeface="+mn-lt"/>
                        </a:rPr>
                        <a:t>Unemployed</a:t>
                      </a:r>
                    </a:p>
                  </a:txBody>
                  <a:tcPr marT="27432" marB="27432" anchor="ctr"/>
                </a:tc>
                <a:tc>
                  <a:txBody>
                    <a:bodyPr/>
                    <a:lstStyle/>
                    <a:p>
                      <a:pPr algn="ctr" fontAlgn="ctr"/>
                      <a:r>
                        <a:rPr lang="en-US" sz="1400" b="0" i="0" u="none" strike="noStrike" dirty="0">
                          <a:solidFill>
                            <a:schemeClr val="tx1"/>
                          </a:solidFill>
                          <a:effectLst/>
                          <a:latin typeface="+mn-lt"/>
                        </a:rPr>
                        <a:t>92%</a:t>
                      </a:r>
                    </a:p>
                  </a:txBody>
                  <a:tcPr marL="9525" marR="9525" marT="9525" marB="0" anchor="ctr"/>
                </a:tc>
                <a:extLst>
                  <a:ext uri="{0D108BD9-81ED-4DB2-BD59-A6C34878D82A}">
                    <a16:rowId xmlns:a16="http://schemas.microsoft.com/office/drawing/2014/main" val="3537458760"/>
                  </a:ext>
                </a:extLst>
              </a:tr>
            </a:tbl>
          </a:graphicData>
        </a:graphic>
      </p:graphicFrame>
      <p:sp>
        <p:nvSpPr>
          <p:cNvPr id="8" name="Text Placeholder 7">
            <a:extLst>
              <a:ext uri="{FF2B5EF4-FFF2-40B4-BE49-F238E27FC236}">
                <a16:creationId xmlns:a16="http://schemas.microsoft.com/office/drawing/2014/main" id="{C73257D0-EF98-E20D-8DC0-D19628958D43}"/>
              </a:ext>
            </a:extLst>
          </p:cNvPr>
          <p:cNvSpPr>
            <a:spLocks noGrp="1"/>
          </p:cNvSpPr>
          <p:nvPr>
            <p:ph type="body" sz="quarter" idx="11"/>
          </p:nvPr>
        </p:nvSpPr>
        <p:spPr/>
        <p:txBody>
          <a:bodyPr/>
          <a:lstStyle/>
          <a:p>
            <a:r>
              <a:rPr lang="en-US" dirty="0"/>
              <a:t>Concern about the cost of living does not discriminate: it affects young people, older adults, workers, and homeowners alike.</a:t>
            </a:r>
          </a:p>
        </p:txBody>
      </p:sp>
    </p:spTree>
    <p:extLst>
      <p:ext uri="{BB962C8B-B14F-4D97-AF65-F5344CB8AC3E}">
        <p14:creationId xmlns:p14="http://schemas.microsoft.com/office/powerpoint/2010/main" val="300124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FE037-E2DC-9DD1-0363-30E8F509D57D}"/>
              </a:ext>
            </a:extLst>
          </p:cNvPr>
          <p:cNvSpPr>
            <a:spLocks noGrp="1"/>
          </p:cNvSpPr>
          <p:nvPr>
            <p:ph type="sldNum" sz="quarter" idx="10"/>
          </p:nvPr>
        </p:nvSpPr>
        <p:spPr/>
        <p:txBody>
          <a:bodyPr/>
          <a:lstStyle/>
          <a:p>
            <a:fld id="{68963FF3-3082-0146-9045-A71664B0B906}" type="slidenum">
              <a:rPr lang="en-US" smtClean="0"/>
              <a:t>18</a:t>
            </a:fld>
            <a:endParaRPr lang="en-US" dirty="0"/>
          </a:p>
        </p:txBody>
      </p:sp>
      <p:sp>
        <p:nvSpPr>
          <p:cNvPr id="4" name="Text Placeholder 3">
            <a:extLst>
              <a:ext uri="{FF2B5EF4-FFF2-40B4-BE49-F238E27FC236}">
                <a16:creationId xmlns:a16="http://schemas.microsoft.com/office/drawing/2014/main" id="{86E44CE5-9410-D91E-8ED5-79C538590762}"/>
              </a:ext>
            </a:extLst>
          </p:cNvPr>
          <p:cNvSpPr>
            <a:spLocks noGrp="1"/>
          </p:cNvSpPr>
          <p:nvPr>
            <p:ph type="body" sz="quarter" idx="12"/>
          </p:nvPr>
        </p:nvSpPr>
        <p:spPr/>
        <p:txBody>
          <a:bodyPr/>
          <a:lstStyle/>
          <a:p>
            <a:r>
              <a:rPr lang="en-US" dirty="0"/>
              <a:t>Q15r. I'd like to read you some problems facing Colorado that people have mentioned.  Please tell me whether you think it is an extremely serious problem, a very serious problem, somewhat serious problem, or not too serious a problem in Colorado.</a:t>
            </a:r>
          </a:p>
          <a:p>
            <a:r>
              <a:rPr lang="en-US" dirty="0"/>
              <a:t>(The Rising Cost of Living)</a:t>
            </a:r>
          </a:p>
        </p:txBody>
      </p:sp>
      <p:sp>
        <p:nvSpPr>
          <p:cNvPr id="5" name="Text Placeholder 4">
            <a:extLst>
              <a:ext uri="{FF2B5EF4-FFF2-40B4-BE49-F238E27FC236}">
                <a16:creationId xmlns:a16="http://schemas.microsoft.com/office/drawing/2014/main" id="{41D9D411-EBEB-6A2B-9A87-B487D2FB329C}"/>
              </a:ext>
            </a:extLst>
          </p:cNvPr>
          <p:cNvSpPr>
            <a:spLocks noGrp="1"/>
          </p:cNvSpPr>
          <p:nvPr>
            <p:ph type="body" sz="quarter" idx="13"/>
          </p:nvPr>
        </p:nvSpPr>
        <p:spPr/>
        <p:txBody>
          <a:bodyPr/>
          <a:lstStyle/>
          <a:p>
            <a:r>
              <a:rPr lang="en-US" dirty="0"/>
              <a:t>Split Sample</a:t>
            </a:r>
          </a:p>
        </p:txBody>
      </p:sp>
      <p:graphicFrame>
        <p:nvGraphicFramePr>
          <p:cNvPr id="6" name="Table 5">
            <a:extLst>
              <a:ext uri="{FF2B5EF4-FFF2-40B4-BE49-F238E27FC236}">
                <a16:creationId xmlns:a16="http://schemas.microsoft.com/office/drawing/2014/main" id="{FC1A477E-1175-AE2F-C505-CC1CC4E529BC}"/>
              </a:ext>
            </a:extLst>
          </p:cNvPr>
          <p:cNvGraphicFramePr>
            <a:graphicFrameLocks noGrp="1"/>
          </p:cNvGraphicFramePr>
          <p:nvPr>
            <p:extLst>
              <p:ext uri="{D42A27DB-BD31-4B8C-83A1-F6EECF244321}">
                <p14:modId xmlns:p14="http://schemas.microsoft.com/office/powerpoint/2010/main" val="4013050628"/>
              </p:ext>
            </p:extLst>
          </p:nvPr>
        </p:nvGraphicFramePr>
        <p:xfrm>
          <a:off x="609600" y="1997762"/>
          <a:ext cx="10972800" cy="4360126"/>
        </p:xfrm>
        <a:graphic>
          <a:graphicData uri="http://schemas.openxmlformats.org/drawingml/2006/table">
            <a:tbl>
              <a:tblPr firstRow="1" bandRow="1">
                <a:tableStyleId>{073A0DAA-6AF3-43AB-8588-CEC1D06C72B9}</a:tableStyleId>
              </a:tblPr>
              <a:tblGrid>
                <a:gridCol w="7008327">
                  <a:extLst>
                    <a:ext uri="{9D8B030D-6E8A-4147-A177-3AD203B41FA5}">
                      <a16:colId xmlns:a16="http://schemas.microsoft.com/office/drawing/2014/main" val="3800592379"/>
                    </a:ext>
                  </a:extLst>
                </a:gridCol>
                <a:gridCol w="3964473">
                  <a:extLst>
                    <a:ext uri="{9D8B030D-6E8A-4147-A177-3AD203B41FA5}">
                      <a16:colId xmlns:a16="http://schemas.microsoft.com/office/drawing/2014/main" val="3817541411"/>
                    </a:ext>
                  </a:extLst>
                </a:gridCol>
              </a:tblGrid>
              <a:tr h="270958">
                <a:tc>
                  <a:txBody>
                    <a:bodyPr/>
                    <a:lstStyle/>
                    <a:p>
                      <a:pPr algn="ctr">
                        <a:lnSpc>
                          <a:spcPts val="1600"/>
                        </a:lnSpc>
                      </a:pPr>
                      <a:r>
                        <a:rPr lang="en-US" sz="1400" b="1" dirty="0">
                          <a:solidFill>
                            <a:schemeClr val="accent3"/>
                          </a:solidFill>
                          <a:latin typeface="+mj-lt"/>
                        </a:rPr>
                        <a:t>Demographic Group</a:t>
                      </a:r>
                    </a:p>
                  </a:txBody>
                  <a:tcPr marT="27432" marB="27432" anchor="ctr">
                    <a:solidFill>
                      <a:schemeClr val="accent4"/>
                    </a:solidFill>
                  </a:tcPr>
                </a:tc>
                <a:tc>
                  <a:txBody>
                    <a:bodyPr/>
                    <a:lstStyle/>
                    <a:p>
                      <a:pPr algn="ctr" fontAlgn="b">
                        <a:lnSpc>
                          <a:spcPts val="1600"/>
                        </a:lnSpc>
                      </a:pPr>
                      <a:r>
                        <a:rPr lang="en-US" sz="1400" b="1" i="0" u="none" strike="noStrike" dirty="0">
                          <a:solidFill>
                            <a:schemeClr val="accent3"/>
                          </a:solidFill>
                          <a:effectLst/>
                          <a:latin typeface="+mj-lt"/>
                        </a:rPr>
                        <a:t>% Extremely/Very Serious Problem</a:t>
                      </a:r>
                    </a:p>
                  </a:txBody>
                  <a:tcPr marT="27432" marB="27432" anchor="ctr">
                    <a:solidFill>
                      <a:schemeClr val="accent4"/>
                    </a:solidFill>
                  </a:tcPr>
                </a:tc>
                <a:extLst>
                  <a:ext uri="{0D108BD9-81ED-4DB2-BD59-A6C34878D82A}">
                    <a16:rowId xmlns:a16="http://schemas.microsoft.com/office/drawing/2014/main" val="3309465836"/>
                  </a:ext>
                </a:extLst>
              </a:tr>
              <a:tr h="270958">
                <a:tc>
                  <a:txBody>
                    <a:bodyPr/>
                    <a:lstStyle/>
                    <a:p>
                      <a:pPr algn="l" fontAlgn="b">
                        <a:lnSpc>
                          <a:spcPts val="1600"/>
                        </a:lnSpc>
                      </a:pPr>
                      <a:r>
                        <a:rPr lang="en-US" sz="1400" b="1" i="0" u="none" strike="noStrike" dirty="0">
                          <a:solidFill>
                            <a:srgbClr val="000000"/>
                          </a:solidFill>
                          <a:effectLst/>
                          <a:latin typeface="+mj-lt"/>
                        </a:rPr>
                        <a:t>All</a:t>
                      </a:r>
                    </a:p>
                  </a:txBody>
                  <a:tcPr marT="27432" marB="27432" anchor="ctr"/>
                </a:tc>
                <a:tc>
                  <a:txBody>
                    <a:bodyPr/>
                    <a:lstStyle/>
                    <a:p>
                      <a:pPr algn="ctr" fontAlgn="b">
                        <a:lnSpc>
                          <a:spcPts val="1600"/>
                        </a:lnSpc>
                      </a:pPr>
                      <a:r>
                        <a:rPr lang="en-US" sz="1400" b="0" i="0" u="none" strike="noStrike" dirty="0">
                          <a:solidFill>
                            <a:schemeClr val="tx1"/>
                          </a:solidFill>
                          <a:effectLst/>
                          <a:latin typeface="+mj-lt"/>
                        </a:rPr>
                        <a:t>90%</a:t>
                      </a:r>
                    </a:p>
                  </a:txBody>
                  <a:tcPr marL="9525" marR="9525" marT="27432" marB="27432" anchor="ctr"/>
                </a:tc>
                <a:extLst>
                  <a:ext uri="{0D108BD9-81ED-4DB2-BD59-A6C34878D82A}">
                    <a16:rowId xmlns:a16="http://schemas.microsoft.com/office/drawing/2014/main" val="2623794283"/>
                  </a:ext>
                </a:extLst>
              </a:tr>
              <a:tr h="270958">
                <a:tc>
                  <a:txBody>
                    <a:bodyPr/>
                    <a:lstStyle/>
                    <a:p>
                      <a:pPr algn="l" fontAlgn="b">
                        <a:lnSpc>
                          <a:spcPts val="1600"/>
                        </a:lnSpc>
                      </a:pPr>
                      <a:r>
                        <a:rPr lang="en-US" sz="1400" b="1" i="0" u="none" strike="noStrike" dirty="0">
                          <a:solidFill>
                            <a:schemeClr val="accent3"/>
                          </a:solidFill>
                          <a:effectLst/>
                          <a:latin typeface="+mj-lt"/>
                        </a:rPr>
                        <a:t>Gender by Age</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600"/>
                        </a:lnSpc>
                      </a:pPr>
                      <a:endParaRPr lang="en-US" sz="14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41056169"/>
                  </a:ext>
                </a:extLst>
              </a:tr>
              <a:tr h="234021">
                <a:tc>
                  <a:txBody>
                    <a:bodyPr/>
                    <a:lstStyle/>
                    <a:p>
                      <a:pPr algn="l" fontAlgn="b">
                        <a:lnSpc>
                          <a:spcPts val="1600"/>
                        </a:lnSpc>
                      </a:pPr>
                      <a:r>
                        <a:rPr lang="en-US" sz="1400" b="0" u="none" strike="noStrike" dirty="0">
                          <a:solidFill>
                            <a:schemeClr val="tx1"/>
                          </a:solidFill>
                          <a:effectLst/>
                          <a:latin typeface="+mn-lt"/>
                        </a:rPr>
                        <a:t>Men Ages 18-49</a:t>
                      </a:r>
                      <a:endParaRPr lang="en-US" sz="1400" b="0" i="0" u="none" strike="noStrike"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84%</a:t>
                      </a:r>
                    </a:p>
                  </a:txBody>
                  <a:tcPr marL="9525" marR="9525" marT="9525" marB="0" anchor="ctr"/>
                </a:tc>
                <a:extLst>
                  <a:ext uri="{0D108BD9-81ED-4DB2-BD59-A6C34878D82A}">
                    <a16:rowId xmlns:a16="http://schemas.microsoft.com/office/drawing/2014/main" val="3509380447"/>
                  </a:ext>
                </a:extLst>
              </a:tr>
              <a:tr h="234021">
                <a:tc>
                  <a:txBody>
                    <a:bodyPr/>
                    <a:lstStyle/>
                    <a:p>
                      <a:pPr algn="l" fontAlgn="b">
                        <a:lnSpc>
                          <a:spcPts val="1600"/>
                        </a:lnSpc>
                      </a:pPr>
                      <a:r>
                        <a:rPr lang="en-US" sz="1400" b="0" u="none" strike="noStrike" dirty="0">
                          <a:solidFill>
                            <a:schemeClr val="tx1"/>
                          </a:solidFill>
                          <a:effectLst/>
                          <a:latin typeface="+mn-lt"/>
                        </a:rPr>
                        <a:t>Men Ages 50+</a:t>
                      </a:r>
                      <a:endParaRPr lang="en-US" sz="1400" b="0" i="0" u="none" strike="noStrike"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1858963443"/>
                  </a:ext>
                </a:extLst>
              </a:tr>
              <a:tr h="234021">
                <a:tc>
                  <a:txBody>
                    <a:bodyPr/>
                    <a:lstStyle/>
                    <a:p>
                      <a:pPr algn="l" fontAlgn="b">
                        <a:lnSpc>
                          <a:spcPts val="1600"/>
                        </a:lnSpc>
                      </a:pPr>
                      <a:r>
                        <a:rPr lang="en-US" sz="1400" b="0" u="none" strike="noStrike" dirty="0">
                          <a:solidFill>
                            <a:schemeClr val="tx1"/>
                          </a:solidFill>
                          <a:effectLst/>
                          <a:latin typeface="+mn-lt"/>
                        </a:rPr>
                        <a:t>Women Ages 18-49</a:t>
                      </a:r>
                      <a:endParaRPr lang="en-US" sz="1400" b="0" i="0" u="none" strike="noStrike"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416170847"/>
                  </a:ext>
                </a:extLst>
              </a:tr>
              <a:tr h="234021">
                <a:tc>
                  <a:txBody>
                    <a:bodyPr/>
                    <a:lstStyle/>
                    <a:p>
                      <a:pPr algn="l" fontAlgn="b">
                        <a:lnSpc>
                          <a:spcPts val="1600"/>
                        </a:lnSpc>
                      </a:pPr>
                      <a:r>
                        <a:rPr lang="en-US" sz="1400" b="0" u="none" strike="noStrike" dirty="0">
                          <a:solidFill>
                            <a:schemeClr val="tx1"/>
                          </a:solidFill>
                          <a:effectLst/>
                          <a:latin typeface="+mn-lt"/>
                        </a:rPr>
                        <a:t>Women Ages 50+</a:t>
                      </a:r>
                      <a:endParaRPr lang="en-US" sz="1400" b="0" i="0" u="none" strike="noStrike" dirty="0">
                        <a:solidFill>
                          <a:schemeClr val="tx1"/>
                        </a:solidFill>
                        <a:effectLst/>
                        <a:latin typeface="+mn-lt"/>
                      </a:endParaRPr>
                    </a:p>
                  </a:txBody>
                  <a:tcPr marR="4763" marT="4763" marB="0" anchor="ctr"/>
                </a:tc>
                <a:tc>
                  <a:txBody>
                    <a:bodyPr/>
                    <a:lstStyle/>
                    <a:p>
                      <a:pPr algn="ctr" fontAlgn="ctr"/>
                      <a:r>
                        <a:rPr lang="en-US" sz="1400" b="0" i="0" u="none" strike="noStrike" dirty="0">
                          <a:solidFill>
                            <a:schemeClr val="tx1"/>
                          </a:solidFill>
                          <a:effectLst/>
                          <a:latin typeface="+mn-lt"/>
                        </a:rPr>
                        <a:t>98%</a:t>
                      </a:r>
                    </a:p>
                  </a:txBody>
                  <a:tcPr marL="9525" marR="9525" marT="9525" marB="0" anchor="ctr"/>
                </a:tc>
                <a:extLst>
                  <a:ext uri="{0D108BD9-81ED-4DB2-BD59-A6C34878D82A}">
                    <a16:rowId xmlns:a16="http://schemas.microsoft.com/office/drawing/2014/main" val="3924865110"/>
                  </a:ext>
                </a:extLst>
              </a:tr>
              <a:tr h="270958">
                <a:tc>
                  <a:txBody>
                    <a:bodyPr/>
                    <a:lstStyle/>
                    <a:p>
                      <a:pPr algn="l" fontAlgn="b">
                        <a:lnSpc>
                          <a:spcPts val="1600"/>
                        </a:lnSpc>
                      </a:pPr>
                      <a:r>
                        <a:rPr lang="en-US" sz="1400" b="0" i="0" u="none" strike="noStrike" dirty="0">
                          <a:solidFill>
                            <a:schemeClr val="accent3"/>
                          </a:solidFill>
                          <a:effectLst/>
                          <a:latin typeface="+mj-lt"/>
                          <a:cs typeface="Calibri" panose="020F0502020204030204" pitchFamily="34" charset="0"/>
                        </a:rPr>
                        <a:t>Party</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28900130"/>
                  </a:ext>
                </a:extLst>
              </a:tr>
              <a:tr h="234021">
                <a:tc>
                  <a:txBody>
                    <a:bodyPr/>
                    <a:lstStyle/>
                    <a:p>
                      <a:pPr algn="l" rtl="0" fontAlgn="b">
                        <a:lnSpc>
                          <a:spcPts val="1600"/>
                        </a:lnSpc>
                      </a:pPr>
                      <a:r>
                        <a:rPr lang="en-US" sz="1400" b="0" i="0" u="none" strike="noStrike" dirty="0">
                          <a:solidFill>
                            <a:srgbClr val="2D3342"/>
                          </a:solidFill>
                          <a:effectLst/>
                          <a:latin typeface="+mn-lt"/>
                        </a:rPr>
                        <a:t>Democrats</a:t>
                      </a:r>
                    </a:p>
                  </a:txBody>
                  <a:tcPr marR="9525" marT="9525" marB="0" anchor="ctr"/>
                </a:tc>
                <a:tc>
                  <a:txBody>
                    <a:bodyPr/>
                    <a:lstStyle/>
                    <a:p>
                      <a:pPr algn="ctr" fontAlgn="ctr"/>
                      <a:r>
                        <a:rPr lang="en-US" sz="1400" b="0" i="0" u="none" strike="noStrike" dirty="0">
                          <a:solidFill>
                            <a:schemeClr val="tx1"/>
                          </a:solidFill>
                          <a:effectLst/>
                          <a:latin typeface="+mn-lt"/>
                        </a:rPr>
                        <a:t>96%</a:t>
                      </a:r>
                    </a:p>
                  </a:txBody>
                  <a:tcPr marL="9525" marR="9525" marT="9525" marB="0" anchor="ctr"/>
                </a:tc>
                <a:extLst>
                  <a:ext uri="{0D108BD9-81ED-4DB2-BD59-A6C34878D82A}">
                    <a16:rowId xmlns:a16="http://schemas.microsoft.com/office/drawing/2014/main" val="912803720"/>
                  </a:ext>
                </a:extLst>
              </a:tr>
              <a:tr h="234021">
                <a:tc>
                  <a:txBody>
                    <a:bodyPr/>
                    <a:lstStyle/>
                    <a:p>
                      <a:pPr algn="l" rtl="0" fontAlgn="b">
                        <a:lnSpc>
                          <a:spcPts val="1600"/>
                        </a:lnSpc>
                      </a:pPr>
                      <a:r>
                        <a:rPr lang="en-US" sz="1400" b="0" i="0" u="none" strike="noStrike" dirty="0">
                          <a:solidFill>
                            <a:srgbClr val="2D3342"/>
                          </a:solidFill>
                          <a:effectLst/>
                          <a:latin typeface="+mn-lt"/>
                        </a:rPr>
                        <a:t>Independents</a:t>
                      </a:r>
                    </a:p>
                  </a:txBody>
                  <a:tcPr marR="9525" marT="9525" marB="0" anchor="ctr"/>
                </a:tc>
                <a:tc>
                  <a:txBody>
                    <a:bodyPr/>
                    <a:lstStyle/>
                    <a:p>
                      <a:pPr algn="ctr" fontAlgn="ctr"/>
                      <a:r>
                        <a:rPr lang="en-US" sz="1400" b="0" i="0" u="none" strike="noStrike" dirty="0">
                          <a:solidFill>
                            <a:schemeClr val="tx1"/>
                          </a:solidFill>
                          <a:effectLst/>
                          <a:latin typeface="+mn-lt"/>
                        </a:rPr>
                        <a:t>92%</a:t>
                      </a:r>
                    </a:p>
                  </a:txBody>
                  <a:tcPr marL="9525" marR="9525" marT="9525" marB="0" anchor="ctr"/>
                </a:tc>
                <a:extLst>
                  <a:ext uri="{0D108BD9-81ED-4DB2-BD59-A6C34878D82A}">
                    <a16:rowId xmlns:a16="http://schemas.microsoft.com/office/drawing/2014/main" val="221851307"/>
                  </a:ext>
                </a:extLst>
              </a:tr>
              <a:tr h="234021">
                <a:tc>
                  <a:txBody>
                    <a:bodyPr/>
                    <a:lstStyle/>
                    <a:p>
                      <a:pPr algn="l" rtl="0" fontAlgn="b">
                        <a:lnSpc>
                          <a:spcPts val="1600"/>
                        </a:lnSpc>
                      </a:pPr>
                      <a:r>
                        <a:rPr lang="en-US" sz="1400" b="0" i="0" u="none" strike="noStrike" dirty="0">
                          <a:solidFill>
                            <a:srgbClr val="2D3342"/>
                          </a:solidFill>
                          <a:effectLst/>
                          <a:latin typeface="+mn-lt"/>
                        </a:rPr>
                        <a:t>Republicans</a:t>
                      </a:r>
                    </a:p>
                  </a:txBody>
                  <a:tcPr marR="9525" marT="9525" marB="0" anchor="ctr"/>
                </a:tc>
                <a:tc>
                  <a:txBody>
                    <a:bodyPr/>
                    <a:lstStyle/>
                    <a:p>
                      <a:pPr algn="ctr" fontAlgn="ctr"/>
                      <a:r>
                        <a:rPr lang="en-US" sz="1400" b="0" i="0" u="none" strike="noStrike" dirty="0">
                          <a:solidFill>
                            <a:schemeClr val="tx1"/>
                          </a:solidFill>
                          <a:effectLst/>
                          <a:latin typeface="+mn-lt"/>
                        </a:rPr>
                        <a:t>81%</a:t>
                      </a:r>
                    </a:p>
                  </a:txBody>
                  <a:tcPr marL="9525" marR="9525" marT="9525" marB="0" anchor="ctr"/>
                </a:tc>
                <a:extLst>
                  <a:ext uri="{0D108BD9-81ED-4DB2-BD59-A6C34878D82A}">
                    <a16:rowId xmlns:a16="http://schemas.microsoft.com/office/drawing/2014/main" val="1101887625"/>
                  </a:ext>
                </a:extLst>
              </a:tr>
              <a:tr h="234021">
                <a:tc>
                  <a:txBody>
                    <a:bodyPr/>
                    <a:lstStyle/>
                    <a:p>
                      <a:pPr algn="l" fontAlgn="b">
                        <a:lnSpc>
                          <a:spcPts val="1600"/>
                        </a:lnSpc>
                      </a:pPr>
                      <a:r>
                        <a:rPr lang="en-US" sz="1400" b="1" i="0" u="none" strike="noStrike" dirty="0">
                          <a:solidFill>
                            <a:schemeClr val="accent3"/>
                          </a:solidFill>
                          <a:effectLst/>
                          <a:latin typeface="+mj-lt"/>
                          <a:cs typeface="Calibri" panose="020F0502020204030204" pitchFamily="34" charset="0"/>
                        </a:rPr>
                        <a:t>Household Income</a:t>
                      </a:r>
                    </a:p>
                  </a:txBody>
                  <a:tcPr marT="0" marB="0"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4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3537458760"/>
                  </a:ext>
                </a:extLst>
              </a:tr>
              <a:tr h="234021">
                <a:tc>
                  <a:txBody>
                    <a:bodyPr/>
                    <a:lstStyle/>
                    <a:p>
                      <a:pPr algn="l" rtl="0" fontAlgn="b">
                        <a:lnSpc>
                          <a:spcPts val="1600"/>
                        </a:lnSpc>
                      </a:pPr>
                      <a:r>
                        <a:rPr lang="en-US" sz="1400" b="0" i="0" u="none" strike="noStrike" dirty="0">
                          <a:solidFill>
                            <a:srgbClr val="2D3342"/>
                          </a:solidFill>
                          <a:effectLst/>
                          <a:latin typeface="Montserrat Light" panose="00000400000000000000" pitchFamily="2" charset="0"/>
                        </a:rPr>
                        <a:t>&lt;$30,000</a:t>
                      </a:r>
                    </a:p>
                  </a:txBody>
                  <a:tcPr marL="85725" marR="9525" marT="0" marB="0" anchor="ctr"/>
                </a:tc>
                <a:tc>
                  <a:txBody>
                    <a:bodyPr/>
                    <a:lstStyle/>
                    <a:p>
                      <a:pPr algn="ctr" fontAlgn="ctr"/>
                      <a:r>
                        <a:rPr lang="en-US" sz="1400" b="0" i="0" u="none" strike="noStrike" dirty="0">
                          <a:solidFill>
                            <a:schemeClr val="tx1"/>
                          </a:solidFill>
                          <a:effectLst/>
                          <a:latin typeface="+mn-lt"/>
                        </a:rPr>
                        <a:t>96%</a:t>
                      </a:r>
                    </a:p>
                  </a:txBody>
                  <a:tcPr marL="9525" marR="9525" marT="9525" marB="0" anchor="ctr"/>
                </a:tc>
                <a:extLst>
                  <a:ext uri="{0D108BD9-81ED-4DB2-BD59-A6C34878D82A}">
                    <a16:rowId xmlns:a16="http://schemas.microsoft.com/office/drawing/2014/main" val="1616024838"/>
                  </a:ext>
                </a:extLst>
              </a:tr>
              <a:tr h="234021">
                <a:tc>
                  <a:txBody>
                    <a:bodyPr/>
                    <a:lstStyle/>
                    <a:p>
                      <a:pPr algn="l" rtl="0" fontAlgn="b">
                        <a:lnSpc>
                          <a:spcPts val="1600"/>
                        </a:lnSpc>
                      </a:pPr>
                      <a:r>
                        <a:rPr lang="en-US" sz="1400" b="0" i="0" u="none" strike="noStrike" dirty="0">
                          <a:solidFill>
                            <a:srgbClr val="2D3342"/>
                          </a:solidFill>
                          <a:effectLst/>
                          <a:latin typeface="Montserrat Light" panose="00000400000000000000" pitchFamily="2" charset="0"/>
                        </a:rPr>
                        <a:t>$30,000-$50,000</a:t>
                      </a:r>
                    </a:p>
                  </a:txBody>
                  <a:tcPr marL="85725" marR="9525" marT="0" marB="0" anchor="ctr"/>
                </a:tc>
                <a:tc>
                  <a:txBody>
                    <a:bodyPr/>
                    <a:lstStyle/>
                    <a:p>
                      <a:pPr algn="ctr" fontAlgn="ctr"/>
                      <a:r>
                        <a:rPr lang="en-US" sz="1400" b="0" i="0" u="none" strike="noStrike" dirty="0">
                          <a:solidFill>
                            <a:schemeClr val="tx1"/>
                          </a:solidFill>
                          <a:effectLst/>
                          <a:latin typeface="+mn-lt"/>
                        </a:rPr>
                        <a:t>94%</a:t>
                      </a:r>
                    </a:p>
                  </a:txBody>
                  <a:tcPr marL="9525" marR="9525" marT="9525" marB="0" anchor="ctr"/>
                </a:tc>
                <a:extLst>
                  <a:ext uri="{0D108BD9-81ED-4DB2-BD59-A6C34878D82A}">
                    <a16:rowId xmlns:a16="http://schemas.microsoft.com/office/drawing/2014/main" val="3406972032"/>
                  </a:ext>
                </a:extLst>
              </a:tr>
              <a:tr h="234021">
                <a:tc>
                  <a:txBody>
                    <a:bodyPr/>
                    <a:lstStyle/>
                    <a:p>
                      <a:pPr algn="l" rtl="0" fontAlgn="b">
                        <a:lnSpc>
                          <a:spcPts val="1600"/>
                        </a:lnSpc>
                      </a:pPr>
                      <a:r>
                        <a:rPr lang="en-US" sz="1400" b="0" i="0" u="none" strike="noStrike" dirty="0">
                          <a:solidFill>
                            <a:srgbClr val="2D3342"/>
                          </a:solidFill>
                          <a:effectLst/>
                          <a:latin typeface="Montserrat Light" panose="00000400000000000000" pitchFamily="2" charset="0"/>
                        </a:rPr>
                        <a:t>$50,000-$75,000</a:t>
                      </a:r>
                    </a:p>
                  </a:txBody>
                  <a:tcPr marL="85725" marR="9525" marT="0" marB="0" anchor="ctr"/>
                </a:tc>
                <a:tc>
                  <a:txBody>
                    <a:bodyPr/>
                    <a:lstStyle/>
                    <a:p>
                      <a:pPr algn="ctr" fontAlgn="ctr"/>
                      <a:r>
                        <a:rPr lang="en-US" sz="1400" b="0" i="0" u="none" strike="noStrike" dirty="0">
                          <a:solidFill>
                            <a:schemeClr val="tx1"/>
                          </a:solidFill>
                          <a:effectLst/>
                          <a:latin typeface="+mn-lt"/>
                        </a:rPr>
                        <a:t>94%</a:t>
                      </a:r>
                    </a:p>
                  </a:txBody>
                  <a:tcPr marL="9525" marR="9525" marT="9525" marB="0" anchor="ctr"/>
                </a:tc>
                <a:extLst>
                  <a:ext uri="{0D108BD9-81ED-4DB2-BD59-A6C34878D82A}">
                    <a16:rowId xmlns:a16="http://schemas.microsoft.com/office/drawing/2014/main" val="138301188"/>
                  </a:ext>
                </a:extLst>
              </a:tr>
              <a:tr h="234021">
                <a:tc>
                  <a:txBody>
                    <a:bodyPr/>
                    <a:lstStyle/>
                    <a:p>
                      <a:pPr algn="l" rtl="0" fontAlgn="b">
                        <a:lnSpc>
                          <a:spcPts val="1600"/>
                        </a:lnSpc>
                      </a:pPr>
                      <a:r>
                        <a:rPr lang="en-US" sz="1400" b="0" i="0" u="none" strike="noStrike" dirty="0">
                          <a:solidFill>
                            <a:srgbClr val="2D3342"/>
                          </a:solidFill>
                          <a:effectLst/>
                          <a:latin typeface="Montserrat Light" panose="00000400000000000000" pitchFamily="2" charset="0"/>
                        </a:rPr>
                        <a:t>$75,000-$100,000</a:t>
                      </a:r>
                    </a:p>
                  </a:txBody>
                  <a:tcPr marL="85725" marR="9525" marT="0"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2388803284"/>
                  </a:ext>
                </a:extLst>
              </a:tr>
              <a:tr h="234021">
                <a:tc>
                  <a:txBody>
                    <a:bodyPr/>
                    <a:lstStyle/>
                    <a:p>
                      <a:pPr algn="l" rtl="0" fontAlgn="b">
                        <a:lnSpc>
                          <a:spcPts val="1600"/>
                        </a:lnSpc>
                      </a:pPr>
                      <a:r>
                        <a:rPr lang="en-US" sz="1400" b="0" i="0" u="none" strike="noStrike" dirty="0">
                          <a:solidFill>
                            <a:srgbClr val="2D3342"/>
                          </a:solidFill>
                          <a:effectLst/>
                          <a:latin typeface="Montserrat Light" panose="00000400000000000000" pitchFamily="2" charset="0"/>
                        </a:rPr>
                        <a:t>$100,000-$150,000</a:t>
                      </a:r>
                    </a:p>
                  </a:txBody>
                  <a:tcPr marL="85725" marR="9525" marT="0" marB="0" anchor="ctr"/>
                </a:tc>
                <a:tc>
                  <a:txBody>
                    <a:bodyPr/>
                    <a:lstStyle/>
                    <a:p>
                      <a:pPr algn="ctr" fontAlgn="ctr"/>
                      <a:r>
                        <a:rPr lang="en-US" sz="1400" b="0" i="0" u="none" strike="noStrike" dirty="0">
                          <a:solidFill>
                            <a:schemeClr val="tx1"/>
                          </a:solidFill>
                          <a:effectLst/>
                          <a:latin typeface="+mn-lt"/>
                        </a:rPr>
                        <a:t>91%</a:t>
                      </a:r>
                    </a:p>
                  </a:txBody>
                  <a:tcPr marL="9525" marR="9525" marT="9525" marB="0" anchor="ctr"/>
                </a:tc>
                <a:extLst>
                  <a:ext uri="{0D108BD9-81ED-4DB2-BD59-A6C34878D82A}">
                    <a16:rowId xmlns:a16="http://schemas.microsoft.com/office/drawing/2014/main" val="2235905406"/>
                  </a:ext>
                </a:extLst>
              </a:tr>
              <a:tr h="234021">
                <a:tc>
                  <a:txBody>
                    <a:bodyPr/>
                    <a:lstStyle/>
                    <a:p>
                      <a:pPr algn="l" rtl="0" fontAlgn="b">
                        <a:lnSpc>
                          <a:spcPts val="1600"/>
                        </a:lnSpc>
                      </a:pPr>
                      <a:r>
                        <a:rPr lang="en-US" sz="1400" b="0" i="0" u="none" strike="noStrike" dirty="0">
                          <a:solidFill>
                            <a:srgbClr val="2D3342"/>
                          </a:solidFill>
                          <a:effectLst/>
                          <a:latin typeface="Montserrat Light" panose="00000400000000000000" pitchFamily="2" charset="0"/>
                        </a:rPr>
                        <a:t>$150,000+</a:t>
                      </a:r>
                    </a:p>
                  </a:txBody>
                  <a:tcPr marL="85725" marR="9525" marT="0" marB="0" anchor="ctr"/>
                </a:tc>
                <a:tc>
                  <a:txBody>
                    <a:bodyPr/>
                    <a:lstStyle/>
                    <a:p>
                      <a:pPr algn="ctr" fontAlgn="ctr"/>
                      <a:r>
                        <a:rPr lang="en-US" sz="1400" b="0" i="0" u="none" strike="noStrike" dirty="0">
                          <a:solidFill>
                            <a:schemeClr val="tx1"/>
                          </a:solidFill>
                          <a:effectLst/>
                          <a:latin typeface="+mn-lt"/>
                        </a:rPr>
                        <a:t>79%</a:t>
                      </a:r>
                    </a:p>
                  </a:txBody>
                  <a:tcPr marL="9525" marR="9525" marT="9525" marB="0" anchor="ctr"/>
                </a:tc>
                <a:extLst>
                  <a:ext uri="{0D108BD9-81ED-4DB2-BD59-A6C34878D82A}">
                    <a16:rowId xmlns:a16="http://schemas.microsoft.com/office/drawing/2014/main" val="1218945272"/>
                  </a:ext>
                </a:extLst>
              </a:tr>
            </a:tbl>
          </a:graphicData>
        </a:graphic>
      </p:graphicFrame>
      <p:sp>
        <p:nvSpPr>
          <p:cNvPr id="8" name="Text Placeholder 7">
            <a:extLst>
              <a:ext uri="{FF2B5EF4-FFF2-40B4-BE49-F238E27FC236}">
                <a16:creationId xmlns:a16="http://schemas.microsoft.com/office/drawing/2014/main" id="{55231661-34F6-7A88-EEEF-AC435D9F86E8}"/>
              </a:ext>
            </a:extLst>
          </p:cNvPr>
          <p:cNvSpPr>
            <a:spLocks noGrp="1"/>
          </p:cNvSpPr>
          <p:nvPr>
            <p:ph type="body" sz="quarter" idx="11"/>
          </p:nvPr>
        </p:nvSpPr>
        <p:spPr/>
        <p:txBody>
          <a:bodyPr/>
          <a:lstStyle/>
          <a:p>
            <a:r>
              <a:rPr lang="en-US" dirty="0"/>
              <a:t>Women aged 50 and over are the group that most strongly expresses concern about the cost of living.</a:t>
            </a:r>
          </a:p>
        </p:txBody>
      </p:sp>
    </p:spTree>
    <p:extLst>
      <p:ext uri="{BB962C8B-B14F-4D97-AF65-F5344CB8AC3E}">
        <p14:creationId xmlns:p14="http://schemas.microsoft.com/office/powerpoint/2010/main" val="232302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8315-BE8E-CD2C-77D8-6064AEFBD54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C8BFCE-D2BF-1D43-CC84-3AD2D3E9FD81}"/>
              </a:ext>
            </a:extLst>
          </p:cNvPr>
          <p:cNvSpPr>
            <a:spLocks noGrp="1"/>
          </p:cNvSpPr>
          <p:nvPr>
            <p:ph type="sldNum" sz="quarter" idx="10"/>
          </p:nvPr>
        </p:nvSpPr>
        <p:spPr/>
        <p:txBody>
          <a:bodyPr/>
          <a:lstStyle/>
          <a:p>
            <a:fld id="{68963FF3-3082-0146-9045-A71664B0B906}" type="slidenum">
              <a:rPr lang="en-US" smtClean="0"/>
              <a:t>19</a:t>
            </a:fld>
            <a:endParaRPr lang="en-US" dirty="0"/>
          </a:p>
        </p:txBody>
      </p:sp>
      <p:sp>
        <p:nvSpPr>
          <p:cNvPr id="4" name="Text Placeholder 3">
            <a:extLst>
              <a:ext uri="{FF2B5EF4-FFF2-40B4-BE49-F238E27FC236}">
                <a16:creationId xmlns:a16="http://schemas.microsoft.com/office/drawing/2014/main" id="{A387E7FD-5794-4F1B-5B3A-0D914D250090}"/>
              </a:ext>
            </a:extLst>
          </p:cNvPr>
          <p:cNvSpPr>
            <a:spLocks noGrp="1"/>
          </p:cNvSpPr>
          <p:nvPr>
            <p:ph type="body" sz="quarter" idx="12"/>
          </p:nvPr>
        </p:nvSpPr>
        <p:spPr/>
        <p:txBody>
          <a:bodyPr/>
          <a:lstStyle/>
          <a:p>
            <a:r>
              <a:rPr lang="en-US" dirty="0"/>
              <a:t>Q15r. I'd like to read you some problems facing Colorado that people have mentioned.  Please tell me whether you think it is an extremely serious problem, a very serious problem, somewhat serious problem, or not too serious a problem in Colorado.</a:t>
            </a:r>
          </a:p>
          <a:p>
            <a:r>
              <a:rPr lang="en-US" dirty="0"/>
              <a:t>(The Rising Cost of Living)</a:t>
            </a:r>
          </a:p>
        </p:txBody>
      </p:sp>
      <p:sp>
        <p:nvSpPr>
          <p:cNvPr id="5" name="Text Placeholder 4">
            <a:extLst>
              <a:ext uri="{FF2B5EF4-FFF2-40B4-BE49-F238E27FC236}">
                <a16:creationId xmlns:a16="http://schemas.microsoft.com/office/drawing/2014/main" id="{8B91AE22-4262-2952-FECD-69BB31BD2168}"/>
              </a:ext>
            </a:extLst>
          </p:cNvPr>
          <p:cNvSpPr>
            <a:spLocks noGrp="1"/>
          </p:cNvSpPr>
          <p:nvPr>
            <p:ph type="body" sz="quarter" idx="13"/>
          </p:nvPr>
        </p:nvSpPr>
        <p:spPr/>
        <p:txBody>
          <a:bodyPr/>
          <a:lstStyle/>
          <a:p>
            <a:r>
              <a:rPr lang="en-US" dirty="0"/>
              <a:t>Split Sample</a:t>
            </a:r>
          </a:p>
        </p:txBody>
      </p:sp>
      <p:graphicFrame>
        <p:nvGraphicFramePr>
          <p:cNvPr id="6" name="Table 5">
            <a:extLst>
              <a:ext uri="{FF2B5EF4-FFF2-40B4-BE49-F238E27FC236}">
                <a16:creationId xmlns:a16="http://schemas.microsoft.com/office/drawing/2014/main" id="{1838691C-D4AD-15BC-8A0C-642A9C2C3D58}"/>
              </a:ext>
            </a:extLst>
          </p:cNvPr>
          <p:cNvGraphicFramePr>
            <a:graphicFrameLocks noGrp="1"/>
          </p:cNvGraphicFramePr>
          <p:nvPr>
            <p:extLst>
              <p:ext uri="{D42A27DB-BD31-4B8C-83A1-F6EECF244321}">
                <p14:modId xmlns:p14="http://schemas.microsoft.com/office/powerpoint/2010/main" val="841088144"/>
              </p:ext>
            </p:extLst>
          </p:nvPr>
        </p:nvGraphicFramePr>
        <p:xfrm>
          <a:off x="609600" y="2080057"/>
          <a:ext cx="10972800" cy="4146176"/>
        </p:xfrm>
        <a:graphic>
          <a:graphicData uri="http://schemas.openxmlformats.org/drawingml/2006/table">
            <a:tbl>
              <a:tblPr firstRow="1" bandRow="1">
                <a:tableStyleId>{073A0DAA-6AF3-43AB-8588-CEC1D06C72B9}</a:tableStyleId>
              </a:tblPr>
              <a:tblGrid>
                <a:gridCol w="7008327">
                  <a:extLst>
                    <a:ext uri="{9D8B030D-6E8A-4147-A177-3AD203B41FA5}">
                      <a16:colId xmlns:a16="http://schemas.microsoft.com/office/drawing/2014/main" val="3800592379"/>
                    </a:ext>
                  </a:extLst>
                </a:gridCol>
                <a:gridCol w="3964473">
                  <a:extLst>
                    <a:ext uri="{9D8B030D-6E8A-4147-A177-3AD203B41FA5}">
                      <a16:colId xmlns:a16="http://schemas.microsoft.com/office/drawing/2014/main" val="3817541411"/>
                    </a:ext>
                  </a:extLst>
                </a:gridCol>
              </a:tblGrid>
              <a:tr h="380054">
                <a:tc>
                  <a:txBody>
                    <a:bodyPr/>
                    <a:lstStyle/>
                    <a:p>
                      <a:pPr algn="ctr">
                        <a:lnSpc>
                          <a:spcPts val="1600"/>
                        </a:lnSpc>
                      </a:pPr>
                      <a:r>
                        <a:rPr lang="en-US" sz="1400" b="1" dirty="0">
                          <a:solidFill>
                            <a:schemeClr val="accent3"/>
                          </a:solidFill>
                          <a:latin typeface="+mj-lt"/>
                        </a:rPr>
                        <a:t>Demographic Group</a:t>
                      </a:r>
                    </a:p>
                  </a:txBody>
                  <a:tcPr marT="27432" marB="27432" anchor="ctr">
                    <a:solidFill>
                      <a:schemeClr val="accent4"/>
                    </a:solidFill>
                  </a:tcPr>
                </a:tc>
                <a:tc>
                  <a:txBody>
                    <a:bodyPr/>
                    <a:lstStyle/>
                    <a:p>
                      <a:pPr algn="ctr" fontAlgn="b">
                        <a:lnSpc>
                          <a:spcPts val="1600"/>
                        </a:lnSpc>
                      </a:pPr>
                      <a:r>
                        <a:rPr lang="en-US" sz="1400" b="1" i="0" u="none" strike="noStrike" dirty="0">
                          <a:solidFill>
                            <a:schemeClr val="accent3"/>
                          </a:solidFill>
                          <a:effectLst/>
                          <a:latin typeface="+mj-lt"/>
                        </a:rPr>
                        <a:t>% Extremely/Very Serious Problem</a:t>
                      </a:r>
                    </a:p>
                  </a:txBody>
                  <a:tcPr marT="27432" marB="27432" anchor="ctr">
                    <a:solidFill>
                      <a:schemeClr val="accent4"/>
                    </a:solidFill>
                  </a:tcPr>
                </a:tc>
                <a:extLst>
                  <a:ext uri="{0D108BD9-81ED-4DB2-BD59-A6C34878D82A}">
                    <a16:rowId xmlns:a16="http://schemas.microsoft.com/office/drawing/2014/main" val="3309465836"/>
                  </a:ext>
                </a:extLst>
              </a:tr>
              <a:tr h="380054">
                <a:tc>
                  <a:txBody>
                    <a:bodyPr/>
                    <a:lstStyle/>
                    <a:p>
                      <a:pPr algn="l" fontAlgn="b">
                        <a:lnSpc>
                          <a:spcPts val="1600"/>
                        </a:lnSpc>
                      </a:pPr>
                      <a:r>
                        <a:rPr lang="en-US" sz="1400" b="1" i="0" u="none" strike="noStrike" dirty="0">
                          <a:solidFill>
                            <a:srgbClr val="000000"/>
                          </a:solidFill>
                          <a:effectLst/>
                          <a:latin typeface="+mj-lt"/>
                        </a:rPr>
                        <a:t>All</a:t>
                      </a:r>
                    </a:p>
                  </a:txBody>
                  <a:tcPr marT="0" marB="0" anchor="ctr"/>
                </a:tc>
                <a:tc>
                  <a:txBody>
                    <a:bodyPr/>
                    <a:lstStyle/>
                    <a:p>
                      <a:pPr algn="ctr" fontAlgn="b">
                        <a:lnSpc>
                          <a:spcPts val="1600"/>
                        </a:lnSpc>
                      </a:pPr>
                      <a:r>
                        <a:rPr lang="en-US" sz="1400" b="0" i="0" u="none" strike="noStrike" dirty="0">
                          <a:solidFill>
                            <a:schemeClr val="tx1"/>
                          </a:solidFill>
                          <a:effectLst/>
                          <a:latin typeface="+mj-lt"/>
                        </a:rPr>
                        <a:t>90%</a:t>
                      </a:r>
                    </a:p>
                  </a:txBody>
                  <a:tcPr marL="9525" marR="9525" marT="27432" marB="27432" anchor="ctr"/>
                </a:tc>
                <a:extLst>
                  <a:ext uri="{0D108BD9-81ED-4DB2-BD59-A6C34878D82A}">
                    <a16:rowId xmlns:a16="http://schemas.microsoft.com/office/drawing/2014/main" val="2623794283"/>
                  </a:ext>
                </a:extLst>
              </a:tr>
              <a:tr h="380054">
                <a:tc>
                  <a:txBody>
                    <a:bodyPr/>
                    <a:lstStyle/>
                    <a:p>
                      <a:pPr algn="l" fontAlgn="b">
                        <a:lnSpc>
                          <a:spcPts val="1600"/>
                        </a:lnSpc>
                      </a:pPr>
                      <a:r>
                        <a:rPr lang="en-US" sz="1400" b="1" i="0" u="none" strike="noStrike" dirty="0">
                          <a:solidFill>
                            <a:schemeClr val="accent3"/>
                          </a:solidFill>
                          <a:effectLst/>
                          <a:latin typeface="+mj-lt"/>
                        </a:rPr>
                        <a:t>Education</a:t>
                      </a:r>
                    </a:p>
                  </a:txBody>
                  <a:tcPr marT="0" marB="0"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600"/>
                        </a:lnSpc>
                      </a:pPr>
                      <a:endParaRPr lang="en-US" sz="14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41056169"/>
                  </a:ext>
                </a:extLst>
              </a:tr>
              <a:tr h="328245">
                <a:tc>
                  <a:txBody>
                    <a:bodyPr/>
                    <a:lstStyle/>
                    <a:p>
                      <a:pPr algn="l" fontAlgn="b"/>
                      <a:r>
                        <a:rPr lang="en-US" sz="1400" b="0" i="0" u="none" strike="noStrike" dirty="0">
                          <a:solidFill>
                            <a:schemeClr val="tx1"/>
                          </a:solidFill>
                          <a:effectLst/>
                          <a:latin typeface="+mn-lt"/>
                        </a:rPr>
                        <a:t>High School Educated</a:t>
                      </a:r>
                    </a:p>
                  </a:txBody>
                  <a:tcPr marT="0" marB="0" anchor="ctr"/>
                </a:tc>
                <a:tc>
                  <a:txBody>
                    <a:bodyPr/>
                    <a:lstStyle/>
                    <a:p>
                      <a:pPr algn="ctr" fontAlgn="ctr"/>
                      <a:r>
                        <a:rPr lang="en-US" sz="1400" b="0" i="0" u="none" strike="noStrike" dirty="0">
                          <a:solidFill>
                            <a:schemeClr val="tx1"/>
                          </a:solidFill>
                          <a:effectLst/>
                          <a:latin typeface="+mn-lt"/>
                        </a:rPr>
                        <a:t>91%</a:t>
                      </a:r>
                    </a:p>
                  </a:txBody>
                  <a:tcPr marL="9525" marR="9525" marT="9525" marB="0" anchor="ctr"/>
                </a:tc>
                <a:extLst>
                  <a:ext uri="{0D108BD9-81ED-4DB2-BD59-A6C34878D82A}">
                    <a16:rowId xmlns:a16="http://schemas.microsoft.com/office/drawing/2014/main" val="3509380447"/>
                  </a:ext>
                </a:extLst>
              </a:tr>
              <a:tr h="328245">
                <a:tc>
                  <a:txBody>
                    <a:bodyPr/>
                    <a:lstStyle/>
                    <a:p>
                      <a:pPr algn="l" fontAlgn="b"/>
                      <a:r>
                        <a:rPr lang="en-US" sz="1400" b="0" i="0" u="none" strike="noStrike" dirty="0">
                          <a:solidFill>
                            <a:schemeClr val="tx1"/>
                          </a:solidFill>
                          <a:effectLst/>
                          <a:latin typeface="+mn-lt"/>
                        </a:rPr>
                        <a:t>Some College Education</a:t>
                      </a:r>
                    </a:p>
                  </a:txBody>
                  <a:tcPr marT="0" marB="0" anchor="ctr"/>
                </a:tc>
                <a:tc>
                  <a:txBody>
                    <a:bodyPr/>
                    <a:lstStyle/>
                    <a:p>
                      <a:pPr algn="ctr" fontAlgn="ctr"/>
                      <a:r>
                        <a:rPr lang="en-US" sz="1400" b="0" i="0" u="none" strike="noStrike" dirty="0">
                          <a:solidFill>
                            <a:schemeClr val="tx1"/>
                          </a:solidFill>
                          <a:effectLst/>
                          <a:latin typeface="+mn-lt"/>
                        </a:rPr>
                        <a:t>95%</a:t>
                      </a:r>
                    </a:p>
                  </a:txBody>
                  <a:tcPr marL="9525" marR="9525" marT="9525" marB="0" anchor="ctr"/>
                </a:tc>
                <a:extLst>
                  <a:ext uri="{0D108BD9-81ED-4DB2-BD59-A6C34878D82A}">
                    <a16:rowId xmlns:a16="http://schemas.microsoft.com/office/drawing/2014/main" val="1443999916"/>
                  </a:ext>
                </a:extLst>
              </a:tr>
              <a:tr h="328245">
                <a:tc>
                  <a:txBody>
                    <a:bodyPr/>
                    <a:lstStyle/>
                    <a:p>
                      <a:pPr algn="l" fontAlgn="b"/>
                      <a:r>
                        <a:rPr lang="en-US" sz="1400" b="0" i="0" u="none" strike="noStrike" dirty="0">
                          <a:solidFill>
                            <a:schemeClr val="tx1"/>
                          </a:solidFill>
                          <a:effectLst/>
                          <a:latin typeface="+mn-lt"/>
                        </a:rPr>
                        <a:t>Four-Year College Graduates</a:t>
                      </a:r>
                    </a:p>
                  </a:txBody>
                  <a:tcPr marT="0" marB="0" anchor="ctr"/>
                </a:tc>
                <a:tc>
                  <a:txBody>
                    <a:bodyPr/>
                    <a:lstStyle/>
                    <a:p>
                      <a:pPr algn="ctr" fontAlgn="ctr"/>
                      <a:r>
                        <a:rPr lang="en-US" sz="1400" b="0" i="0" u="none" strike="noStrike" dirty="0">
                          <a:solidFill>
                            <a:schemeClr val="tx1"/>
                          </a:solidFill>
                          <a:effectLst/>
                          <a:latin typeface="+mn-lt"/>
                        </a:rPr>
                        <a:t>84%</a:t>
                      </a:r>
                    </a:p>
                  </a:txBody>
                  <a:tcPr marL="9525" marR="9525" marT="9525" marB="0" anchor="ctr"/>
                </a:tc>
                <a:extLst>
                  <a:ext uri="{0D108BD9-81ED-4DB2-BD59-A6C34878D82A}">
                    <a16:rowId xmlns:a16="http://schemas.microsoft.com/office/drawing/2014/main" val="3971133635"/>
                  </a:ext>
                </a:extLst>
              </a:tr>
              <a:tr h="328245">
                <a:tc>
                  <a:txBody>
                    <a:bodyPr/>
                    <a:lstStyle/>
                    <a:p>
                      <a:pPr algn="l" fontAlgn="b"/>
                      <a:r>
                        <a:rPr lang="en-US" sz="1400" b="0" i="0" u="none" strike="noStrike" dirty="0">
                          <a:solidFill>
                            <a:schemeClr val="tx1"/>
                          </a:solidFill>
                          <a:effectLst/>
                          <a:latin typeface="+mn-lt"/>
                        </a:rPr>
                        <a:t>Post-Graduate Educated</a:t>
                      </a:r>
                    </a:p>
                  </a:txBody>
                  <a:tcPr marT="0" marB="0" anchor="ctr"/>
                </a:tc>
                <a:tc>
                  <a:txBody>
                    <a:bodyPr/>
                    <a:lstStyle/>
                    <a:p>
                      <a:pPr algn="ctr" fontAlgn="ctr"/>
                      <a:r>
                        <a:rPr lang="en-US" sz="1400" b="0" i="0" u="none" strike="noStrike" dirty="0">
                          <a:solidFill>
                            <a:schemeClr val="tx1"/>
                          </a:solidFill>
                          <a:effectLst/>
                          <a:latin typeface="+mn-lt"/>
                        </a:rPr>
                        <a:t>90%</a:t>
                      </a:r>
                    </a:p>
                  </a:txBody>
                  <a:tcPr marL="9525" marR="9525" marT="9525" marB="0" anchor="ctr"/>
                </a:tc>
                <a:extLst>
                  <a:ext uri="{0D108BD9-81ED-4DB2-BD59-A6C34878D82A}">
                    <a16:rowId xmlns:a16="http://schemas.microsoft.com/office/drawing/2014/main" val="1858963443"/>
                  </a:ext>
                </a:extLst>
              </a:tr>
              <a:tr h="380054">
                <a:tc>
                  <a:txBody>
                    <a:bodyPr/>
                    <a:lstStyle/>
                    <a:p>
                      <a:pPr algn="l" fontAlgn="b">
                        <a:lnSpc>
                          <a:spcPts val="1600"/>
                        </a:lnSpc>
                      </a:pPr>
                      <a:r>
                        <a:rPr lang="en-US" sz="1400" b="0" i="0" u="none" strike="noStrike" dirty="0">
                          <a:solidFill>
                            <a:schemeClr val="accent3"/>
                          </a:solidFill>
                          <a:effectLst/>
                          <a:latin typeface="+mj-lt"/>
                          <a:cs typeface="Calibri" panose="020F0502020204030204" pitchFamily="34" charset="0"/>
                        </a:rPr>
                        <a:t>Education by Gender</a:t>
                      </a:r>
                    </a:p>
                  </a:txBody>
                  <a:tcPr marT="0" marB="0"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428900130"/>
                  </a:ext>
                </a:extLst>
              </a:tr>
              <a:tr h="328245">
                <a:tc>
                  <a:txBody>
                    <a:bodyPr/>
                    <a:lstStyle/>
                    <a:p>
                      <a:pPr algn="l" rtl="0" fontAlgn="b"/>
                      <a:r>
                        <a:rPr lang="en-US" sz="1400" b="0" i="0" u="none" strike="noStrike" dirty="0">
                          <a:solidFill>
                            <a:schemeClr val="tx1"/>
                          </a:solidFill>
                          <a:effectLst/>
                          <a:latin typeface="+mn-lt"/>
                        </a:rPr>
                        <a:t>Non-College Educated Men</a:t>
                      </a:r>
                    </a:p>
                  </a:txBody>
                  <a:tcPr marT="0" marB="0" anchor="ctr"/>
                </a:tc>
                <a:tc>
                  <a:txBody>
                    <a:bodyPr/>
                    <a:lstStyle/>
                    <a:p>
                      <a:pPr algn="ctr" fontAlgn="ctr"/>
                      <a:r>
                        <a:rPr lang="en-US" sz="1400" b="0" i="0" u="none" strike="noStrike" dirty="0">
                          <a:solidFill>
                            <a:schemeClr val="tx1"/>
                          </a:solidFill>
                          <a:effectLst/>
                          <a:latin typeface="+mn-lt"/>
                        </a:rPr>
                        <a:t>84%</a:t>
                      </a:r>
                    </a:p>
                  </a:txBody>
                  <a:tcPr marL="9525" marR="9525" marT="9525" marB="0" anchor="ctr"/>
                </a:tc>
                <a:extLst>
                  <a:ext uri="{0D108BD9-81ED-4DB2-BD59-A6C34878D82A}">
                    <a16:rowId xmlns:a16="http://schemas.microsoft.com/office/drawing/2014/main" val="912803720"/>
                  </a:ext>
                </a:extLst>
              </a:tr>
              <a:tr h="328245">
                <a:tc>
                  <a:txBody>
                    <a:bodyPr/>
                    <a:lstStyle/>
                    <a:p>
                      <a:pPr algn="l" rtl="0" fontAlgn="b"/>
                      <a:r>
                        <a:rPr lang="en-US" sz="1400" b="0" i="0" u="none" strike="noStrike" dirty="0">
                          <a:solidFill>
                            <a:schemeClr val="tx1"/>
                          </a:solidFill>
                          <a:effectLst/>
                          <a:latin typeface="+mn-lt"/>
                        </a:rPr>
                        <a:t>Non-College Educated Women</a:t>
                      </a:r>
                    </a:p>
                  </a:txBody>
                  <a:tcPr marT="0" marB="0" anchor="ctr"/>
                </a:tc>
                <a:tc>
                  <a:txBody>
                    <a:bodyPr/>
                    <a:lstStyle/>
                    <a:p>
                      <a:pPr algn="ctr" fontAlgn="ctr"/>
                      <a:r>
                        <a:rPr lang="en-US" sz="1400" b="0" i="0" u="none" strike="noStrike" dirty="0">
                          <a:solidFill>
                            <a:schemeClr val="tx1"/>
                          </a:solidFill>
                          <a:effectLst/>
                          <a:latin typeface="+mn-lt"/>
                        </a:rPr>
                        <a:t>99%</a:t>
                      </a:r>
                    </a:p>
                  </a:txBody>
                  <a:tcPr marL="9525" marR="9525" marT="9525" marB="0" anchor="ctr"/>
                </a:tc>
                <a:extLst>
                  <a:ext uri="{0D108BD9-81ED-4DB2-BD59-A6C34878D82A}">
                    <a16:rowId xmlns:a16="http://schemas.microsoft.com/office/drawing/2014/main" val="2578006770"/>
                  </a:ext>
                </a:extLst>
              </a:tr>
              <a:tr h="328245">
                <a:tc>
                  <a:txBody>
                    <a:bodyPr/>
                    <a:lstStyle/>
                    <a:p>
                      <a:pPr algn="l" rtl="0" fontAlgn="b"/>
                      <a:r>
                        <a:rPr lang="en-US" sz="1400" b="0" i="0" u="none" strike="noStrike" dirty="0">
                          <a:solidFill>
                            <a:schemeClr val="tx1"/>
                          </a:solidFill>
                          <a:effectLst/>
                          <a:latin typeface="+mn-lt"/>
                        </a:rPr>
                        <a:t>College-Educated Men</a:t>
                      </a:r>
                    </a:p>
                  </a:txBody>
                  <a:tcPr marT="0" marB="0" anchor="ctr"/>
                </a:tc>
                <a:tc>
                  <a:txBody>
                    <a:bodyPr/>
                    <a:lstStyle/>
                    <a:p>
                      <a:pPr algn="ctr" fontAlgn="ctr"/>
                      <a:r>
                        <a:rPr lang="en-US" sz="1400" b="0" i="0" u="none" strike="noStrike" dirty="0">
                          <a:solidFill>
                            <a:schemeClr val="tx1"/>
                          </a:solidFill>
                          <a:effectLst/>
                          <a:latin typeface="+mn-lt"/>
                        </a:rPr>
                        <a:t>89%</a:t>
                      </a:r>
                    </a:p>
                  </a:txBody>
                  <a:tcPr marL="9525" marR="9525" marT="9525" marB="0" anchor="ctr"/>
                </a:tc>
                <a:extLst>
                  <a:ext uri="{0D108BD9-81ED-4DB2-BD59-A6C34878D82A}">
                    <a16:rowId xmlns:a16="http://schemas.microsoft.com/office/drawing/2014/main" val="221851307"/>
                  </a:ext>
                </a:extLst>
              </a:tr>
              <a:tr h="328245">
                <a:tc>
                  <a:txBody>
                    <a:bodyPr/>
                    <a:lstStyle/>
                    <a:p>
                      <a:pPr algn="l" rtl="0" fontAlgn="b"/>
                      <a:r>
                        <a:rPr lang="en-US" sz="1400" b="0" i="0" u="none" strike="noStrike" dirty="0">
                          <a:solidFill>
                            <a:schemeClr val="tx1"/>
                          </a:solidFill>
                          <a:effectLst/>
                          <a:latin typeface="+mn-lt"/>
                        </a:rPr>
                        <a:t>College-Educated Women</a:t>
                      </a:r>
                    </a:p>
                  </a:txBody>
                  <a:tcPr marT="0" marB="0" anchor="ctr"/>
                </a:tc>
                <a:tc>
                  <a:txBody>
                    <a:bodyPr/>
                    <a:lstStyle/>
                    <a:p>
                      <a:pPr algn="ctr" fontAlgn="ctr"/>
                      <a:r>
                        <a:rPr lang="en-US" sz="1400" b="0" i="0" u="none" strike="noStrike" dirty="0">
                          <a:solidFill>
                            <a:schemeClr val="tx1"/>
                          </a:solidFill>
                          <a:effectLst/>
                          <a:latin typeface="+mn-lt"/>
                        </a:rPr>
                        <a:t>83%</a:t>
                      </a:r>
                    </a:p>
                  </a:txBody>
                  <a:tcPr marL="9525" marR="9525" marT="9525" marB="0" anchor="ctr"/>
                </a:tc>
                <a:extLst>
                  <a:ext uri="{0D108BD9-81ED-4DB2-BD59-A6C34878D82A}">
                    <a16:rowId xmlns:a16="http://schemas.microsoft.com/office/drawing/2014/main" val="1101887625"/>
                  </a:ext>
                </a:extLst>
              </a:tr>
            </a:tbl>
          </a:graphicData>
        </a:graphic>
      </p:graphicFrame>
      <p:sp>
        <p:nvSpPr>
          <p:cNvPr id="8" name="Text Placeholder 7">
            <a:extLst>
              <a:ext uri="{FF2B5EF4-FFF2-40B4-BE49-F238E27FC236}">
                <a16:creationId xmlns:a16="http://schemas.microsoft.com/office/drawing/2014/main" id="{6F0BB98D-6C69-6B55-7794-E89D412050F4}"/>
              </a:ext>
            </a:extLst>
          </p:cNvPr>
          <p:cNvSpPr>
            <a:spLocks noGrp="1"/>
          </p:cNvSpPr>
          <p:nvPr>
            <p:ph type="body" sz="quarter" idx="11"/>
          </p:nvPr>
        </p:nvSpPr>
        <p:spPr/>
        <p:txBody>
          <a:bodyPr/>
          <a:lstStyle/>
          <a:p>
            <a:r>
              <a:rPr lang="en-US" dirty="0"/>
              <a:t>The cost of living impacts women with less formal education in Colorado more severely.</a:t>
            </a:r>
          </a:p>
        </p:txBody>
      </p:sp>
    </p:spTree>
    <p:extLst>
      <p:ext uri="{BB962C8B-B14F-4D97-AF65-F5344CB8AC3E}">
        <p14:creationId xmlns:p14="http://schemas.microsoft.com/office/powerpoint/2010/main" val="2766002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963FF3-3082-0146-9045-A71664B0B906}" type="slidenum">
              <a:rPr lang="en-US" smtClean="0"/>
              <a:pPr/>
              <a:t>2</a:t>
            </a:fld>
            <a:endParaRPr lang="en-US" dirty="0"/>
          </a:p>
        </p:txBody>
      </p:sp>
      <p:sp>
        <p:nvSpPr>
          <p:cNvPr id="2" name="Text Placeholder 1">
            <a:extLst>
              <a:ext uri="{FF2B5EF4-FFF2-40B4-BE49-F238E27FC236}">
                <a16:creationId xmlns:a16="http://schemas.microsoft.com/office/drawing/2014/main" id="{940DA55A-4D32-4780-82CF-B889827CA482}"/>
              </a:ext>
            </a:extLst>
          </p:cNvPr>
          <p:cNvSpPr>
            <a:spLocks noGrp="1"/>
          </p:cNvSpPr>
          <p:nvPr>
            <p:ph type="body" sz="quarter" idx="11"/>
          </p:nvPr>
        </p:nvSpPr>
        <p:spPr/>
        <p:txBody>
          <a:bodyPr/>
          <a:lstStyle/>
          <a:p>
            <a:r>
              <a:rPr lang="en-US" dirty="0">
                <a:latin typeface="+mj-lt"/>
              </a:rPr>
              <a:t>Survey Specifics and Methodology</a:t>
            </a:r>
          </a:p>
        </p:txBody>
      </p:sp>
      <p:sp>
        <p:nvSpPr>
          <p:cNvPr id="3" name="Text Placeholder 2">
            <a:extLst>
              <a:ext uri="{FF2B5EF4-FFF2-40B4-BE49-F238E27FC236}">
                <a16:creationId xmlns:a16="http://schemas.microsoft.com/office/drawing/2014/main" id="{687FACA6-9D2A-4A34-9D1F-B74C9BC536D5}"/>
              </a:ext>
            </a:extLst>
          </p:cNvPr>
          <p:cNvSpPr>
            <a:spLocks noGrp="1"/>
          </p:cNvSpPr>
          <p:nvPr>
            <p:ph type="body" sz="quarter" idx="12"/>
          </p:nvPr>
        </p:nvSpPr>
        <p:spPr/>
        <p:txBody>
          <a:bodyPr/>
          <a:lstStyle/>
          <a:p>
            <a:r>
              <a:rPr lang="en-US" dirty="0">
                <a:latin typeface="+mn-lt"/>
              </a:rPr>
              <a:t>(Not All Results Will Sum to 100% Due to Rounding)</a:t>
            </a:r>
          </a:p>
        </p:txBody>
      </p:sp>
      <p:sp>
        <p:nvSpPr>
          <p:cNvPr id="9" name="Text Placeholder 8">
            <a:extLst>
              <a:ext uri="{FF2B5EF4-FFF2-40B4-BE49-F238E27FC236}">
                <a16:creationId xmlns:a16="http://schemas.microsoft.com/office/drawing/2014/main" id="{E7E0587E-DF8E-4086-00F4-E8B4FBE75667}"/>
              </a:ext>
            </a:extLst>
          </p:cNvPr>
          <p:cNvSpPr>
            <a:spLocks noGrp="1"/>
          </p:cNvSpPr>
          <p:nvPr>
            <p:ph type="body" sz="quarter" idx="13"/>
          </p:nvPr>
        </p:nvSpPr>
        <p:spPr/>
        <p:txBody>
          <a:bodyPr/>
          <a:lstStyle/>
          <a:p>
            <a:endParaRPr lang="en-US"/>
          </a:p>
        </p:txBody>
      </p:sp>
      <p:graphicFrame>
        <p:nvGraphicFramePr>
          <p:cNvPr id="5" name="Table 4">
            <a:extLst>
              <a:ext uri="{FF2B5EF4-FFF2-40B4-BE49-F238E27FC236}">
                <a16:creationId xmlns:a16="http://schemas.microsoft.com/office/drawing/2014/main" id="{BF97A617-57DD-4803-9FC4-607D984F1E2C}"/>
              </a:ext>
            </a:extLst>
          </p:cNvPr>
          <p:cNvGraphicFramePr>
            <a:graphicFrameLocks noGrp="1"/>
          </p:cNvGraphicFramePr>
          <p:nvPr>
            <p:extLst>
              <p:ext uri="{D42A27DB-BD31-4B8C-83A1-F6EECF244321}">
                <p14:modId xmlns:p14="http://schemas.microsoft.com/office/powerpoint/2010/main" val="1122617748"/>
              </p:ext>
            </p:extLst>
          </p:nvPr>
        </p:nvGraphicFramePr>
        <p:xfrm>
          <a:off x="670560" y="2115677"/>
          <a:ext cx="11086011" cy="4425315"/>
        </p:xfrm>
        <a:graphic>
          <a:graphicData uri="http://schemas.openxmlformats.org/drawingml/2006/table">
            <a:tbl>
              <a:tblPr firstCol="1" bandRow="1">
                <a:tableStyleId>{073A0DAA-6AF3-43AB-8588-CEC1D06C72B9}</a:tableStyleId>
              </a:tblPr>
              <a:tblGrid>
                <a:gridCol w="3152503">
                  <a:extLst>
                    <a:ext uri="{9D8B030D-6E8A-4147-A177-3AD203B41FA5}">
                      <a16:colId xmlns:a16="http://schemas.microsoft.com/office/drawing/2014/main" val="90720934"/>
                    </a:ext>
                  </a:extLst>
                </a:gridCol>
                <a:gridCol w="7933508">
                  <a:extLst>
                    <a:ext uri="{9D8B030D-6E8A-4147-A177-3AD203B41FA5}">
                      <a16:colId xmlns:a16="http://schemas.microsoft.com/office/drawing/2014/main" val="4125130851"/>
                    </a:ext>
                  </a:extLst>
                </a:gridCol>
              </a:tblGrid>
              <a:tr h="0">
                <a:tc>
                  <a:txBody>
                    <a:bodyPr/>
                    <a:lstStyle/>
                    <a:p>
                      <a:pPr algn="ctr"/>
                      <a:r>
                        <a:rPr lang="en-US" sz="1600" dirty="0">
                          <a:latin typeface="+mj-lt"/>
                        </a:rPr>
                        <a:t>Dates</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April 19-May 18, 2025</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0">
                <a:tc>
                  <a:txBody>
                    <a:bodyPr/>
                    <a:lstStyle/>
                    <a:p>
                      <a:pPr algn="ctr"/>
                      <a:r>
                        <a:rPr lang="en-US" sz="1600" dirty="0">
                          <a:latin typeface="+mj-lt"/>
                        </a:rPr>
                        <a:t>Bipartisan</a:t>
                      </a:r>
                      <a:r>
                        <a:rPr lang="en-US" sz="1600" baseline="0" dirty="0">
                          <a:latin typeface="+mj-lt"/>
                        </a:rPr>
                        <a:t> </a:t>
                      </a:r>
                      <a:r>
                        <a:rPr lang="en-US" sz="1600" dirty="0">
                          <a:latin typeface="+mj-lt"/>
                        </a:rPr>
                        <a:t>Research Team</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FM3 Research (D) and New Bridge Strategy (R)</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6268471"/>
                  </a:ext>
                </a:extLst>
              </a:tr>
              <a:tr h="0">
                <a:tc>
                  <a:txBody>
                    <a:bodyPr/>
                    <a:lstStyle/>
                    <a:p>
                      <a:pPr algn="ctr"/>
                      <a:r>
                        <a:rPr lang="en-US" sz="1600" dirty="0">
                          <a:latin typeface="+mj-lt"/>
                        </a:rPr>
                        <a:t>Survey Type</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Dual-mode Phone and Online Survey of Adult Coloradans</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0">
                <a:tc>
                  <a:txBody>
                    <a:bodyPr/>
                    <a:lstStyle/>
                    <a:p>
                      <a:pPr algn="ctr"/>
                      <a:r>
                        <a:rPr lang="en-US" sz="1600" dirty="0">
                          <a:latin typeface="+mj-lt"/>
                        </a:rPr>
                        <a:t>Research Population</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Calibri" panose="020F0502020204030204" pitchFamily="34" charset="0"/>
                          <a:cs typeface="Calibri" panose="020F0502020204030204" pitchFamily="34" charset="0"/>
                        </a:rPr>
                        <a:t>2,333 Coloradans including 473 Latinos and oversamples of Black/African-American, American Indian/Alaska Native , and Asian-American Coloradans, </a:t>
                      </a:r>
                      <a:br>
                        <a:rPr lang="en-US" sz="1600" b="0" dirty="0">
                          <a:solidFill>
                            <a:schemeClr val="tx1"/>
                          </a:solidFill>
                          <a:effectLst/>
                          <a:latin typeface="+mn-lt"/>
                          <a:ea typeface="Calibri" panose="020F0502020204030204" pitchFamily="34" charset="0"/>
                          <a:cs typeface="Calibri" panose="020F0502020204030204" pitchFamily="34" charset="0"/>
                        </a:rPr>
                      </a:br>
                      <a:r>
                        <a:rPr lang="en-US" sz="1600" b="0" dirty="0">
                          <a:solidFill>
                            <a:schemeClr val="tx1"/>
                          </a:solidFill>
                          <a:effectLst/>
                          <a:latin typeface="+mn-lt"/>
                          <a:ea typeface="Calibri" panose="020F0502020204030204" pitchFamily="34" charset="0"/>
                          <a:cs typeface="Calibri" panose="020F0502020204030204" pitchFamily="34" charset="0"/>
                        </a:rPr>
                        <a:t>as well as residents of Morgan County</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793943"/>
                  </a:ext>
                </a:extLst>
              </a:tr>
              <a:tr h="0">
                <a:tc>
                  <a:txBody>
                    <a:bodyPr/>
                    <a:lstStyle/>
                    <a:p>
                      <a:pPr algn="ctr"/>
                      <a:r>
                        <a:rPr lang="en-US" sz="1600" dirty="0">
                          <a:latin typeface="+mj-lt"/>
                        </a:rPr>
                        <a:t>Margin of Sampling Error</a:t>
                      </a:r>
                    </a:p>
                  </a:txBody>
                  <a:tcPr anchor="ctr"/>
                </a:tc>
                <a:tc>
                  <a:txBody>
                    <a:bodyPr/>
                    <a:lstStyle/>
                    <a:p>
                      <a:pPr marL="0" marR="0" algn="ctr">
                        <a:lnSpc>
                          <a:spcPct val="107000"/>
                        </a:lnSpc>
                        <a:spcAft>
                          <a:spcPts val="800"/>
                        </a:spcAft>
                        <a:buNone/>
                      </a:pPr>
                      <a:r>
                        <a:rPr lang="en-US" sz="1600" b="0" dirty="0">
                          <a:solidFill>
                            <a:schemeClr val="tx1"/>
                          </a:solidFill>
                          <a:effectLst/>
                          <a:latin typeface="+mn-lt"/>
                          <a:ea typeface="Times New Roman" panose="02020603050405020304" pitchFamily="18" charset="0"/>
                          <a:cs typeface="Calibri" panose="020F0502020204030204" pitchFamily="34" charset="0"/>
                        </a:rPr>
                        <a:t> ±3.07% at the 95% Confidence Level</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126025"/>
                  </a:ext>
                </a:extLst>
              </a:tr>
              <a:tr h="0">
                <a:tc>
                  <a:txBody>
                    <a:bodyPr/>
                    <a:lstStyle/>
                    <a:p>
                      <a:pPr algn="ctr"/>
                      <a:endParaRPr lang="en-US" sz="1600" dirty="0">
                        <a:latin typeface="+mj-lt"/>
                      </a:endParaRPr>
                    </a:p>
                    <a:p>
                      <a:pPr algn="ctr"/>
                      <a:r>
                        <a:rPr lang="en-US" sz="1600" dirty="0">
                          <a:latin typeface="+mj-lt"/>
                        </a:rPr>
                        <a:t>Contact Methods</a:t>
                      </a:r>
                    </a:p>
                    <a:p>
                      <a:pPr algn="ctr"/>
                      <a:endParaRPr lang="en-US" sz="1600" dirty="0">
                        <a:latin typeface="+mj-lt"/>
                      </a:endParaRPr>
                    </a:p>
                  </a:txBody>
                  <a:tcPr anchor="ctr"/>
                </a:tc>
                <a:tc>
                  <a:txBody>
                    <a:bodyPr/>
                    <a:lstStyle/>
                    <a:p>
                      <a:pPr algn="ctr"/>
                      <a:endParaRPr lang="en-US" sz="1600" b="0" dirty="0">
                        <a:solidFill>
                          <a:schemeClr val="tx1"/>
                        </a:solidFill>
                        <a:latin typeface="+mn-lt"/>
                      </a:endParaRPr>
                    </a:p>
                  </a:txBody>
                  <a:tcPr anchor="ctr"/>
                </a:tc>
                <a:extLst>
                  <a:ext uri="{0D108BD9-81ED-4DB2-BD59-A6C34878D82A}">
                    <a16:rowId xmlns:a16="http://schemas.microsoft.com/office/drawing/2014/main" val="1056214626"/>
                  </a:ext>
                </a:extLst>
              </a:tr>
              <a:tr h="0">
                <a:tc>
                  <a:txBody>
                    <a:bodyPr/>
                    <a:lstStyle/>
                    <a:p>
                      <a:pPr algn="ctr"/>
                      <a:endParaRPr lang="en-US" sz="1600" dirty="0">
                        <a:latin typeface="+mj-lt"/>
                      </a:endParaRPr>
                    </a:p>
                    <a:p>
                      <a:pPr algn="ctr"/>
                      <a:r>
                        <a:rPr lang="en-US" sz="1600" dirty="0">
                          <a:latin typeface="+mj-lt"/>
                        </a:rPr>
                        <a:t>Data Collection Modes</a:t>
                      </a:r>
                    </a:p>
                    <a:p>
                      <a:pPr algn="ctr"/>
                      <a:endParaRPr lang="en-US" sz="1600" dirty="0">
                        <a:latin typeface="+mj-lt"/>
                      </a:endParaRPr>
                    </a:p>
                  </a:txBody>
                  <a:tcPr anchor="ctr"/>
                </a:tc>
                <a:tc>
                  <a:txBody>
                    <a:bodyPr/>
                    <a:lstStyle/>
                    <a:p>
                      <a:pPr algn="ctr"/>
                      <a:endParaRPr lang="en-US" sz="1600" b="0" dirty="0">
                        <a:solidFill>
                          <a:schemeClr val="tx1"/>
                        </a:solidFill>
                        <a:latin typeface="+mn-lt"/>
                      </a:endParaRPr>
                    </a:p>
                  </a:txBody>
                  <a:tcPr anchor="ctr"/>
                </a:tc>
                <a:extLst>
                  <a:ext uri="{0D108BD9-81ED-4DB2-BD59-A6C34878D82A}">
                    <a16:rowId xmlns:a16="http://schemas.microsoft.com/office/drawing/2014/main" val="598336593"/>
                  </a:ext>
                </a:extLst>
              </a:tr>
              <a:tr h="0">
                <a:tc>
                  <a:txBody>
                    <a:bodyPr/>
                    <a:lstStyle/>
                    <a:p>
                      <a:pPr algn="ctr"/>
                      <a:r>
                        <a:rPr lang="en-US" sz="1600" dirty="0">
                          <a:latin typeface="+mj-lt"/>
                        </a:rPr>
                        <a:t>Comparison Surveys</a:t>
                      </a:r>
                    </a:p>
                  </a:txBody>
                  <a:tcPr anchor="ctr"/>
                </a:tc>
                <a:tc>
                  <a:txBody>
                    <a:bodyPr/>
                    <a:lstStyle/>
                    <a:p>
                      <a:pPr algn="ctr"/>
                      <a:r>
                        <a:rPr lang="en-US" sz="1600" b="0" dirty="0">
                          <a:solidFill>
                            <a:schemeClr val="tx1"/>
                          </a:solidFill>
                          <a:latin typeface="+mn-lt"/>
                        </a:rPr>
                        <a:t>Pulse</a:t>
                      </a:r>
                      <a:r>
                        <a:rPr lang="en-US" sz="1600" b="0" baseline="0" dirty="0">
                          <a:solidFill>
                            <a:schemeClr val="tx1"/>
                          </a:solidFill>
                          <a:latin typeface="+mn-lt"/>
                        </a:rPr>
                        <a:t> polls fielded in </a:t>
                      </a:r>
                      <a:r>
                        <a:rPr lang="en-US" sz="1600" b="0" dirty="0">
                          <a:solidFill>
                            <a:schemeClr val="tx1"/>
                          </a:solidFill>
                          <a:latin typeface="+mn-lt"/>
                        </a:rPr>
                        <a:t>2020-2024</a:t>
                      </a:r>
                    </a:p>
                  </a:txBody>
                  <a:tcPr anchor="ctr"/>
                </a:tc>
                <a:extLst>
                  <a:ext uri="{0D108BD9-81ED-4DB2-BD59-A6C34878D82A}">
                    <a16:rowId xmlns:a16="http://schemas.microsoft.com/office/drawing/2014/main" val="925335762"/>
                  </a:ext>
                </a:extLst>
              </a:tr>
              <a:tr h="0">
                <a:tc>
                  <a:txBody>
                    <a:bodyPr/>
                    <a:lstStyle/>
                    <a:p>
                      <a:pPr algn="ctr"/>
                      <a:r>
                        <a:rPr lang="en-US" sz="1600" dirty="0">
                          <a:latin typeface="+mj-lt"/>
                        </a:rPr>
                        <a:t>Survey Languages</a:t>
                      </a:r>
                    </a:p>
                  </a:txBody>
                  <a:tcPr anchor="ctr"/>
                </a:tc>
                <a:tc>
                  <a:txBody>
                    <a:bodyPr/>
                    <a:lstStyle/>
                    <a:p>
                      <a:pPr algn="ctr"/>
                      <a:r>
                        <a:rPr lang="en-US" sz="1600" b="0" dirty="0">
                          <a:solidFill>
                            <a:schemeClr val="tx1"/>
                          </a:solidFill>
                          <a:latin typeface="+mn-lt"/>
                        </a:rPr>
                        <a:t>English and Spanish</a:t>
                      </a:r>
                    </a:p>
                  </a:txBody>
                  <a:tcPr anchor="ctr"/>
                </a:tc>
                <a:extLst>
                  <a:ext uri="{0D108BD9-81ED-4DB2-BD59-A6C34878D82A}">
                    <a16:rowId xmlns:a16="http://schemas.microsoft.com/office/drawing/2014/main" val="793723494"/>
                  </a:ext>
                </a:extLst>
              </a:tr>
            </a:tbl>
          </a:graphicData>
        </a:graphic>
      </p:graphicFrame>
      <p:grpSp>
        <p:nvGrpSpPr>
          <p:cNvPr id="34" name="Group 33">
            <a:extLst>
              <a:ext uri="{FF2B5EF4-FFF2-40B4-BE49-F238E27FC236}">
                <a16:creationId xmlns:a16="http://schemas.microsoft.com/office/drawing/2014/main" id="{438F4995-EE38-6D49-214D-302B0551DBB1}"/>
              </a:ext>
            </a:extLst>
          </p:cNvPr>
          <p:cNvGrpSpPr/>
          <p:nvPr/>
        </p:nvGrpSpPr>
        <p:grpSpPr>
          <a:xfrm>
            <a:off x="4995778" y="4329351"/>
            <a:ext cx="5434506" cy="584775"/>
            <a:chOff x="4902471" y="4625218"/>
            <a:chExt cx="5434506" cy="584775"/>
          </a:xfrm>
        </p:grpSpPr>
        <p:grpSp>
          <p:nvGrpSpPr>
            <p:cNvPr id="7" name="Group 6">
              <a:extLst>
                <a:ext uri="{FF2B5EF4-FFF2-40B4-BE49-F238E27FC236}">
                  <a16:creationId xmlns:a16="http://schemas.microsoft.com/office/drawing/2014/main" id="{84186151-FE38-D53B-1B6B-2796C4382E43}"/>
                </a:ext>
              </a:extLst>
            </p:cNvPr>
            <p:cNvGrpSpPr/>
            <p:nvPr/>
          </p:nvGrpSpPr>
          <p:grpSpPr>
            <a:xfrm>
              <a:off x="8675104" y="4625218"/>
              <a:ext cx="1661873" cy="584775"/>
              <a:chOff x="4811609" y="1964530"/>
              <a:chExt cx="1661873" cy="584775"/>
            </a:xfrm>
          </p:grpSpPr>
          <p:pic>
            <p:nvPicPr>
              <p:cNvPr id="32" name="Picture 31">
                <a:extLst>
                  <a:ext uri="{FF2B5EF4-FFF2-40B4-BE49-F238E27FC236}">
                    <a16:creationId xmlns:a16="http://schemas.microsoft.com/office/drawing/2014/main" id="{A7CB5A51-B20A-5B29-C1BD-5E057D4786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1609" y="2044616"/>
                <a:ext cx="375929" cy="484632"/>
              </a:xfrm>
              <a:prstGeom prst="rect">
                <a:avLst/>
              </a:prstGeom>
            </p:spPr>
          </p:pic>
          <p:sp>
            <p:nvSpPr>
              <p:cNvPr id="33" name="TextBox 32">
                <a:extLst>
                  <a:ext uri="{FF2B5EF4-FFF2-40B4-BE49-F238E27FC236}">
                    <a16:creationId xmlns:a16="http://schemas.microsoft.com/office/drawing/2014/main" id="{CF32609D-9F8D-9B2E-21AB-D94E11D89613}"/>
                  </a:ext>
                </a:extLst>
              </p:cNvPr>
              <p:cNvSpPr txBox="1"/>
              <p:nvPr/>
            </p:nvSpPr>
            <p:spPr>
              <a:xfrm>
                <a:off x="5134141" y="1964530"/>
                <a:ext cx="1339341" cy="584775"/>
              </a:xfrm>
              <a:prstGeom prst="rect">
                <a:avLst/>
              </a:prstGeom>
              <a:noFill/>
            </p:spPr>
            <p:txBody>
              <a:bodyPr wrap="square" rtlCol="0">
                <a:spAutoFit/>
              </a:bodyPr>
              <a:lstStyle/>
              <a:p>
                <a:pPr algn="ctr"/>
                <a:r>
                  <a:rPr lang="en-US" sz="1600" dirty="0"/>
                  <a:t>Text</a:t>
                </a:r>
              </a:p>
              <a:p>
                <a:pPr algn="ctr"/>
                <a:r>
                  <a:rPr lang="en-US" sz="1600" dirty="0"/>
                  <a:t>Invitations</a:t>
                </a:r>
              </a:p>
            </p:txBody>
          </p:sp>
        </p:grpSp>
        <p:sp>
          <p:nvSpPr>
            <p:cNvPr id="30" name="TextBox 29">
              <a:extLst>
                <a:ext uri="{FF2B5EF4-FFF2-40B4-BE49-F238E27FC236}">
                  <a16:creationId xmlns:a16="http://schemas.microsoft.com/office/drawing/2014/main" id="{C25B37F0-B40A-5F82-B3E4-C93060F1BC0C}"/>
                </a:ext>
              </a:extLst>
            </p:cNvPr>
            <p:cNvSpPr txBox="1"/>
            <p:nvPr/>
          </p:nvSpPr>
          <p:spPr>
            <a:xfrm>
              <a:off x="5271797" y="4625218"/>
              <a:ext cx="1556450" cy="584775"/>
            </a:xfrm>
            <a:prstGeom prst="rect">
              <a:avLst/>
            </a:prstGeom>
            <a:noFill/>
          </p:spPr>
          <p:txBody>
            <a:bodyPr wrap="square" rtlCol="0" anchor="ctr">
              <a:spAutoFit/>
            </a:bodyPr>
            <a:lstStyle/>
            <a:p>
              <a:pPr algn="ctr"/>
              <a:r>
                <a:rPr lang="en-US" sz="1600" dirty="0"/>
                <a:t>Telephone</a:t>
              </a:r>
            </a:p>
            <a:p>
              <a:pPr algn="ctr"/>
              <a:r>
                <a:rPr lang="en-US" sz="1600" dirty="0"/>
                <a:t>Calls</a:t>
              </a:r>
            </a:p>
          </p:txBody>
        </p:sp>
        <p:pic>
          <p:nvPicPr>
            <p:cNvPr id="31" name="Picture 30" descr="A close up of a logo&#10;&#10;Description automatically generated">
              <a:extLst>
                <a:ext uri="{FF2B5EF4-FFF2-40B4-BE49-F238E27FC236}">
                  <a16:creationId xmlns:a16="http://schemas.microsoft.com/office/drawing/2014/main" id="{744943EB-ED39-4DF1-F2E2-BC7D1682FF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2471" y="4631891"/>
              <a:ext cx="571429" cy="571429"/>
            </a:xfrm>
            <a:prstGeom prst="rect">
              <a:avLst/>
            </a:prstGeom>
          </p:spPr>
        </p:pic>
        <p:sp>
          <p:nvSpPr>
            <p:cNvPr id="10" name="TextBox 9">
              <a:extLst>
                <a:ext uri="{FF2B5EF4-FFF2-40B4-BE49-F238E27FC236}">
                  <a16:creationId xmlns:a16="http://schemas.microsoft.com/office/drawing/2014/main" id="{D06CE12B-5712-D50A-AFF4-C1F471ED835C}"/>
                </a:ext>
              </a:extLst>
            </p:cNvPr>
            <p:cNvSpPr txBox="1"/>
            <p:nvPr/>
          </p:nvSpPr>
          <p:spPr>
            <a:xfrm>
              <a:off x="7266149" y="4625218"/>
              <a:ext cx="1356747" cy="584775"/>
            </a:xfrm>
            <a:prstGeom prst="rect">
              <a:avLst/>
            </a:prstGeom>
            <a:noFill/>
          </p:spPr>
          <p:txBody>
            <a:bodyPr wrap="square" rtlCol="0">
              <a:spAutoFit/>
            </a:bodyPr>
            <a:lstStyle/>
            <a:p>
              <a:pPr algn="ctr"/>
              <a:r>
                <a:rPr lang="en-US" sz="1600" dirty="0"/>
                <a:t>Email</a:t>
              </a:r>
            </a:p>
            <a:p>
              <a:pPr algn="ctr"/>
              <a:r>
                <a:rPr lang="en-US" sz="1600" dirty="0"/>
                <a:t>Invitations</a:t>
              </a:r>
            </a:p>
          </p:txBody>
        </p:sp>
        <p:pic>
          <p:nvPicPr>
            <p:cNvPr id="11" name="Picture 22">
              <a:extLst>
                <a:ext uri="{FF2B5EF4-FFF2-40B4-BE49-F238E27FC236}">
                  <a16:creationId xmlns:a16="http://schemas.microsoft.com/office/drawing/2014/main" id="{8CFB7677-1DDA-A5C9-FAFF-E05FF264AA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912225" y="4698149"/>
              <a:ext cx="438912" cy="438912"/>
            </a:xfrm>
            <a:prstGeom prst="rect">
              <a:avLst/>
            </a:prstGeom>
          </p:spPr>
        </p:pic>
      </p:grpSp>
      <p:grpSp>
        <p:nvGrpSpPr>
          <p:cNvPr id="35" name="Group 34">
            <a:extLst>
              <a:ext uri="{FF2B5EF4-FFF2-40B4-BE49-F238E27FC236}">
                <a16:creationId xmlns:a16="http://schemas.microsoft.com/office/drawing/2014/main" id="{224BB3AA-0EE2-B11C-D696-605A9979FA7E}"/>
              </a:ext>
            </a:extLst>
          </p:cNvPr>
          <p:cNvGrpSpPr/>
          <p:nvPr/>
        </p:nvGrpSpPr>
        <p:grpSpPr>
          <a:xfrm>
            <a:off x="5996521" y="5139693"/>
            <a:ext cx="3655089" cy="608881"/>
            <a:chOff x="4083883" y="4560202"/>
            <a:chExt cx="3655089" cy="608881"/>
          </a:xfrm>
        </p:grpSpPr>
        <p:grpSp>
          <p:nvGrpSpPr>
            <p:cNvPr id="36" name="Group 35">
              <a:extLst>
                <a:ext uri="{FF2B5EF4-FFF2-40B4-BE49-F238E27FC236}">
                  <a16:creationId xmlns:a16="http://schemas.microsoft.com/office/drawing/2014/main" id="{8FAD0C82-270F-1C54-B6B2-4EBFB452BCD8}"/>
                </a:ext>
              </a:extLst>
            </p:cNvPr>
            <p:cNvGrpSpPr/>
            <p:nvPr/>
          </p:nvGrpSpPr>
          <p:grpSpPr>
            <a:xfrm>
              <a:off x="4083883" y="4560203"/>
              <a:ext cx="1755622" cy="608880"/>
              <a:chOff x="1185131" y="1911054"/>
              <a:chExt cx="1755622" cy="608880"/>
            </a:xfrm>
          </p:grpSpPr>
          <p:sp>
            <p:nvSpPr>
              <p:cNvPr id="40" name="TextBox 39">
                <a:extLst>
                  <a:ext uri="{FF2B5EF4-FFF2-40B4-BE49-F238E27FC236}">
                    <a16:creationId xmlns:a16="http://schemas.microsoft.com/office/drawing/2014/main" id="{86C3FFCB-1A8A-51FD-D0D4-C9B7B50A8CB2}"/>
                  </a:ext>
                </a:extLst>
              </p:cNvPr>
              <p:cNvSpPr txBox="1"/>
              <p:nvPr/>
            </p:nvSpPr>
            <p:spPr>
              <a:xfrm>
                <a:off x="1719686" y="1911054"/>
                <a:ext cx="1221067" cy="584775"/>
              </a:xfrm>
              <a:prstGeom prst="rect">
                <a:avLst/>
              </a:prstGeom>
              <a:noFill/>
            </p:spPr>
            <p:txBody>
              <a:bodyPr wrap="square" lIns="0" rIns="0" rtlCol="0">
                <a:spAutoFit/>
              </a:bodyPr>
              <a:lstStyle/>
              <a:p>
                <a:pPr algn="ctr"/>
                <a:r>
                  <a:rPr lang="en-US" sz="1600" dirty="0"/>
                  <a:t>Telephone</a:t>
                </a:r>
              </a:p>
              <a:p>
                <a:pPr algn="ctr"/>
                <a:r>
                  <a:rPr lang="en-US" sz="1600" dirty="0"/>
                  <a:t>Interviews</a:t>
                </a:r>
              </a:p>
            </p:txBody>
          </p:sp>
          <p:pic>
            <p:nvPicPr>
              <p:cNvPr id="41" name="Picture 40" descr="A close up of a logo&#10;&#10;Description automatically generated">
                <a:extLst>
                  <a:ext uri="{FF2B5EF4-FFF2-40B4-BE49-F238E27FC236}">
                    <a16:creationId xmlns:a16="http://schemas.microsoft.com/office/drawing/2014/main" id="{7CAB92A5-D656-D329-ADB2-6465429A78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131" y="1948505"/>
                <a:ext cx="571429" cy="571429"/>
              </a:xfrm>
              <a:prstGeom prst="rect">
                <a:avLst/>
              </a:prstGeom>
            </p:spPr>
          </p:pic>
        </p:grpSp>
        <p:grpSp>
          <p:nvGrpSpPr>
            <p:cNvPr id="37" name="Group 36">
              <a:extLst>
                <a:ext uri="{FF2B5EF4-FFF2-40B4-BE49-F238E27FC236}">
                  <a16:creationId xmlns:a16="http://schemas.microsoft.com/office/drawing/2014/main" id="{C0C750C8-CD49-BFCE-4C0B-F810C3487544}"/>
                </a:ext>
              </a:extLst>
            </p:cNvPr>
            <p:cNvGrpSpPr/>
            <p:nvPr/>
          </p:nvGrpSpPr>
          <p:grpSpPr>
            <a:xfrm>
              <a:off x="5975791" y="4560202"/>
              <a:ext cx="1763181" cy="584775"/>
              <a:chOff x="1021220" y="5270525"/>
              <a:chExt cx="1763181" cy="584775"/>
            </a:xfrm>
          </p:grpSpPr>
          <p:sp>
            <p:nvSpPr>
              <p:cNvPr id="38" name="TextBox 37">
                <a:extLst>
                  <a:ext uri="{FF2B5EF4-FFF2-40B4-BE49-F238E27FC236}">
                    <a16:creationId xmlns:a16="http://schemas.microsoft.com/office/drawing/2014/main" id="{61EC13C5-14AC-8AB6-8E9C-CD37D0747E9D}"/>
                  </a:ext>
                </a:extLst>
              </p:cNvPr>
              <p:cNvSpPr txBox="1"/>
              <p:nvPr/>
            </p:nvSpPr>
            <p:spPr>
              <a:xfrm>
                <a:off x="1697179" y="5270525"/>
                <a:ext cx="1087222" cy="584775"/>
              </a:xfrm>
              <a:prstGeom prst="rect">
                <a:avLst/>
              </a:prstGeom>
              <a:noFill/>
            </p:spPr>
            <p:txBody>
              <a:bodyPr wrap="square" lIns="0" rIns="0" rtlCol="0">
                <a:spAutoFit/>
              </a:bodyPr>
              <a:lstStyle/>
              <a:p>
                <a:pPr algn="ctr"/>
                <a:r>
                  <a:rPr lang="en-US" sz="1600" dirty="0"/>
                  <a:t>Online</a:t>
                </a:r>
              </a:p>
              <a:p>
                <a:pPr algn="ctr"/>
                <a:r>
                  <a:rPr lang="en-US" sz="1600" dirty="0"/>
                  <a:t>Interviews</a:t>
                </a:r>
              </a:p>
            </p:txBody>
          </p:sp>
          <p:pic>
            <p:nvPicPr>
              <p:cNvPr id="39" name="Picture 38">
                <a:extLst>
                  <a:ext uri="{FF2B5EF4-FFF2-40B4-BE49-F238E27FC236}">
                    <a16:creationId xmlns:a16="http://schemas.microsoft.com/office/drawing/2014/main" id="{E56AD077-3B72-D4C4-0226-C7830FC3CF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1220" y="5348286"/>
                <a:ext cx="622155" cy="490810"/>
              </a:xfrm>
              <a:prstGeom prst="rect">
                <a:avLst/>
              </a:prstGeom>
            </p:spPr>
          </p:pic>
        </p:grpSp>
      </p:grpSp>
    </p:spTree>
    <p:extLst>
      <p:ext uri="{BB962C8B-B14F-4D97-AF65-F5344CB8AC3E}">
        <p14:creationId xmlns:p14="http://schemas.microsoft.com/office/powerpoint/2010/main" val="256027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6CCC8-8152-3855-3431-0FC36A717AA6}"/>
              </a:ext>
            </a:extLst>
          </p:cNvPr>
          <p:cNvSpPr>
            <a:spLocks noGrp="1"/>
          </p:cNvSpPr>
          <p:nvPr>
            <p:ph type="sldNum" sz="quarter" idx="10"/>
          </p:nvPr>
        </p:nvSpPr>
        <p:spPr/>
        <p:txBody>
          <a:bodyPr/>
          <a:lstStyle/>
          <a:p>
            <a:fld id="{68963FF3-3082-0146-9045-A71664B0B906}" type="slidenum">
              <a:rPr lang="en-US" smtClean="0"/>
              <a:t>20</a:t>
            </a:fld>
            <a:endParaRPr lang="en-US" dirty="0"/>
          </a:p>
        </p:txBody>
      </p:sp>
      <p:sp>
        <p:nvSpPr>
          <p:cNvPr id="3" name="Text Placeholder 2">
            <a:extLst>
              <a:ext uri="{FF2B5EF4-FFF2-40B4-BE49-F238E27FC236}">
                <a16:creationId xmlns:a16="http://schemas.microsoft.com/office/drawing/2014/main" id="{4B0028DD-354C-2B76-4572-4D6BBFAA7E4D}"/>
              </a:ext>
            </a:extLst>
          </p:cNvPr>
          <p:cNvSpPr>
            <a:spLocks noGrp="1"/>
          </p:cNvSpPr>
          <p:nvPr>
            <p:ph type="body" sz="quarter" idx="11"/>
          </p:nvPr>
        </p:nvSpPr>
        <p:spPr/>
        <p:txBody>
          <a:bodyPr/>
          <a:lstStyle/>
          <a:p>
            <a:r>
              <a:rPr lang="en-US" dirty="0"/>
              <a:t>Colorado: where four out of ten Latinos barely manage to cover their expenses.</a:t>
            </a:r>
          </a:p>
        </p:txBody>
      </p:sp>
      <p:sp>
        <p:nvSpPr>
          <p:cNvPr id="4" name="Text Placeholder 3">
            <a:extLst>
              <a:ext uri="{FF2B5EF4-FFF2-40B4-BE49-F238E27FC236}">
                <a16:creationId xmlns:a16="http://schemas.microsoft.com/office/drawing/2014/main" id="{B48B28AC-A65D-A2AF-A25F-3DCF6D0737D5}"/>
              </a:ext>
            </a:extLst>
          </p:cNvPr>
          <p:cNvSpPr>
            <a:spLocks noGrp="1"/>
          </p:cNvSpPr>
          <p:nvPr>
            <p:ph type="body" sz="quarter" idx="12"/>
          </p:nvPr>
        </p:nvSpPr>
        <p:spPr/>
        <p:txBody>
          <a:bodyPr/>
          <a:lstStyle/>
          <a:p>
            <a:r>
              <a:rPr lang="en-US" dirty="0"/>
              <a:t>Q17. Which of the following best describes your financial situation: </a:t>
            </a:r>
          </a:p>
        </p:txBody>
      </p:sp>
      <p:sp>
        <p:nvSpPr>
          <p:cNvPr id="5" name="Text Placeholder 4">
            <a:extLst>
              <a:ext uri="{FF2B5EF4-FFF2-40B4-BE49-F238E27FC236}">
                <a16:creationId xmlns:a16="http://schemas.microsoft.com/office/drawing/2014/main" id="{B249D77F-591A-F41E-4032-F0EC9B2ABAD8}"/>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47218D31-6B6A-4789-A870-5E052CE539CE}"/>
              </a:ext>
            </a:extLst>
          </p:cNvPr>
          <p:cNvGraphicFramePr/>
          <p:nvPr>
            <p:extLst>
              <p:ext uri="{D42A27DB-BD31-4B8C-83A1-F6EECF244321}">
                <p14:modId xmlns:p14="http://schemas.microsoft.com/office/powerpoint/2010/main" val="967949772"/>
              </p:ext>
            </p:extLst>
          </p:nvPr>
        </p:nvGraphicFramePr>
        <p:xfrm>
          <a:off x="309563" y="2086581"/>
          <a:ext cx="11254909" cy="41278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028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2685CF-8274-9318-6733-5C119A2FF357}"/>
              </a:ext>
            </a:extLst>
          </p:cNvPr>
          <p:cNvSpPr>
            <a:spLocks noGrp="1"/>
          </p:cNvSpPr>
          <p:nvPr>
            <p:ph type="sldNum" sz="quarter" idx="10"/>
          </p:nvPr>
        </p:nvSpPr>
        <p:spPr/>
        <p:txBody>
          <a:bodyPr/>
          <a:lstStyle/>
          <a:p>
            <a:fld id="{68963FF3-3082-0146-9045-A71664B0B906}" type="slidenum">
              <a:rPr lang="en-US" smtClean="0"/>
              <a:t>21</a:t>
            </a:fld>
            <a:endParaRPr lang="en-US" dirty="0"/>
          </a:p>
        </p:txBody>
      </p:sp>
      <p:sp>
        <p:nvSpPr>
          <p:cNvPr id="4" name="Text Placeholder 3">
            <a:extLst>
              <a:ext uri="{FF2B5EF4-FFF2-40B4-BE49-F238E27FC236}">
                <a16:creationId xmlns:a16="http://schemas.microsoft.com/office/drawing/2014/main" id="{6BE3782D-C06C-66E5-8F76-A0F234658128}"/>
              </a:ext>
            </a:extLst>
          </p:cNvPr>
          <p:cNvSpPr>
            <a:spLocks noGrp="1"/>
          </p:cNvSpPr>
          <p:nvPr>
            <p:ph type="body" sz="quarter" idx="12"/>
          </p:nvPr>
        </p:nvSpPr>
        <p:spPr/>
        <p:txBody>
          <a:bodyPr/>
          <a:lstStyle/>
          <a:p>
            <a:r>
              <a:rPr lang="en-US" dirty="0"/>
              <a:t>Q17. Which of the following best describes your financial situation: </a:t>
            </a:r>
          </a:p>
        </p:txBody>
      </p:sp>
      <p:sp>
        <p:nvSpPr>
          <p:cNvPr id="5" name="Text Placeholder 4">
            <a:extLst>
              <a:ext uri="{FF2B5EF4-FFF2-40B4-BE49-F238E27FC236}">
                <a16:creationId xmlns:a16="http://schemas.microsoft.com/office/drawing/2014/main" id="{8D83D4DF-AA1F-413C-9BE6-FE728FAC8DE3}"/>
              </a:ext>
            </a:extLst>
          </p:cNvPr>
          <p:cNvSpPr>
            <a:spLocks noGrp="1"/>
          </p:cNvSpPr>
          <p:nvPr>
            <p:ph type="body" sz="quarter" idx="13"/>
          </p:nvPr>
        </p:nvSpPr>
        <p:spPr/>
        <p:txBody>
          <a:bodyPr/>
          <a:lstStyle/>
          <a:p>
            <a:endParaRPr lang="en-US" dirty="0"/>
          </a:p>
        </p:txBody>
      </p:sp>
      <p:graphicFrame>
        <p:nvGraphicFramePr>
          <p:cNvPr id="8" name="Table 5">
            <a:extLst>
              <a:ext uri="{FF2B5EF4-FFF2-40B4-BE49-F238E27FC236}">
                <a16:creationId xmlns:a16="http://schemas.microsoft.com/office/drawing/2014/main" id="{0AA80BAD-5D43-4BAE-EE7C-B5918E88410A}"/>
              </a:ext>
            </a:extLst>
          </p:cNvPr>
          <p:cNvGraphicFramePr>
            <a:graphicFrameLocks noGrp="1"/>
          </p:cNvGraphicFramePr>
          <p:nvPr>
            <p:extLst>
              <p:ext uri="{D42A27DB-BD31-4B8C-83A1-F6EECF244321}">
                <p14:modId xmlns:p14="http://schemas.microsoft.com/office/powerpoint/2010/main" val="2611788049"/>
              </p:ext>
            </p:extLst>
          </p:nvPr>
        </p:nvGraphicFramePr>
        <p:xfrm>
          <a:off x="328614" y="2250267"/>
          <a:ext cx="11534772" cy="3582363"/>
        </p:xfrm>
        <a:graphic>
          <a:graphicData uri="http://schemas.openxmlformats.org/drawingml/2006/table">
            <a:tbl>
              <a:tblPr firstRow="1" bandRow="1">
                <a:tableStyleId>{073A0DAA-6AF3-43AB-8588-CEC1D06C72B9}</a:tableStyleId>
              </a:tblPr>
              <a:tblGrid>
                <a:gridCol w="4266394">
                  <a:extLst>
                    <a:ext uri="{9D8B030D-6E8A-4147-A177-3AD203B41FA5}">
                      <a16:colId xmlns:a16="http://schemas.microsoft.com/office/drawing/2014/main" val="3800592379"/>
                    </a:ext>
                  </a:extLst>
                </a:gridCol>
                <a:gridCol w="667556">
                  <a:extLst>
                    <a:ext uri="{9D8B030D-6E8A-4147-A177-3AD203B41FA5}">
                      <a16:colId xmlns:a16="http://schemas.microsoft.com/office/drawing/2014/main" val="327636290"/>
                    </a:ext>
                  </a:extLst>
                </a:gridCol>
                <a:gridCol w="1100137">
                  <a:extLst>
                    <a:ext uri="{9D8B030D-6E8A-4147-A177-3AD203B41FA5}">
                      <a16:colId xmlns:a16="http://schemas.microsoft.com/office/drawing/2014/main" val="2653160821"/>
                    </a:ext>
                  </a:extLst>
                </a:gridCol>
                <a:gridCol w="1100137">
                  <a:extLst>
                    <a:ext uri="{9D8B030D-6E8A-4147-A177-3AD203B41FA5}">
                      <a16:colId xmlns:a16="http://schemas.microsoft.com/office/drawing/2014/main" val="4077302384"/>
                    </a:ext>
                  </a:extLst>
                </a:gridCol>
                <a:gridCol w="1100137">
                  <a:extLst>
                    <a:ext uri="{9D8B030D-6E8A-4147-A177-3AD203B41FA5}">
                      <a16:colId xmlns:a16="http://schemas.microsoft.com/office/drawing/2014/main" val="1740762466"/>
                    </a:ext>
                  </a:extLst>
                </a:gridCol>
                <a:gridCol w="1100137">
                  <a:extLst>
                    <a:ext uri="{9D8B030D-6E8A-4147-A177-3AD203B41FA5}">
                      <a16:colId xmlns:a16="http://schemas.microsoft.com/office/drawing/2014/main" val="1223741319"/>
                    </a:ext>
                  </a:extLst>
                </a:gridCol>
                <a:gridCol w="1100137">
                  <a:extLst>
                    <a:ext uri="{9D8B030D-6E8A-4147-A177-3AD203B41FA5}">
                      <a16:colId xmlns:a16="http://schemas.microsoft.com/office/drawing/2014/main" val="2596133962"/>
                    </a:ext>
                  </a:extLst>
                </a:gridCol>
                <a:gridCol w="1100137">
                  <a:extLst>
                    <a:ext uri="{9D8B030D-6E8A-4147-A177-3AD203B41FA5}">
                      <a16:colId xmlns:a16="http://schemas.microsoft.com/office/drawing/2014/main" val="1631731028"/>
                    </a:ext>
                  </a:extLst>
                </a:gridCol>
              </a:tblGrid>
              <a:tr h="322264">
                <a:tc rowSpan="2">
                  <a:txBody>
                    <a:bodyPr/>
                    <a:lstStyle/>
                    <a:p>
                      <a:pPr algn="ctr">
                        <a:lnSpc>
                          <a:spcPct val="100000"/>
                        </a:lnSpc>
                      </a:pPr>
                      <a:r>
                        <a:rPr lang="en-US" sz="1400" b="1" dirty="0">
                          <a:solidFill>
                            <a:schemeClr val="accent3"/>
                          </a:solidFill>
                          <a:latin typeface="+mj-lt"/>
                        </a:rPr>
                        <a:t>Financial Situation</a:t>
                      </a:r>
                    </a:p>
                  </a:txBody>
                  <a:tcPr anchor="ctr">
                    <a:solidFill>
                      <a:schemeClr val="accent1"/>
                    </a:solidFill>
                  </a:tcPr>
                </a:tc>
                <a:tc rowSpan="2">
                  <a:txBody>
                    <a:bodyPr/>
                    <a:lstStyle/>
                    <a:p>
                      <a:pPr algn="ctr">
                        <a:lnSpc>
                          <a:spcPct val="100000"/>
                        </a:lnSpc>
                      </a:pPr>
                      <a:r>
                        <a:rPr lang="en-US" sz="1400" b="1" dirty="0">
                          <a:solidFill>
                            <a:schemeClr val="accent3"/>
                          </a:solidFill>
                          <a:latin typeface="+mj-lt"/>
                        </a:rPr>
                        <a:t>All</a:t>
                      </a:r>
                    </a:p>
                  </a:txBody>
                  <a:tcPr anchor="ctr">
                    <a:lnR w="38100" cap="flat" cmpd="sng" algn="ctr">
                      <a:solidFill>
                        <a:schemeClr val="accent3"/>
                      </a:solidFill>
                      <a:prstDash val="solid"/>
                      <a:round/>
                      <a:headEnd type="none" w="med" len="med"/>
                      <a:tailEnd type="none" w="med" len="med"/>
                    </a:lnR>
                    <a:solidFill>
                      <a:schemeClr val="accent1"/>
                    </a:solidFill>
                  </a:tcPr>
                </a:tc>
                <a:tc gridSpan="6">
                  <a:txBody>
                    <a:bodyPr/>
                    <a:lstStyle/>
                    <a:p>
                      <a:pPr algn="ctr">
                        <a:lnSpc>
                          <a:spcPct val="100000"/>
                        </a:lnSpc>
                      </a:pPr>
                      <a:r>
                        <a:rPr lang="en-US" sz="1400" b="1" dirty="0">
                          <a:solidFill>
                            <a:schemeClr val="accent3"/>
                          </a:solidFill>
                          <a:latin typeface="+mj-lt"/>
                        </a:rPr>
                        <a:t>Household Income</a:t>
                      </a:r>
                    </a:p>
                  </a:txBody>
                  <a:tcPr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15995647"/>
                  </a:ext>
                </a:extLst>
              </a:tr>
              <a:tr h="547849">
                <a:tc vMerge="1">
                  <a:txBody>
                    <a:bodyPr/>
                    <a:lstStyle/>
                    <a:p>
                      <a:endParaRPr lang="en-US" dirty="0"/>
                    </a:p>
                  </a:txBody>
                  <a:tcPr/>
                </a:tc>
                <a:tc vMerge="1">
                  <a:txBody>
                    <a:bodyPr/>
                    <a:lstStyle/>
                    <a:p>
                      <a:endParaRPr lang="en-US" dirty="0"/>
                    </a:p>
                  </a:txBody>
                  <a:tcPr/>
                </a:tc>
                <a:tc>
                  <a:txBody>
                    <a:bodyPr/>
                    <a:lstStyle/>
                    <a:p>
                      <a:pPr algn="ctr" rtl="0" fontAlgn="b">
                        <a:lnSpc>
                          <a:spcPct val="100000"/>
                        </a:lnSpc>
                      </a:pPr>
                      <a:r>
                        <a:rPr lang="en-US" sz="1400" b="0" i="0" u="none" strike="noStrike" dirty="0">
                          <a:solidFill>
                            <a:schemeClr val="tx1"/>
                          </a:solidFill>
                          <a:effectLst/>
                          <a:latin typeface="+mj-lt"/>
                        </a:rPr>
                        <a:t>&lt;$30,000</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$30,000-$50,000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$50,000-$75,000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$75,000-$100,000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$100,000-$150,000</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$150,000+</a:t>
                      </a:r>
                    </a:p>
                  </a:txBody>
                  <a:tcPr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542450">
                <a:tc>
                  <a:txBody>
                    <a:bodyPr/>
                    <a:lstStyle/>
                    <a:p>
                      <a:pPr algn="ctr" fontAlgn="ctr"/>
                      <a:r>
                        <a:rPr lang="en-US" sz="1400" b="0" i="0" u="none" strike="noStrike" dirty="0">
                          <a:solidFill>
                            <a:schemeClr val="tx1"/>
                          </a:solidFill>
                          <a:effectLst/>
                          <a:latin typeface="+mn-lt"/>
                        </a:rPr>
                        <a:t>Living comfortably with increasing savings</a:t>
                      </a:r>
                    </a:p>
                  </a:txBody>
                  <a:tcPr anchor="ctr"/>
                </a:tc>
                <a:tc>
                  <a:txBody>
                    <a:bodyPr/>
                    <a:lstStyle/>
                    <a:p>
                      <a:pPr algn="ctr" fontAlgn="ctr"/>
                      <a:r>
                        <a:rPr lang="en-US" sz="1400" b="0" i="0" u="none" strike="noStrike" dirty="0">
                          <a:solidFill>
                            <a:schemeClr val="tx1"/>
                          </a:solidFill>
                          <a:effectLst/>
                          <a:latin typeface="+mj-lt"/>
                        </a:rPr>
                        <a:t>14%</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10%</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8%</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13%</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37%</a:t>
                      </a:r>
                    </a:p>
                  </a:txBody>
                  <a:tcPr marL="7620" marR="7620" marT="7620" marB="0" anchor="ctr">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05537118"/>
                  </a:ext>
                </a:extLst>
              </a:tr>
              <a:tr h="542450">
                <a:tc>
                  <a:txBody>
                    <a:bodyPr/>
                    <a:lstStyle/>
                    <a:p>
                      <a:pPr algn="ctr" fontAlgn="ctr"/>
                      <a:r>
                        <a:rPr lang="en-US" sz="1400" b="0" i="0" u="none" strike="noStrike" dirty="0">
                          <a:solidFill>
                            <a:schemeClr val="tx1"/>
                          </a:solidFill>
                          <a:effectLst/>
                          <a:latin typeface="+mn-lt"/>
                        </a:rPr>
                        <a:t>Living comfortably but not increasing savings</a:t>
                      </a:r>
                    </a:p>
                  </a:txBody>
                  <a:tcPr anchor="ctr"/>
                </a:tc>
                <a:tc>
                  <a:txBody>
                    <a:bodyPr/>
                    <a:lstStyle/>
                    <a:p>
                      <a:pPr algn="ctr" fontAlgn="ctr"/>
                      <a:r>
                        <a:rPr lang="en-US" sz="1400" b="0" i="0" u="none" strike="noStrike" dirty="0">
                          <a:solidFill>
                            <a:schemeClr val="tx1"/>
                          </a:solidFill>
                          <a:effectLst/>
                          <a:latin typeface="+mj-lt"/>
                        </a:rPr>
                        <a:t>32%</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7%</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18%</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44%</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37%</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51%</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27%</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36058340"/>
                  </a:ext>
                </a:extLst>
              </a:tr>
              <a:tr h="542450">
                <a:tc>
                  <a:txBody>
                    <a:bodyPr/>
                    <a:lstStyle/>
                    <a:p>
                      <a:pPr algn="ctr" fontAlgn="ctr"/>
                      <a:r>
                        <a:rPr lang="en-US" sz="1400" b="0" i="0" u="none" strike="noStrike" dirty="0">
                          <a:solidFill>
                            <a:schemeClr val="tx1"/>
                          </a:solidFill>
                          <a:effectLst/>
                          <a:latin typeface="+mn-lt"/>
                        </a:rPr>
                        <a:t>Just getting by financially</a:t>
                      </a:r>
                    </a:p>
                  </a:txBody>
                  <a:tcPr anchor="ctr"/>
                </a:tc>
                <a:tc>
                  <a:txBody>
                    <a:bodyPr/>
                    <a:lstStyle/>
                    <a:p>
                      <a:pPr algn="ctr" fontAlgn="ctr"/>
                      <a:r>
                        <a:rPr lang="en-US" sz="1400" b="0" i="0" u="none" strike="noStrike" dirty="0">
                          <a:solidFill>
                            <a:schemeClr val="tx1"/>
                          </a:solidFill>
                          <a:effectLst/>
                          <a:latin typeface="+mj-lt"/>
                        </a:rPr>
                        <a:t>43%</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62%</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61%</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49%</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28%</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33%</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35421716"/>
                  </a:ext>
                </a:extLst>
              </a:tr>
              <a:tr h="542450">
                <a:tc>
                  <a:txBody>
                    <a:bodyPr/>
                    <a:lstStyle/>
                    <a:p>
                      <a:pPr algn="ctr" fontAlgn="ctr"/>
                      <a:r>
                        <a:rPr lang="en-US" sz="1400" b="0" i="0" u="none" strike="noStrike" dirty="0">
                          <a:solidFill>
                            <a:schemeClr val="tx1"/>
                          </a:solidFill>
                          <a:effectLst/>
                          <a:latin typeface="+mn-lt"/>
                        </a:rPr>
                        <a:t>Really struggling financially</a:t>
                      </a:r>
                    </a:p>
                  </a:txBody>
                  <a:tcPr anchor="ctr"/>
                </a:tc>
                <a:tc>
                  <a:txBody>
                    <a:bodyPr/>
                    <a:lstStyle/>
                    <a:p>
                      <a:pPr algn="ctr" fontAlgn="ctr"/>
                      <a:r>
                        <a:rPr lang="en-US" sz="1400" b="0" i="0" u="none" strike="noStrike" dirty="0">
                          <a:solidFill>
                            <a:schemeClr val="tx1"/>
                          </a:solidFill>
                          <a:effectLst/>
                          <a:latin typeface="+mj-lt"/>
                        </a:rPr>
                        <a:t>10%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19%</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7%</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42449339"/>
                  </a:ext>
                </a:extLst>
              </a:tr>
              <a:tr h="542450">
                <a:tc>
                  <a:txBody>
                    <a:bodyPr/>
                    <a:lstStyle/>
                    <a:p>
                      <a:pPr algn="ctr" fontAlgn="b"/>
                      <a:r>
                        <a:rPr lang="en-US" sz="1400" b="0" i="0" u="none" strike="noStrike" dirty="0">
                          <a:solidFill>
                            <a:schemeClr val="tx1"/>
                          </a:solidFill>
                          <a:effectLst/>
                          <a:latin typeface="+mn-lt"/>
                        </a:rPr>
                        <a:t>Don’t know</a:t>
                      </a:r>
                    </a:p>
                  </a:txBody>
                  <a:tcPr anchor="ctr"/>
                </a:tc>
                <a:tc>
                  <a:txBody>
                    <a:bodyPr/>
                    <a:lstStyle/>
                    <a:p>
                      <a:pPr algn="ctr" fontAlgn="b"/>
                      <a:r>
                        <a:rPr lang="en-US" sz="1400" b="0" i="0" u="none" strike="noStrike" dirty="0">
                          <a:solidFill>
                            <a:schemeClr val="tx1"/>
                          </a:solidFill>
                          <a:effectLst/>
                          <a:latin typeface="+mj-lt"/>
                        </a:rPr>
                        <a:t>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73909043"/>
                  </a:ext>
                </a:extLst>
              </a:tr>
            </a:tbl>
          </a:graphicData>
        </a:graphic>
      </p:graphicFrame>
      <p:sp>
        <p:nvSpPr>
          <p:cNvPr id="6" name="Text Placeholder 5">
            <a:extLst>
              <a:ext uri="{FF2B5EF4-FFF2-40B4-BE49-F238E27FC236}">
                <a16:creationId xmlns:a16="http://schemas.microsoft.com/office/drawing/2014/main" id="{066535F5-914F-4BF6-B00D-A6DCBBE25C1C}"/>
              </a:ext>
            </a:extLst>
          </p:cNvPr>
          <p:cNvSpPr>
            <a:spLocks noGrp="1"/>
          </p:cNvSpPr>
          <p:nvPr>
            <p:ph type="body" sz="quarter" idx="11"/>
          </p:nvPr>
        </p:nvSpPr>
        <p:spPr/>
        <p:txBody>
          <a:bodyPr/>
          <a:lstStyle/>
          <a:p>
            <a:r>
              <a:rPr lang="en-US" dirty="0"/>
              <a:t>For those who earn less, economic reality tends to be harsher: many say they can barely make ends meet.</a:t>
            </a:r>
          </a:p>
        </p:txBody>
      </p:sp>
    </p:spTree>
    <p:extLst>
      <p:ext uri="{BB962C8B-B14F-4D97-AF65-F5344CB8AC3E}">
        <p14:creationId xmlns:p14="http://schemas.microsoft.com/office/powerpoint/2010/main" val="158457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E121-8664-48ED-6B18-B18C782A86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34AEF7-C502-0331-48AC-4E4571E6E53B}"/>
              </a:ext>
            </a:extLst>
          </p:cNvPr>
          <p:cNvSpPr>
            <a:spLocks noGrp="1"/>
          </p:cNvSpPr>
          <p:nvPr>
            <p:ph type="sldNum" sz="quarter" idx="10"/>
          </p:nvPr>
        </p:nvSpPr>
        <p:spPr/>
        <p:txBody>
          <a:bodyPr/>
          <a:lstStyle/>
          <a:p>
            <a:fld id="{68963FF3-3082-0146-9045-A71664B0B906}" type="slidenum">
              <a:rPr lang="en-US" smtClean="0"/>
              <a:t>22</a:t>
            </a:fld>
            <a:endParaRPr lang="en-US" dirty="0"/>
          </a:p>
        </p:txBody>
      </p:sp>
      <p:sp>
        <p:nvSpPr>
          <p:cNvPr id="4" name="Text Placeholder 3">
            <a:extLst>
              <a:ext uri="{FF2B5EF4-FFF2-40B4-BE49-F238E27FC236}">
                <a16:creationId xmlns:a16="http://schemas.microsoft.com/office/drawing/2014/main" id="{E62B28BF-39C1-9769-DE4D-8C155969FB55}"/>
              </a:ext>
            </a:extLst>
          </p:cNvPr>
          <p:cNvSpPr>
            <a:spLocks noGrp="1"/>
          </p:cNvSpPr>
          <p:nvPr>
            <p:ph type="body" sz="quarter" idx="12"/>
          </p:nvPr>
        </p:nvSpPr>
        <p:spPr/>
        <p:txBody>
          <a:bodyPr/>
          <a:lstStyle/>
          <a:p>
            <a:r>
              <a:rPr lang="en-US" dirty="0"/>
              <a:t>Q17. Which of the following best describes your financial situation: </a:t>
            </a:r>
          </a:p>
        </p:txBody>
      </p:sp>
      <p:sp>
        <p:nvSpPr>
          <p:cNvPr id="5" name="Text Placeholder 4">
            <a:extLst>
              <a:ext uri="{FF2B5EF4-FFF2-40B4-BE49-F238E27FC236}">
                <a16:creationId xmlns:a16="http://schemas.microsoft.com/office/drawing/2014/main" id="{5DCA5EBB-C563-6EA8-1DD0-3199784B0544}"/>
              </a:ext>
            </a:extLst>
          </p:cNvPr>
          <p:cNvSpPr>
            <a:spLocks noGrp="1"/>
          </p:cNvSpPr>
          <p:nvPr>
            <p:ph type="body" sz="quarter" idx="13"/>
          </p:nvPr>
        </p:nvSpPr>
        <p:spPr/>
        <p:txBody>
          <a:bodyPr/>
          <a:lstStyle/>
          <a:p>
            <a:endParaRPr lang="en-US" dirty="0"/>
          </a:p>
        </p:txBody>
      </p:sp>
      <p:graphicFrame>
        <p:nvGraphicFramePr>
          <p:cNvPr id="8" name="Table 5">
            <a:extLst>
              <a:ext uri="{FF2B5EF4-FFF2-40B4-BE49-F238E27FC236}">
                <a16:creationId xmlns:a16="http://schemas.microsoft.com/office/drawing/2014/main" id="{2ADDA294-EAAF-538E-5710-BCE8D99C9A76}"/>
              </a:ext>
            </a:extLst>
          </p:cNvPr>
          <p:cNvGraphicFramePr>
            <a:graphicFrameLocks noGrp="1"/>
          </p:cNvGraphicFramePr>
          <p:nvPr>
            <p:extLst>
              <p:ext uri="{D42A27DB-BD31-4B8C-83A1-F6EECF244321}">
                <p14:modId xmlns:p14="http://schemas.microsoft.com/office/powerpoint/2010/main" val="2832760260"/>
              </p:ext>
            </p:extLst>
          </p:nvPr>
        </p:nvGraphicFramePr>
        <p:xfrm>
          <a:off x="331997" y="2355045"/>
          <a:ext cx="11539731" cy="3584448"/>
        </p:xfrm>
        <a:graphic>
          <a:graphicData uri="http://schemas.openxmlformats.org/drawingml/2006/table">
            <a:tbl>
              <a:tblPr firstRow="1" bandRow="1">
                <a:tableStyleId>{073A0DAA-6AF3-43AB-8588-CEC1D06C72B9}</a:tableStyleId>
              </a:tblPr>
              <a:tblGrid>
                <a:gridCol w="3245739">
                  <a:extLst>
                    <a:ext uri="{9D8B030D-6E8A-4147-A177-3AD203B41FA5}">
                      <a16:colId xmlns:a16="http://schemas.microsoft.com/office/drawing/2014/main" val="3800592379"/>
                    </a:ext>
                  </a:extLst>
                </a:gridCol>
                <a:gridCol w="771525">
                  <a:extLst>
                    <a:ext uri="{9D8B030D-6E8A-4147-A177-3AD203B41FA5}">
                      <a16:colId xmlns:a16="http://schemas.microsoft.com/office/drawing/2014/main" val="327636290"/>
                    </a:ext>
                  </a:extLst>
                </a:gridCol>
                <a:gridCol w="1123950">
                  <a:extLst>
                    <a:ext uri="{9D8B030D-6E8A-4147-A177-3AD203B41FA5}">
                      <a16:colId xmlns:a16="http://schemas.microsoft.com/office/drawing/2014/main" val="1005398264"/>
                    </a:ext>
                  </a:extLst>
                </a:gridCol>
                <a:gridCol w="847725">
                  <a:extLst>
                    <a:ext uri="{9D8B030D-6E8A-4147-A177-3AD203B41FA5}">
                      <a16:colId xmlns:a16="http://schemas.microsoft.com/office/drawing/2014/main" val="628515205"/>
                    </a:ext>
                  </a:extLst>
                </a:gridCol>
                <a:gridCol w="1387698">
                  <a:extLst>
                    <a:ext uri="{9D8B030D-6E8A-4147-A177-3AD203B41FA5}">
                      <a16:colId xmlns:a16="http://schemas.microsoft.com/office/drawing/2014/main" val="490924995"/>
                    </a:ext>
                  </a:extLst>
                </a:gridCol>
                <a:gridCol w="1387698">
                  <a:extLst>
                    <a:ext uri="{9D8B030D-6E8A-4147-A177-3AD203B41FA5}">
                      <a16:colId xmlns:a16="http://schemas.microsoft.com/office/drawing/2014/main" val="4242376585"/>
                    </a:ext>
                  </a:extLst>
                </a:gridCol>
                <a:gridCol w="1387698">
                  <a:extLst>
                    <a:ext uri="{9D8B030D-6E8A-4147-A177-3AD203B41FA5}">
                      <a16:colId xmlns:a16="http://schemas.microsoft.com/office/drawing/2014/main" val="2996795898"/>
                    </a:ext>
                  </a:extLst>
                </a:gridCol>
                <a:gridCol w="1387698">
                  <a:extLst>
                    <a:ext uri="{9D8B030D-6E8A-4147-A177-3AD203B41FA5}">
                      <a16:colId xmlns:a16="http://schemas.microsoft.com/office/drawing/2014/main" val="2051611539"/>
                    </a:ext>
                  </a:extLst>
                </a:gridCol>
              </a:tblGrid>
              <a:tr h="416052">
                <a:tc rowSpan="2">
                  <a:txBody>
                    <a:bodyPr/>
                    <a:lstStyle/>
                    <a:p>
                      <a:pPr algn="ctr">
                        <a:lnSpc>
                          <a:spcPct val="100000"/>
                        </a:lnSpc>
                      </a:pPr>
                      <a:r>
                        <a:rPr lang="en-US" sz="1400" b="1" dirty="0">
                          <a:solidFill>
                            <a:schemeClr val="accent3"/>
                          </a:solidFill>
                          <a:latin typeface="+mj-lt"/>
                        </a:rPr>
                        <a:t>Financial Situation</a:t>
                      </a:r>
                    </a:p>
                  </a:txBody>
                  <a:tcPr marT="91440" marB="91440" anchor="ctr">
                    <a:solidFill>
                      <a:schemeClr val="accent1"/>
                    </a:solidFill>
                  </a:tcPr>
                </a:tc>
                <a:tc rowSpan="2">
                  <a:txBody>
                    <a:bodyPr/>
                    <a:lstStyle/>
                    <a:p>
                      <a:pPr algn="ctr">
                        <a:lnSpc>
                          <a:spcPct val="100000"/>
                        </a:lnSpc>
                      </a:pPr>
                      <a:r>
                        <a:rPr lang="en-US" sz="1400" b="1" dirty="0">
                          <a:solidFill>
                            <a:schemeClr val="accent3"/>
                          </a:solidFill>
                          <a:latin typeface="+mj-lt"/>
                        </a:rPr>
                        <a:t>All</a:t>
                      </a:r>
                    </a:p>
                  </a:txBody>
                  <a:tcPr marT="91440" marB="91440" anchor="ctr">
                    <a:lnR w="38100" cap="flat" cmpd="sng" algn="ctr">
                      <a:solidFill>
                        <a:schemeClr val="accent3"/>
                      </a:solidFill>
                      <a:prstDash val="solid"/>
                      <a:round/>
                      <a:headEnd type="none" w="med" len="med"/>
                      <a:tailEnd type="none" w="med" len="med"/>
                    </a:lnR>
                    <a:solidFill>
                      <a:schemeClr val="accent1"/>
                    </a:solidFill>
                  </a:tcPr>
                </a:tc>
                <a:tc gridSpan="2">
                  <a:txBody>
                    <a:bodyPr/>
                    <a:lstStyle/>
                    <a:p>
                      <a:pPr algn="ctr">
                        <a:lnSpc>
                          <a:spcPct val="100000"/>
                        </a:lnSpc>
                      </a:pPr>
                      <a:r>
                        <a:rPr lang="en-US" sz="1400" b="1" dirty="0">
                          <a:solidFill>
                            <a:schemeClr val="accent3"/>
                          </a:solidFill>
                          <a:latin typeface="+mj-lt"/>
                        </a:rPr>
                        <a:t>Residence</a:t>
                      </a:r>
                    </a:p>
                  </a:txBody>
                  <a:tcPr marT="91440" marB="9144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ct val="100000"/>
                        </a:lnSpc>
                      </a:pPr>
                      <a:endParaRPr lang="en-US" sz="1400" b="1" dirty="0">
                        <a:solidFill>
                          <a:schemeClr val="accent3"/>
                        </a:solidFill>
                        <a:latin typeface="+mj-lt"/>
                      </a:endParaRPr>
                    </a:p>
                  </a:txBody>
                  <a:tcPr marT="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gridSpan="4">
                  <a:txBody>
                    <a:bodyPr/>
                    <a:lstStyle/>
                    <a:p>
                      <a:pPr algn="ctr">
                        <a:lnSpc>
                          <a:spcPct val="100000"/>
                        </a:lnSpc>
                      </a:pPr>
                      <a:r>
                        <a:rPr lang="en-US" sz="1400" b="1" dirty="0">
                          <a:solidFill>
                            <a:schemeClr val="accent3"/>
                          </a:solidFill>
                          <a:latin typeface="+mj-lt"/>
                        </a:rPr>
                        <a:t>Employment</a:t>
                      </a:r>
                    </a:p>
                  </a:txBody>
                  <a:tcPr marT="91440" marB="91440" anchor="ctr">
                    <a:lnL w="381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a:lnSpc>
                          <a:spcPct val="100000"/>
                        </a:lnSpc>
                      </a:pPr>
                      <a:endParaRPr lang="en-US" sz="1400" b="1" dirty="0">
                        <a:solidFill>
                          <a:schemeClr val="accent3"/>
                        </a:solidFill>
                        <a:latin typeface="+mj-lt"/>
                      </a:endParaRPr>
                    </a:p>
                  </a:txBody>
                  <a:tcPr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ct val="100000"/>
                        </a:lnSpc>
                      </a:pPr>
                      <a:endParaRPr lang="en-US" sz="1400" b="1" dirty="0">
                        <a:solidFill>
                          <a:schemeClr val="accent3"/>
                        </a:solidFill>
                        <a:latin typeface="+mj-lt"/>
                      </a:endParaRPr>
                    </a:p>
                  </a:txBody>
                  <a:tcPr marT="91440" marB="9144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640080">
                <a:tc vMerge="1">
                  <a:txBody>
                    <a:bodyPr/>
                    <a:lstStyle/>
                    <a:p>
                      <a:endParaRPr lang="en-US" dirty="0"/>
                    </a:p>
                  </a:txBody>
                  <a:tcPr/>
                </a:tc>
                <a:tc vMerge="1">
                  <a:txBody>
                    <a:bodyPr/>
                    <a:lstStyle/>
                    <a:p>
                      <a:endParaRPr lang="en-US" dirty="0"/>
                    </a:p>
                  </a:txBody>
                  <a:tcPr/>
                </a:tc>
                <a:tc>
                  <a:txBody>
                    <a:bodyPr/>
                    <a:lstStyle/>
                    <a:p>
                      <a:pPr algn="ctr" fontAlgn="b"/>
                      <a:r>
                        <a:rPr lang="en-US" sz="1400" b="1" i="0" u="none" strike="noStrike" dirty="0">
                          <a:solidFill>
                            <a:schemeClr val="tx1"/>
                          </a:solidFill>
                          <a:effectLst/>
                          <a:latin typeface="+mj-lt"/>
                        </a:rPr>
                        <a:t>Home-owners</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1" i="0" u="none" strike="noStrike" dirty="0">
                          <a:solidFill>
                            <a:schemeClr val="tx1"/>
                          </a:solidFill>
                          <a:effectLst/>
                          <a:latin typeface="+mj-lt"/>
                        </a:rPr>
                        <a:t>Renters</a:t>
                      </a:r>
                    </a:p>
                  </a:txBody>
                  <a:tcPr marL="9525" marR="9525" marT="91440" marB="9144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400" b="1" i="0" u="none" strike="noStrike" dirty="0">
                          <a:solidFill>
                            <a:srgbClr val="2D3342"/>
                          </a:solidFill>
                          <a:effectLst/>
                          <a:latin typeface="Montserrat SemiBold" panose="00000700000000000000" pitchFamily="2" charset="0"/>
                        </a:rPr>
                        <a:t>Full-time</a:t>
                      </a:r>
                    </a:p>
                  </a:txBody>
                  <a:tcPr marL="9525" marR="9525" marT="9525"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400" b="1" i="0" u="none" strike="noStrike" dirty="0">
                          <a:solidFill>
                            <a:srgbClr val="2D3342"/>
                          </a:solidFill>
                          <a:effectLst/>
                          <a:latin typeface="Montserrat SemiBold" panose="00000700000000000000" pitchFamily="2" charset="0"/>
                        </a:rPr>
                        <a:t>Part-time</a:t>
                      </a:r>
                    </a:p>
                  </a:txBody>
                  <a:tcPr marL="9525" marR="9525" marT="95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400" b="1" i="0" u="none" strike="noStrike">
                          <a:solidFill>
                            <a:srgbClr val="2D3342"/>
                          </a:solidFill>
                          <a:effectLst/>
                          <a:latin typeface="Montserrat SemiBold" panose="00000700000000000000" pitchFamily="2" charset="0"/>
                        </a:rPr>
                        <a:t>Retired</a:t>
                      </a:r>
                    </a:p>
                  </a:txBody>
                  <a:tcPr marL="9525" marR="9525" marT="9525"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400" b="1" i="0" u="none" strike="noStrike" dirty="0">
                          <a:solidFill>
                            <a:srgbClr val="2D3342"/>
                          </a:solidFill>
                          <a:effectLst/>
                          <a:latin typeface="Montserrat SemiBold" panose="00000700000000000000" pitchFamily="2" charset="0"/>
                        </a:rPr>
                        <a:t>Unemployed</a:t>
                      </a:r>
                    </a:p>
                  </a:txBody>
                  <a:tcPr marL="9525" marR="9525" marT="9525"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640080">
                <a:tc>
                  <a:txBody>
                    <a:bodyPr/>
                    <a:lstStyle/>
                    <a:p>
                      <a:pPr algn="ctr" fontAlgn="ctr"/>
                      <a:r>
                        <a:rPr lang="en-US" sz="1400" b="0" i="0" u="none" strike="noStrike" dirty="0">
                          <a:solidFill>
                            <a:schemeClr val="tx1"/>
                          </a:solidFill>
                          <a:effectLst/>
                          <a:latin typeface="+mn-lt"/>
                        </a:rPr>
                        <a:t>Living comfortably with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increasing savings</a:t>
                      </a:r>
                    </a:p>
                  </a:txBody>
                  <a:tcPr marL="9525" marR="9525" marT="91440" marB="91440" anchor="ctr"/>
                </a:tc>
                <a:tc>
                  <a:txBody>
                    <a:bodyPr/>
                    <a:lstStyle/>
                    <a:p>
                      <a:pPr algn="ctr" fontAlgn="ctr"/>
                      <a:r>
                        <a:rPr lang="en-US" sz="1400" b="0" i="0" u="none" strike="noStrike" dirty="0">
                          <a:solidFill>
                            <a:schemeClr val="tx1"/>
                          </a:solidFill>
                          <a:effectLst/>
                          <a:latin typeface="+mj-lt"/>
                        </a:rPr>
                        <a:t>14%</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16%</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15%</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21%</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7%</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9%</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05537118"/>
                  </a:ext>
                </a:extLst>
              </a:tr>
              <a:tr h="640080">
                <a:tc>
                  <a:txBody>
                    <a:bodyPr/>
                    <a:lstStyle/>
                    <a:p>
                      <a:pPr algn="ctr" fontAlgn="ctr"/>
                      <a:r>
                        <a:rPr lang="en-US" sz="1400" b="0" i="0" u="none" strike="noStrike" dirty="0">
                          <a:solidFill>
                            <a:schemeClr val="tx1"/>
                          </a:solidFill>
                          <a:effectLst/>
                          <a:latin typeface="+mn-lt"/>
                        </a:rPr>
                        <a:t>Living comfortably but not increasing savings</a:t>
                      </a:r>
                    </a:p>
                  </a:txBody>
                  <a:tcPr marL="9525" marR="9525" marT="91440" marB="91440" anchor="ctr"/>
                </a:tc>
                <a:tc>
                  <a:txBody>
                    <a:bodyPr/>
                    <a:lstStyle/>
                    <a:p>
                      <a:pPr algn="ctr" fontAlgn="ctr"/>
                      <a:r>
                        <a:rPr lang="en-US" sz="1400" b="0" i="0" u="none" strike="noStrike" dirty="0">
                          <a:solidFill>
                            <a:schemeClr val="tx1"/>
                          </a:solidFill>
                          <a:effectLst/>
                          <a:latin typeface="+mj-lt"/>
                        </a:rPr>
                        <a:t>32%</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31%</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43%</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12%</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736058340"/>
                  </a:ext>
                </a:extLst>
              </a:tr>
              <a:tr h="416052">
                <a:tc>
                  <a:txBody>
                    <a:bodyPr/>
                    <a:lstStyle/>
                    <a:p>
                      <a:pPr algn="ctr" fontAlgn="ctr"/>
                      <a:r>
                        <a:rPr lang="en-US" sz="1400" b="0" i="0" u="none" strike="noStrike">
                          <a:solidFill>
                            <a:schemeClr val="tx1"/>
                          </a:solidFill>
                          <a:effectLst/>
                          <a:latin typeface="+mn-lt"/>
                        </a:rPr>
                        <a:t>Just getting by financially</a:t>
                      </a:r>
                    </a:p>
                  </a:txBody>
                  <a:tcPr marL="9525" marR="9525" marT="91440" marB="91440" anchor="ctr"/>
                </a:tc>
                <a:tc>
                  <a:txBody>
                    <a:bodyPr/>
                    <a:lstStyle/>
                    <a:p>
                      <a:pPr algn="ctr" fontAlgn="ctr"/>
                      <a:r>
                        <a:rPr lang="en-US" sz="1400" b="0" i="0" u="none" strike="noStrike" dirty="0">
                          <a:solidFill>
                            <a:schemeClr val="tx1"/>
                          </a:solidFill>
                          <a:effectLst/>
                          <a:latin typeface="+mj-lt"/>
                        </a:rPr>
                        <a:t>43%</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39%</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43%</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52%</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43%</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43%</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835421716"/>
                  </a:ext>
                </a:extLst>
              </a:tr>
              <a:tr h="416052">
                <a:tc>
                  <a:txBody>
                    <a:bodyPr/>
                    <a:lstStyle/>
                    <a:p>
                      <a:pPr algn="ctr" fontAlgn="ctr"/>
                      <a:r>
                        <a:rPr lang="en-US" sz="1400" b="0" i="0" u="none" strike="noStrike">
                          <a:solidFill>
                            <a:schemeClr val="tx1"/>
                          </a:solidFill>
                          <a:effectLst/>
                          <a:latin typeface="+mn-lt"/>
                        </a:rPr>
                        <a:t>Really struggling financially</a:t>
                      </a:r>
                    </a:p>
                  </a:txBody>
                  <a:tcPr marL="9525" marR="9525" marT="91440" marB="91440" anchor="ctr"/>
                </a:tc>
                <a:tc>
                  <a:txBody>
                    <a:bodyPr/>
                    <a:lstStyle/>
                    <a:p>
                      <a:pPr algn="ctr" fontAlgn="ctr"/>
                      <a:r>
                        <a:rPr lang="en-US" sz="1400" b="0" i="0" u="none" strike="noStrike" dirty="0">
                          <a:solidFill>
                            <a:schemeClr val="tx1"/>
                          </a:solidFill>
                          <a:effectLst/>
                          <a:latin typeface="+mj-lt"/>
                        </a:rPr>
                        <a:t>10%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5%</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17%</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7%</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11%</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5%</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45%</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42449339"/>
                  </a:ext>
                </a:extLst>
              </a:tr>
              <a:tr h="416052">
                <a:tc>
                  <a:txBody>
                    <a:bodyPr/>
                    <a:lstStyle/>
                    <a:p>
                      <a:pPr algn="ctr" fontAlgn="b"/>
                      <a:r>
                        <a:rPr lang="en-US" sz="1400" b="0" i="0" u="none" strike="noStrike">
                          <a:solidFill>
                            <a:schemeClr val="tx1"/>
                          </a:solidFill>
                          <a:effectLst/>
                          <a:latin typeface="+mn-lt"/>
                        </a:rPr>
                        <a:t>Don’t know</a:t>
                      </a:r>
                    </a:p>
                  </a:txBody>
                  <a:tcPr marL="9525" marR="9525" marT="91440" marB="91440" anchor="ctr"/>
                </a:tc>
                <a:tc>
                  <a:txBody>
                    <a:bodyPr/>
                    <a:lstStyle/>
                    <a:p>
                      <a:pPr algn="ctr" fontAlgn="b"/>
                      <a:r>
                        <a:rPr lang="en-US" sz="1400" b="0" i="0" u="none" strike="noStrike" dirty="0">
                          <a:solidFill>
                            <a:schemeClr val="tx1"/>
                          </a:solidFill>
                          <a:effectLst/>
                          <a:latin typeface="+mj-lt"/>
                        </a:rPr>
                        <a:t>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n-lt"/>
                        </a:rPr>
                        <a:t>0%</a:t>
                      </a:r>
                    </a:p>
                  </a:txBody>
                  <a:tcPr marL="7620" marR="7620" marT="7620" marB="0" anchor="ct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73909043"/>
                  </a:ext>
                </a:extLst>
              </a:tr>
            </a:tbl>
          </a:graphicData>
        </a:graphic>
      </p:graphicFrame>
      <p:sp>
        <p:nvSpPr>
          <p:cNvPr id="6" name="Text Placeholder 5">
            <a:extLst>
              <a:ext uri="{FF2B5EF4-FFF2-40B4-BE49-F238E27FC236}">
                <a16:creationId xmlns:a16="http://schemas.microsoft.com/office/drawing/2014/main" id="{A464EAF6-554B-2FE4-1334-ABEC7BBAABD3}"/>
              </a:ext>
            </a:extLst>
          </p:cNvPr>
          <p:cNvSpPr>
            <a:spLocks noGrp="1"/>
          </p:cNvSpPr>
          <p:nvPr>
            <p:ph type="body" sz="quarter" idx="11"/>
          </p:nvPr>
        </p:nvSpPr>
        <p:spPr/>
        <p:txBody>
          <a:bodyPr/>
          <a:lstStyle/>
          <a:p>
            <a:r>
              <a:rPr lang="en-US" dirty="0"/>
              <a:t>Owning a home, having a stable job, or being retired often translates into greater economic comfort—but it's something many have yet to experience.</a:t>
            </a:r>
          </a:p>
        </p:txBody>
      </p:sp>
    </p:spTree>
    <p:extLst>
      <p:ext uri="{BB962C8B-B14F-4D97-AF65-F5344CB8AC3E}">
        <p14:creationId xmlns:p14="http://schemas.microsoft.com/office/powerpoint/2010/main" val="310660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184A2-5D3C-6580-32A7-F7188B4A4AB4}"/>
              </a:ext>
            </a:extLst>
          </p:cNvPr>
          <p:cNvSpPr>
            <a:spLocks noGrp="1"/>
          </p:cNvSpPr>
          <p:nvPr>
            <p:ph type="sldNum" sz="quarter" idx="10"/>
          </p:nvPr>
        </p:nvSpPr>
        <p:spPr/>
        <p:txBody>
          <a:bodyPr/>
          <a:lstStyle/>
          <a:p>
            <a:fld id="{68963FF3-3082-0146-9045-A71664B0B906}" type="slidenum">
              <a:rPr lang="en-US" smtClean="0"/>
              <a:t>23</a:t>
            </a:fld>
            <a:endParaRPr lang="en-US" dirty="0"/>
          </a:p>
        </p:txBody>
      </p:sp>
      <p:sp>
        <p:nvSpPr>
          <p:cNvPr id="4" name="Text Placeholder 3">
            <a:extLst>
              <a:ext uri="{FF2B5EF4-FFF2-40B4-BE49-F238E27FC236}">
                <a16:creationId xmlns:a16="http://schemas.microsoft.com/office/drawing/2014/main" id="{5A1E43DE-D896-9E6D-FE6D-B7FA31449F6A}"/>
              </a:ext>
            </a:extLst>
          </p:cNvPr>
          <p:cNvSpPr>
            <a:spLocks noGrp="1"/>
          </p:cNvSpPr>
          <p:nvPr>
            <p:ph type="body" sz="quarter" idx="12"/>
          </p:nvPr>
        </p:nvSpPr>
        <p:spPr/>
        <p:txBody>
          <a:bodyPr/>
          <a:lstStyle/>
          <a:p>
            <a:r>
              <a:rPr lang="en-US" dirty="0"/>
              <a:t>Q17. Which of the following best describes your financial situation: </a:t>
            </a:r>
          </a:p>
        </p:txBody>
      </p:sp>
      <p:sp>
        <p:nvSpPr>
          <p:cNvPr id="5" name="Text Placeholder 4">
            <a:extLst>
              <a:ext uri="{FF2B5EF4-FFF2-40B4-BE49-F238E27FC236}">
                <a16:creationId xmlns:a16="http://schemas.microsoft.com/office/drawing/2014/main" id="{1D032A9C-B8A7-48CB-EFF0-1B369EC3FB03}"/>
              </a:ext>
            </a:extLst>
          </p:cNvPr>
          <p:cNvSpPr>
            <a:spLocks noGrp="1"/>
          </p:cNvSpPr>
          <p:nvPr>
            <p:ph type="body" sz="quarter" idx="13"/>
          </p:nvPr>
        </p:nvSpPr>
        <p:spPr/>
        <p:txBody>
          <a:bodyPr/>
          <a:lstStyle/>
          <a:p>
            <a:endParaRPr lang="en-US"/>
          </a:p>
        </p:txBody>
      </p:sp>
      <p:graphicFrame>
        <p:nvGraphicFramePr>
          <p:cNvPr id="7" name="Table 5">
            <a:extLst>
              <a:ext uri="{FF2B5EF4-FFF2-40B4-BE49-F238E27FC236}">
                <a16:creationId xmlns:a16="http://schemas.microsoft.com/office/drawing/2014/main" id="{18599793-B40F-24F0-E14C-DF1DE7C04E64}"/>
              </a:ext>
            </a:extLst>
          </p:cNvPr>
          <p:cNvGraphicFramePr>
            <a:graphicFrameLocks noGrp="1"/>
          </p:cNvGraphicFramePr>
          <p:nvPr>
            <p:extLst>
              <p:ext uri="{D42A27DB-BD31-4B8C-83A1-F6EECF244321}">
                <p14:modId xmlns:p14="http://schemas.microsoft.com/office/powerpoint/2010/main" val="1854220613"/>
              </p:ext>
            </p:extLst>
          </p:nvPr>
        </p:nvGraphicFramePr>
        <p:xfrm>
          <a:off x="609600" y="2322262"/>
          <a:ext cx="10972800" cy="3648771"/>
        </p:xfrm>
        <a:graphic>
          <a:graphicData uri="http://schemas.openxmlformats.org/drawingml/2006/table">
            <a:tbl>
              <a:tblPr firstRow="1" bandRow="1">
                <a:tableStyleId>{073A0DAA-6AF3-43AB-8588-CEC1D06C72B9}</a:tableStyleId>
              </a:tblPr>
              <a:tblGrid>
                <a:gridCol w="4923771">
                  <a:extLst>
                    <a:ext uri="{9D8B030D-6E8A-4147-A177-3AD203B41FA5}">
                      <a16:colId xmlns:a16="http://schemas.microsoft.com/office/drawing/2014/main" val="3800592379"/>
                    </a:ext>
                  </a:extLst>
                </a:gridCol>
                <a:gridCol w="806301">
                  <a:extLst>
                    <a:ext uri="{9D8B030D-6E8A-4147-A177-3AD203B41FA5}">
                      <a16:colId xmlns:a16="http://schemas.microsoft.com/office/drawing/2014/main" val="327636290"/>
                    </a:ext>
                  </a:extLst>
                </a:gridCol>
                <a:gridCol w="1747576">
                  <a:extLst>
                    <a:ext uri="{9D8B030D-6E8A-4147-A177-3AD203B41FA5}">
                      <a16:colId xmlns:a16="http://schemas.microsoft.com/office/drawing/2014/main" val="2653160821"/>
                    </a:ext>
                  </a:extLst>
                </a:gridCol>
                <a:gridCol w="1747576">
                  <a:extLst>
                    <a:ext uri="{9D8B030D-6E8A-4147-A177-3AD203B41FA5}">
                      <a16:colId xmlns:a16="http://schemas.microsoft.com/office/drawing/2014/main" val="2040574421"/>
                    </a:ext>
                  </a:extLst>
                </a:gridCol>
                <a:gridCol w="1747576">
                  <a:extLst>
                    <a:ext uri="{9D8B030D-6E8A-4147-A177-3AD203B41FA5}">
                      <a16:colId xmlns:a16="http://schemas.microsoft.com/office/drawing/2014/main" val="2133235606"/>
                    </a:ext>
                  </a:extLst>
                </a:gridCol>
              </a:tblGrid>
              <a:tr h="521253">
                <a:tc rowSpan="2">
                  <a:txBody>
                    <a:bodyPr/>
                    <a:lstStyle/>
                    <a:p>
                      <a:pPr algn="ctr">
                        <a:lnSpc>
                          <a:spcPct val="100000"/>
                        </a:lnSpc>
                      </a:pPr>
                      <a:r>
                        <a:rPr lang="en-US" sz="1400" b="1" kern="1200" dirty="0">
                          <a:solidFill>
                            <a:schemeClr val="accent3"/>
                          </a:solidFill>
                          <a:latin typeface="+mj-lt"/>
                          <a:ea typeface="+mn-ea"/>
                          <a:cs typeface="+mn-cs"/>
                        </a:rPr>
                        <a:t>Financial Situation</a:t>
                      </a:r>
                    </a:p>
                  </a:txBody>
                  <a:tcPr marT="91440" marB="91440" anchor="ctr">
                    <a:solidFill>
                      <a:schemeClr val="accent1"/>
                    </a:solidFill>
                  </a:tcPr>
                </a:tc>
                <a:tc rowSpan="2">
                  <a:txBody>
                    <a:bodyPr/>
                    <a:lstStyle/>
                    <a:p>
                      <a:pPr algn="ctr">
                        <a:lnSpc>
                          <a:spcPct val="100000"/>
                        </a:lnSpc>
                      </a:pPr>
                      <a:r>
                        <a:rPr lang="en-US" sz="14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lnSpc>
                          <a:spcPct val="100000"/>
                        </a:lnSpc>
                      </a:pPr>
                      <a:r>
                        <a:rPr lang="en-US" sz="1400" b="1" dirty="0">
                          <a:latin typeface="+mj-lt"/>
                        </a:rPr>
                        <a:t>Urbanicity</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521253">
                <a:tc vMerge="1">
                  <a:txBody>
                    <a:bodyPr/>
                    <a:lstStyle/>
                    <a:p>
                      <a:endParaRPr lang="en-US" dirty="0"/>
                    </a:p>
                  </a:txBody>
                  <a:tcPr/>
                </a:tc>
                <a:tc vMerge="1">
                  <a:txBody>
                    <a:bodyPr/>
                    <a:lstStyle/>
                    <a:p>
                      <a:endParaRPr lang="en-US" dirty="0"/>
                    </a:p>
                  </a:txBody>
                  <a:tcPr/>
                </a:tc>
                <a:tc>
                  <a:txBody>
                    <a:bodyPr/>
                    <a:lstStyle/>
                    <a:p>
                      <a:pPr algn="ctr" fontAlgn="b"/>
                      <a:r>
                        <a:rPr lang="en-US" sz="1400" b="0" i="0" u="none" strike="noStrike" dirty="0">
                          <a:solidFill>
                            <a:schemeClr val="tx1"/>
                          </a:solidFill>
                          <a:effectLst/>
                          <a:latin typeface="+mj-lt"/>
                        </a:rPr>
                        <a:t>Urban</a:t>
                      </a:r>
                    </a:p>
                  </a:txBody>
                  <a:tcPr marL="9525" marR="9525"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mj-lt"/>
                        </a:rPr>
                        <a:t>Suburban</a:t>
                      </a: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kern="1200" dirty="0">
                          <a:solidFill>
                            <a:schemeClr val="tx1"/>
                          </a:solidFill>
                          <a:effectLst/>
                          <a:latin typeface="+mj-lt"/>
                          <a:ea typeface="+mn-ea"/>
                          <a:cs typeface="+mn-cs"/>
                        </a:rPr>
                        <a:t>Rural</a:t>
                      </a: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521253">
                <a:tc>
                  <a:txBody>
                    <a:bodyPr/>
                    <a:lstStyle/>
                    <a:p>
                      <a:pPr algn="ctr" fontAlgn="ctr"/>
                      <a:r>
                        <a:rPr lang="en-US" sz="1400" b="0" i="0" u="none" strike="noStrike" dirty="0">
                          <a:solidFill>
                            <a:schemeClr val="tx1"/>
                          </a:solidFill>
                          <a:effectLst/>
                          <a:latin typeface="+mn-lt"/>
                        </a:rPr>
                        <a:t>Living comfortably with increasing savings</a:t>
                      </a:r>
                    </a:p>
                  </a:txBody>
                  <a:tcPr marL="9525" marR="9525" marT="91440" marB="91440" anchor="ctr"/>
                </a:tc>
                <a:tc>
                  <a:txBody>
                    <a:bodyPr/>
                    <a:lstStyle/>
                    <a:p>
                      <a:pPr algn="ctr" fontAlgn="ctr"/>
                      <a:r>
                        <a:rPr lang="en-US" sz="1400" b="0" i="0" u="none" strike="noStrike" dirty="0">
                          <a:solidFill>
                            <a:schemeClr val="tx1"/>
                          </a:solidFill>
                          <a:effectLst/>
                          <a:latin typeface="+mj-lt"/>
                        </a:rPr>
                        <a:t>14%</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n-lt"/>
                        </a:rPr>
                        <a:t>15%</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14%</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n-lt"/>
                        </a:rPr>
                        <a:t>10%</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521253">
                <a:tc>
                  <a:txBody>
                    <a:bodyPr/>
                    <a:lstStyle/>
                    <a:p>
                      <a:pPr algn="ctr" fontAlgn="ctr"/>
                      <a:r>
                        <a:rPr lang="en-US" sz="1400" b="0" i="0" u="none" strike="noStrike" dirty="0">
                          <a:solidFill>
                            <a:schemeClr val="tx1"/>
                          </a:solidFill>
                          <a:effectLst/>
                          <a:latin typeface="+mn-lt"/>
                        </a:rPr>
                        <a:t>Living comfortably but not increasing savings</a:t>
                      </a:r>
                    </a:p>
                  </a:txBody>
                  <a:tcPr marL="9525" marR="9525" marT="91440" marB="91440" anchor="ctr"/>
                </a:tc>
                <a:tc>
                  <a:txBody>
                    <a:bodyPr/>
                    <a:lstStyle/>
                    <a:p>
                      <a:pPr algn="ctr" fontAlgn="ctr"/>
                      <a:r>
                        <a:rPr lang="en-US" sz="1400" b="0" i="0" u="none" strike="noStrike" dirty="0">
                          <a:solidFill>
                            <a:schemeClr val="tx1"/>
                          </a:solidFill>
                          <a:effectLst/>
                          <a:latin typeface="+mj-lt"/>
                        </a:rPr>
                        <a:t>32%</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29%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39%</a:t>
                      </a:r>
                    </a:p>
                  </a:txBody>
                  <a:tcPr marL="7620" marR="7620" marT="7620" marB="0" anchor="ctr"/>
                </a:tc>
                <a:tc>
                  <a:txBody>
                    <a:bodyPr/>
                    <a:lstStyle/>
                    <a:p>
                      <a:pPr algn="ctr" fontAlgn="b">
                        <a:buNone/>
                      </a:pPr>
                      <a:r>
                        <a:rPr lang="en-US" sz="1400" b="0" i="0" u="none" strike="noStrike">
                          <a:solidFill>
                            <a:schemeClr val="tx1"/>
                          </a:solidFill>
                          <a:effectLst/>
                          <a:latin typeface="+mn-lt"/>
                        </a:rPr>
                        <a:t>35%</a:t>
                      </a:r>
                    </a:p>
                  </a:txBody>
                  <a:tcPr marL="7620" marR="7620" marT="7620" marB="0" anchor="ctr"/>
                </a:tc>
                <a:extLst>
                  <a:ext uri="{0D108BD9-81ED-4DB2-BD59-A6C34878D82A}">
                    <a16:rowId xmlns:a16="http://schemas.microsoft.com/office/drawing/2014/main" val="3745797655"/>
                  </a:ext>
                </a:extLst>
              </a:tr>
              <a:tr h="521253">
                <a:tc>
                  <a:txBody>
                    <a:bodyPr/>
                    <a:lstStyle/>
                    <a:p>
                      <a:pPr algn="ctr" fontAlgn="ctr"/>
                      <a:r>
                        <a:rPr lang="en-US" sz="1400" b="0" i="0" u="none" strike="noStrike">
                          <a:solidFill>
                            <a:schemeClr val="tx1"/>
                          </a:solidFill>
                          <a:effectLst/>
                          <a:latin typeface="+mn-lt"/>
                        </a:rPr>
                        <a:t>Just getting by financially</a:t>
                      </a:r>
                    </a:p>
                  </a:txBody>
                  <a:tcPr marL="9525" marR="9525" marT="91440" marB="91440" anchor="ctr"/>
                </a:tc>
                <a:tc>
                  <a:txBody>
                    <a:bodyPr/>
                    <a:lstStyle/>
                    <a:p>
                      <a:pPr algn="ctr" fontAlgn="ctr"/>
                      <a:r>
                        <a:rPr lang="en-US" sz="1400" b="0" i="0" u="none" strike="noStrike" dirty="0">
                          <a:solidFill>
                            <a:schemeClr val="tx1"/>
                          </a:solidFill>
                          <a:effectLst/>
                          <a:latin typeface="+mj-lt"/>
                        </a:rPr>
                        <a:t>43%</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44%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41%</a:t>
                      </a:r>
                    </a:p>
                  </a:txBody>
                  <a:tcPr marL="7620" marR="7620" marT="7620" marB="0" anchor="ctr"/>
                </a:tc>
                <a:tc>
                  <a:txBody>
                    <a:bodyPr/>
                    <a:lstStyle/>
                    <a:p>
                      <a:pPr algn="ctr" fontAlgn="b">
                        <a:buNone/>
                      </a:pPr>
                      <a:r>
                        <a:rPr lang="en-US" sz="1400" b="0" i="0" u="none" strike="noStrike">
                          <a:solidFill>
                            <a:schemeClr val="tx1"/>
                          </a:solidFill>
                          <a:effectLst/>
                          <a:latin typeface="+mn-lt"/>
                        </a:rPr>
                        <a:t>42%</a:t>
                      </a:r>
                    </a:p>
                  </a:txBody>
                  <a:tcPr marL="7620" marR="7620" marT="7620" marB="0" anchor="ctr"/>
                </a:tc>
                <a:extLst>
                  <a:ext uri="{0D108BD9-81ED-4DB2-BD59-A6C34878D82A}">
                    <a16:rowId xmlns:a16="http://schemas.microsoft.com/office/drawing/2014/main" val="3248585081"/>
                  </a:ext>
                </a:extLst>
              </a:tr>
              <a:tr h="521253">
                <a:tc>
                  <a:txBody>
                    <a:bodyPr/>
                    <a:lstStyle/>
                    <a:p>
                      <a:pPr algn="ctr" fontAlgn="ctr"/>
                      <a:r>
                        <a:rPr lang="en-US" sz="1400" b="0" i="0" u="none" strike="noStrike" dirty="0">
                          <a:solidFill>
                            <a:schemeClr val="tx1"/>
                          </a:solidFill>
                          <a:effectLst/>
                          <a:latin typeface="+mn-lt"/>
                        </a:rPr>
                        <a:t>Really struggling financially</a:t>
                      </a:r>
                    </a:p>
                  </a:txBody>
                  <a:tcPr marL="9525" marR="9525" marT="91440" marB="91440" anchor="ctr"/>
                </a:tc>
                <a:tc>
                  <a:txBody>
                    <a:bodyPr/>
                    <a:lstStyle/>
                    <a:p>
                      <a:pPr algn="ctr" fontAlgn="ctr"/>
                      <a:r>
                        <a:rPr lang="en-US" sz="1400" b="0" i="0" u="none" strike="noStrike" dirty="0">
                          <a:solidFill>
                            <a:schemeClr val="tx1"/>
                          </a:solidFill>
                          <a:effectLst/>
                          <a:latin typeface="+mj-lt"/>
                        </a:rPr>
                        <a:t>10%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11%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n-lt"/>
                        </a:rPr>
                        <a:t>6%</a:t>
                      </a:r>
                    </a:p>
                  </a:txBody>
                  <a:tcPr marL="7620" marR="7620" marT="7620" marB="0" anchor="ctr"/>
                </a:tc>
                <a:tc>
                  <a:txBody>
                    <a:bodyPr/>
                    <a:lstStyle/>
                    <a:p>
                      <a:pPr algn="ctr" fontAlgn="b">
                        <a:buNone/>
                      </a:pPr>
                      <a:r>
                        <a:rPr lang="en-US" sz="1400" b="0" i="0" u="none" strike="noStrike">
                          <a:solidFill>
                            <a:schemeClr val="tx1"/>
                          </a:solidFill>
                          <a:effectLst/>
                          <a:latin typeface="+mn-lt"/>
                        </a:rPr>
                        <a:t>12%</a:t>
                      </a:r>
                    </a:p>
                  </a:txBody>
                  <a:tcPr marL="7620" marR="7620" marT="7620" marB="0" anchor="ctr"/>
                </a:tc>
                <a:extLst>
                  <a:ext uri="{0D108BD9-81ED-4DB2-BD59-A6C34878D82A}">
                    <a16:rowId xmlns:a16="http://schemas.microsoft.com/office/drawing/2014/main" val="3382529085"/>
                  </a:ext>
                </a:extLst>
              </a:tr>
              <a:tr h="521253">
                <a:tc>
                  <a:txBody>
                    <a:bodyPr/>
                    <a:lstStyle/>
                    <a:p>
                      <a:pPr algn="ctr" fontAlgn="b"/>
                      <a:r>
                        <a:rPr lang="en-US" sz="1400" b="0" i="0" u="none" strike="noStrike">
                          <a:solidFill>
                            <a:schemeClr val="tx1"/>
                          </a:solidFill>
                          <a:effectLst/>
                          <a:latin typeface="+mn-lt"/>
                        </a:rPr>
                        <a:t>Don’t know</a:t>
                      </a:r>
                    </a:p>
                  </a:txBody>
                  <a:tcPr marL="9525" marR="9525" marT="91440" marB="91440" anchor="ctr"/>
                </a:tc>
                <a:tc>
                  <a:txBody>
                    <a:bodyPr/>
                    <a:lstStyle/>
                    <a:p>
                      <a:pPr algn="ctr" fontAlgn="b"/>
                      <a:r>
                        <a:rPr lang="en-US" sz="1400" b="0" i="0" u="none" strike="noStrike" dirty="0">
                          <a:solidFill>
                            <a:schemeClr val="tx1"/>
                          </a:solidFill>
                          <a:effectLst/>
                          <a:latin typeface="+mj-lt"/>
                        </a:rPr>
                        <a:t>0%</a:t>
                      </a:r>
                    </a:p>
                  </a:txBody>
                  <a:tcPr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n-lt"/>
                        </a:rPr>
                        <a:t>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n-lt"/>
                        </a:rPr>
                        <a:t>0%</a:t>
                      </a:r>
                    </a:p>
                  </a:txBody>
                  <a:tcPr marL="7620" marR="7620" marT="7620" marB="0" anchor="ctr"/>
                </a:tc>
                <a:tc>
                  <a:txBody>
                    <a:bodyPr/>
                    <a:lstStyle/>
                    <a:p>
                      <a:pPr algn="ctr" fontAlgn="b">
                        <a:buNone/>
                      </a:pPr>
                      <a:r>
                        <a:rPr lang="en-US" sz="1400" b="0" i="0" u="none" strike="noStrike" dirty="0">
                          <a:solidFill>
                            <a:schemeClr val="tx1"/>
                          </a:solidFill>
                          <a:effectLst/>
                          <a:latin typeface="+mn-lt"/>
                        </a:rPr>
                        <a:t>1%</a:t>
                      </a:r>
                    </a:p>
                  </a:txBody>
                  <a:tcPr marL="7620" marR="7620" marT="7620" marB="0" anchor="ctr"/>
                </a:tc>
                <a:extLst>
                  <a:ext uri="{0D108BD9-81ED-4DB2-BD59-A6C34878D82A}">
                    <a16:rowId xmlns:a16="http://schemas.microsoft.com/office/drawing/2014/main" val="3340272812"/>
                  </a:ext>
                </a:extLst>
              </a:tr>
            </a:tbl>
          </a:graphicData>
        </a:graphic>
      </p:graphicFrame>
      <p:sp>
        <p:nvSpPr>
          <p:cNvPr id="8" name="Text Placeholder 7">
            <a:extLst>
              <a:ext uri="{FF2B5EF4-FFF2-40B4-BE49-F238E27FC236}">
                <a16:creationId xmlns:a16="http://schemas.microsoft.com/office/drawing/2014/main" id="{282CDE62-ECB7-1DEC-172C-682AF0153AC6}"/>
              </a:ext>
            </a:extLst>
          </p:cNvPr>
          <p:cNvSpPr>
            <a:spLocks noGrp="1"/>
          </p:cNvSpPr>
          <p:nvPr>
            <p:ph type="body" sz="quarter" idx="11"/>
          </p:nvPr>
        </p:nvSpPr>
        <p:spPr/>
        <p:txBody>
          <a:bodyPr/>
          <a:lstStyle/>
          <a:p>
            <a:r>
              <a:rPr lang="en-US" b="1" dirty="0"/>
              <a:t>In rural areas, increases in savings are observed less frequently than in other regions.</a:t>
            </a:r>
          </a:p>
        </p:txBody>
      </p:sp>
    </p:spTree>
    <p:extLst>
      <p:ext uri="{BB962C8B-B14F-4D97-AF65-F5344CB8AC3E}">
        <p14:creationId xmlns:p14="http://schemas.microsoft.com/office/powerpoint/2010/main" val="208037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D92F1B-8A16-B453-6FAA-2AD40D4FF8AE}"/>
              </a:ext>
            </a:extLst>
          </p:cNvPr>
          <p:cNvSpPr>
            <a:spLocks noGrp="1"/>
          </p:cNvSpPr>
          <p:nvPr>
            <p:ph type="sldNum" sz="quarter" idx="10"/>
          </p:nvPr>
        </p:nvSpPr>
        <p:spPr/>
        <p:txBody>
          <a:bodyPr/>
          <a:lstStyle/>
          <a:p>
            <a:fld id="{68963FF3-3082-0146-9045-A71664B0B906}" type="slidenum">
              <a:rPr lang="en-US" smtClean="0"/>
              <a:t>24</a:t>
            </a:fld>
            <a:endParaRPr lang="en-US" dirty="0"/>
          </a:p>
        </p:txBody>
      </p:sp>
      <p:sp>
        <p:nvSpPr>
          <p:cNvPr id="3" name="Text Placeholder 2">
            <a:extLst>
              <a:ext uri="{FF2B5EF4-FFF2-40B4-BE49-F238E27FC236}">
                <a16:creationId xmlns:a16="http://schemas.microsoft.com/office/drawing/2014/main" id="{756539E5-CA74-1F26-976F-296353475A76}"/>
              </a:ext>
            </a:extLst>
          </p:cNvPr>
          <p:cNvSpPr>
            <a:spLocks noGrp="1"/>
          </p:cNvSpPr>
          <p:nvPr>
            <p:ph type="body" sz="quarter" idx="11"/>
          </p:nvPr>
        </p:nvSpPr>
        <p:spPr/>
        <p:txBody>
          <a:bodyPr/>
          <a:lstStyle/>
          <a:p>
            <a:r>
              <a:rPr lang="en-US" dirty="0"/>
              <a:t>Four out of ten Latinos in Colorado are facing economic setbacks—the crisis is not over.</a:t>
            </a:r>
          </a:p>
        </p:txBody>
      </p:sp>
      <p:sp>
        <p:nvSpPr>
          <p:cNvPr id="4" name="Text Placeholder 3">
            <a:extLst>
              <a:ext uri="{FF2B5EF4-FFF2-40B4-BE49-F238E27FC236}">
                <a16:creationId xmlns:a16="http://schemas.microsoft.com/office/drawing/2014/main" id="{C3BC76BD-5A75-A27F-9487-07A9B1C1C3D8}"/>
              </a:ext>
            </a:extLst>
          </p:cNvPr>
          <p:cNvSpPr>
            <a:spLocks noGrp="1"/>
          </p:cNvSpPr>
          <p:nvPr>
            <p:ph type="body" sz="quarter" idx="12"/>
          </p:nvPr>
        </p:nvSpPr>
        <p:spPr/>
        <p:txBody>
          <a:bodyPr/>
          <a:lstStyle/>
          <a:p>
            <a:r>
              <a:rPr lang="en-US" dirty="0"/>
              <a:t>Q18. Would you say you are better off, or worse off financially than you were a year ago, or is your financial situation </a:t>
            </a:r>
            <a:br>
              <a:rPr lang="en-US" dirty="0"/>
            </a:br>
            <a:r>
              <a:rPr lang="en-US" dirty="0"/>
              <a:t>about the same? </a:t>
            </a:r>
          </a:p>
        </p:txBody>
      </p:sp>
      <p:sp>
        <p:nvSpPr>
          <p:cNvPr id="7" name="Text Placeholder 6">
            <a:extLst>
              <a:ext uri="{FF2B5EF4-FFF2-40B4-BE49-F238E27FC236}">
                <a16:creationId xmlns:a16="http://schemas.microsoft.com/office/drawing/2014/main" id="{F57DE298-532F-B8A0-13BF-DBCC7B465432}"/>
              </a:ext>
            </a:extLst>
          </p:cNvPr>
          <p:cNvSpPr>
            <a:spLocks noGrp="1"/>
          </p:cNvSpPr>
          <p:nvPr>
            <p:ph type="body" sz="quarter" idx="13"/>
          </p:nvPr>
        </p:nvSpPr>
        <p:spPr/>
        <p:txBody>
          <a:bodyPr/>
          <a:lstStyle/>
          <a:p>
            <a:endParaRPr lang="en-US"/>
          </a:p>
        </p:txBody>
      </p:sp>
      <p:graphicFrame>
        <p:nvGraphicFramePr>
          <p:cNvPr id="8" name="Chart 7">
            <a:extLst>
              <a:ext uri="{FF2B5EF4-FFF2-40B4-BE49-F238E27FC236}">
                <a16:creationId xmlns:a16="http://schemas.microsoft.com/office/drawing/2014/main" id="{C1801B7C-5285-38A4-E683-4F4CF78E0717}"/>
              </a:ext>
            </a:extLst>
          </p:cNvPr>
          <p:cNvGraphicFramePr/>
          <p:nvPr>
            <p:extLst>
              <p:ext uri="{D42A27DB-BD31-4B8C-83A1-F6EECF244321}">
                <p14:modId xmlns:p14="http://schemas.microsoft.com/office/powerpoint/2010/main" val="1043673174"/>
              </p:ext>
            </p:extLst>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C6132A4-37C9-D376-2C8B-0FE88BCA6A0E}"/>
              </a:ext>
            </a:extLst>
          </p:cNvPr>
          <p:cNvSpPr txBox="1"/>
          <p:nvPr/>
        </p:nvSpPr>
        <p:spPr>
          <a:xfrm>
            <a:off x="5612426" y="2430813"/>
            <a:ext cx="1322961" cy="830997"/>
          </a:xfrm>
          <a:prstGeom prst="rect">
            <a:avLst/>
          </a:prstGeom>
          <a:noFill/>
        </p:spPr>
        <p:txBody>
          <a:bodyPr wrap="square" rtlCol="0">
            <a:spAutoFit/>
          </a:bodyPr>
          <a:lstStyle/>
          <a:p>
            <a:pPr algn="ctr"/>
            <a:r>
              <a:rPr lang="en-US" sz="1600" b="1" dirty="0">
                <a:solidFill>
                  <a:schemeClr val="accent1"/>
                </a:solidFill>
                <a:latin typeface="+mj-lt"/>
              </a:rPr>
              <a:t>Total Better</a:t>
            </a:r>
            <a:br>
              <a:rPr lang="en-US" sz="1600" b="1" dirty="0">
                <a:solidFill>
                  <a:schemeClr val="accent1"/>
                </a:solidFill>
                <a:latin typeface="+mj-lt"/>
              </a:rPr>
            </a:br>
            <a:r>
              <a:rPr lang="en-US" sz="1600" b="1" dirty="0">
                <a:solidFill>
                  <a:schemeClr val="accent1"/>
                </a:solidFill>
                <a:latin typeface="+mj-lt"/>
              </a:rPr>
              <a:t>17%</a:t>
            </a:r>
          </a:p>
        </p:txBody>
      </p:sp>
      <p:sp>
        <p:nvSpPr>
          <p:cNvPr id="10" name="TextBox 9">
            <a:extLst>
              <a:ext uri="{FF2B5EF4-FFF2-40B4-BE49-F238E27FC236}">
                <a16:creationId xmlns:a16="http://schemas.microsoft.com/office/drawing/2014/main" id="{C5AA1166-E2E5-239B-3E65-9A048879D589}"/>
              </a:ext>
            </a:extLst>
          </p:cNvPr>
          <p:cNvSpPr txBox="1"/>
          <p:nvPr/>
        </p:nvSpPr>
        <p:spPr>
          <a:xfrm>
            <a:off x="8014967" y="4887143"/>
            <a:ext cx="1322961" cy="830997"/>
          </a:xfrm>
          <a:prstGeom prst="rect">
            <a:avLst/>
          </a:prstGeom>
          <a:noFill/>
        </p:spPr>
        <p:txBody>
          <a:bodyPr wrap="square" rtlCol="0">
            <a:spAutoFit/>
          </a:bodyPr>
          <a:lstStyle/>
          <a:p>
            <a:pPr algn="ctr"/>
            <a:r>
              <a:rPr lang="en-US" sz="1600" b="1" dirty="0">
                <a:solidFill>
                  <a:schemeClr val="accent4"/>
                </a:solidFill>
                <a:latin typeface="+mj-lt"/>
              </a:rPr>
              <a:t>Total Worse</a:t>
            </a:r>
            <a:br>
              <a:rPr lang="en-US" sz="1600" b="1" dirty="0">
                <a:solidFill>
                  <a:schemeClr val="accent4"/>
                </a:solidFill>
                <a:latin typeface="+mj-lt"/>
              </a:rPr>
            </a:br>
            <a:r>
              <a:rPr lang="en-US" sz="1600" b="1" dirty="0">
                <a:solidFill>
                  <a:schemeClr val="accent4"/>
                </a:solidFill>
                <a:latin typeface="+mj-lt"/>
              </a:rPr>
              <a:t>40%</a:t>
            </a:r>
          </a:p>
        </p:txBody>
      </p:sp>
    </p:spTree>
    <p:extLst>
      <p:ext uri="{BB962C8B-B14F-4D97-AF65-F5344CB8AC3E}">
        <p14:creationId xmlns:p14="http://schemas.microsoft.com/office/powerpoint/2010/main" val="26941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05717-9AFB-8CC3-752F-FD1F1B00253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B09EF6-F017-B9C5-78DF-113F1C5A270B}"/>
              </a:ext>
            </a:extLst>
          </p:cNvPr>
          <p:cNvSpPr>
            <a:spLocks noGrp="1"/>
          </p:cNvSpPr>
          <p:nvPr>
            <p:ph type="sldNum" sz="quarter" idx="10"/>
          </p:nvPr>
        </p:nvSpPr>
        <p:spPr/>
        <p:txBody>
          <a:bodyPr/>
          <a:lstStyle/>
          <a:p>
            <a:fld id="{68963FF3-3082-0146-9045-A71664B0B906}" type="slidenum">
              <a:rPr lang="en-US" smtClean="0"/>
              <a:t>25</a:t>
            </a:fld>
            <a:endParaRPr lang="en-US" dirty="0"/>
          </a:p>
        </p:txBody>
      </p:sp>
      <p:sp>
        <p:nvSpPr>
          <p:cNvPr id="3" name="Text Placeholder 2">
            <a:extLst>
              <a:ext uri="{FF2B5EF4-FFF2-40B4-BE49-F238E27FC236}">
                <a16:creationId xmlns:a16="http://schemas.microsoft.com/office/drawing/2014/main" id="{798CA1B4-EB47-46F1-B885-6229AB740F7F}"/>
              </a:ext>
            </a:extLst>
          </p:cNvPr>
          <p:cNvSpPr>
            <a:spLocks noGrp="1"/>
          </p:cNvSpPr>
          <p:nvPr>
            <p:ph type="body" sz="quarter" idx="11"/>
          </p:nvPr>
        </p:nvSpPr>
        <p:spPr/>
        <p:txBody>
          <a:bodyPr/>
          <a:lstStyle/>
          <a:p>
            <a:r>
              <a:rPr lang="en-US" dirty="0"/>
              <a:t>Growing concern: 40% of Latinos in Colorado are facing food insecurity.</a:t>
            </a:r>
          </a:p>
        </p:txBody>
      </p:sp>
      <p:sp>
        <p:nvSpPr>
          <p:cNvPr id="4" name="Text Placeholder 3">
            <a:extLst>
              <a:ext uri="{FF2B5EF4-FFF2-40B4-BE49-F238E27FC236}">
                <a16:creationId xmlns:a16="http://schemas.microsoft.com/office/drawing/2014/main" id="{AE4975BD-83E5-F27A-D0E5-D616D0BCEE6F}"/>
              </a:ext>
            </a:extLst>
          </p:cNvPr>
          <p:cNvSpPr>
            <a:spLocks noGrp="1"/>
          </p:cNvSpPr>
          <p:nvPr>
            <p:ph type="body" sz="quarter" idx="12"/>
          </p:nvPr>
        </p:nvSpPr>
        <p:spPr/>
        <p:txBody>
          <a:bodyPr/>
          <a:lstStyle/>
          <a:p>
            <a:r>
              <a:rPr lang="en-US" dirty="0"/>
              <a:t>Q22. Thinking ahead over the next year, how worried are you that you might not always be able to afford enough food to feed yourself and your family: </a:t>
            </a:r>
          </a:p>
        </p:txBody>
      </p:sp>
      <p:sp>
        <p:nvSpPr>
          <p:cNvPr id="7" name="Text Placeholder 6">
            <a:extLst>
              <a:ext uri="{FF2B5EF4-FFF2-40B4-BE49-F238E27FC236}">
                <a16:creationId xmlns:a16="http://schemas.microsoft.com/office/drawing/2014/main" id="{D55F759E-A4BD-AC5D-0D68-F633EBF25DD7}"/>
              </a:ext>
            </a:extLst>
          </p:cNvPr>
          <p:cNvSpPr>
            <a:spLocks noGrp="1"/>
          </p:cNvSpPr>
          <p:nvPr>
            <p:ph type="body" sz="quarter" idx="13"/>
          </p:nvPr>
        </p:nvSpPr>
        <p:spPr/>
        <p:txBody>
          <a:bodyPr/>
          <a:lstStyle/>
          <a:p>
            <a:endParaRPr lang="en-US"/>
          </a:p>
        </p:txBody>
      </p:sp>
      <p:graphicFrame>
        <p:nvGraphicFramePr>
          <p:cNvPr id="8" name="Chart 7">
            <a:extLst>
              <a:ext uri="{FF2B5EF4-FFF2-40B4-BE49-F238E27FC236}">
                <a16:creationId xmlns:a16="http://schemas.microsoft.com/office/drawing/2014/main" id="{3B37EA19-1502-A2ED-CAB4-FD734C8C2FA2}"/>
              </a:ext>
            </a:extLst>
          </p:cNvPr>
          <p:cNvGraphicFramePr/>
          <p:nvPr>
            <p:extLst>
              <p:ext uri="{D42A27DB-BD31-4B8C-83A1-F6EECF244321}">
                <p14:modId xmlns:p14="http://schemas.microsoft.com/office/powerpoint/2010/main" val="984489355"/>
              </p:ext>
            </p:extLst>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930D42D-F749-6734-54DF-559BBE5E30C7}"/>
              </a:ext>
            </a:extLst>
          </p:cNvPr>
          <p:cNvSpPr txBox="1"/>
          <p:nvPr/>
        </p:nvSpPr>
        <p:spPr>
          <a:xfrm>
            <a:off x="8676447" y="4681870"/>
            <a:ext cx="1322961" cy="830997"/>
          </a:xfrm>
          <a:prstGeom prst="rect">
            <a:avLst/>
          </a:prstGeom>
          <a:noFill/>
        </p:spPr>
        <p:txBody>
          <a:bodyPr wrap="square" rtlCol="0">
            <a:spAutoFit/>
          </a:bodyPr>
          <a:lstStyle/>
          <a:p>
            <a:pPr algn="ctr"/>
            <a:r>
              <a:rPr lang="en-US" sz="1600" b="1" dirty="0">
                <a:solidFill>
                  <a:schemeClr val="accent1"/>
                </a:solidFill>
                <a:latin typeface="+mj-lt"/>
              </a:rPr>
              <a:t>Total Not Worried</a:t>
            </a:r>
            <a:br>
              <a:rPr lang="en-US" sz="1600" b="1" dirty="0">
                <a:solidFill>
                  <a:schemeClr val="accent1"/>
                </a:solidFill>
                <a:latin typeface="+mj-lt"/>
              </a:rPr>
            </a:br>
            <a:r>
              <a:rPr lang="en-US" sz="1600" b="1" dirty="0">
                <a:solidFill>
                  <a:schemeClr val="accent1"/>
                </a:solidFill>
                <a:latin typeface="+mj-lt"/>
              </a:rPr>
              <a:t>59%</a:t>
            </a:r>
          </a:p>
        </p:txBody>
      </p:sp>
      <p:sp>
        <p:nvSpPr>
          <p:cNvPr id="10" name="TextBox 9">
            <a:extLst>
              <a:ext uri="{FF2B5EF4-FFF2-40B4-BE49-F238E27FC236}">
                <a16:creationId xmlns:a16="http://schemas.microsoft.com/office/drawing/2014/main" id="{87FBCBF9-DAC3-7189-4BA8-2C57D20DBE4F}"/>
              </a:ext>
            </a:extLst>
          </p:cNvPr>
          <p:cNvSpPr txBox="1"/>
          <p:nvPr/>
        </p:nvSpPr>
        <p:spPr>
          <a:xfrm>
            <a:off x="7549429" y="2553027"/>
            <a:ext cx="1322961" cy="830997"/>
          </a:xfrm>
          <a:prstGeom prst="rect">
            <a:avLst/>
          </a:prstGeom>
          <a:noFill/>
        </p:spPr>
        <p:txBody>
          <a:bodyPr wrap="square" rtlCol="0">
            <a:spAutoFit/>
          </a:bodyPr>
          <a:lstStyle/>
          <a:p>
            <a:pPr algn="ctr"/>
            <a:r>
              <a:rPr lang="en-US" sz="1600" b="1" dirty="0">
                <a:solidFill>
                  <a:schemeClr val="accent4"/>
                </a:solidFill>
                <a:latin typeface="+mj-lt"/>
              </a:rPr>
              <a:t>Total Worried</a:t>
            </a:r>
            <a:br>
              <a:rPr lang="en-US" sz="1600" b="1" dirty="0">
                <a:solidFill>
                  <a:schemeClr val="accent4"/>
                </a:solidFill>
                <a:latin typeface="+mj-lt"/>
              </a:rPr>
            </a:br>
            <a:r>
              <a:rPr lang="en-US" sz="1600" b="1" dirty="0">
                <a:solidFill>
                  <a:schemeClr val="accent4"/>
                </a:solidFill>
                <a:latin typeface="+mj-lt"/>
              </a:rPr>
              <a:t>41%</a:t>
            </a:r>
          </a:p>
        </p:txBody>
      </p:sp>
    </p:spTree>
    <p:extLst>
      <p:ext uri="{BB962C8B-B14F-4D97-AF65-F5344CB8AC3E}">
        <p14:creationId xmlns:p14="http://schemas.microsoft.com/office/powerpoint/2010/main" val="177158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814D51-093F-BEA7-801D-5AF08125F419}"/>
              </a:ext>
            </a:extLst>
          </p:cNvPr>
          <p:cNvSpPr>
            <a:spLocks noGrp="1"/>
          </p:cNvSpPr>
          <p:nvPr>
            <p:ph type="body" sz="quarter" idx="12"/>
          </p:nvPr>
        </p:nvSpPr>
        <p:spPr/>
        <p:txBody>
          <a:bodyPr/>
          <a:lstStyle/>
          <a:p>
            <a:r>
              <a:rPr lang="en-US" dirty="0"/>
              <a:t>Q22. Thinking ahead over the next year, how worried are you that you might not always be able to afford enough food to feed yourself and your family: </a:t>
            </a:r>
          </a:p>
        </p:txBody>
      </p:sp>
      <p:sp>
        <p:nvSpPr>
          <p:cNvPr id="7" name="Text Placeholder 6">
            <a:extLst>
              <a:ext uri="{FF2B5EF4-FFF2-40B4-BE49-F238E27FC236}">
                <a16:creationId xmlns:a16="http://schemas.microsoft.com/office/drawing/2014/main" id="{AB3D11FF-8921-C749-21FF-94C72FFB9B13}"/>
              </a:ext>
            </a:extLst>
          </p:cNvPr>
          <p:cNvSpPr>
            <a:spLocks noGrp="1"/>
          </p:cNvSpPr>
          <p:nvPr>
            <p:ph type="body" sz="quarter" idx="11"/>
          </p:nvPr>
        </p:nvSpPr>
        <p:spPr/>
        <p:txBody>
          <a:bodyPr/>
          <a:lstStyle/>
          <a:p>
            <a:r>
              <a:rPr lang="en-US" dirty="0"/>
              <a:t>Hunger as a silent threat: 83% of low-income households live in fear.</a:t>
            </a:r>
          </a:p>
        </p:txBody>
      </p:sp>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fld id="{68963FF3-3082-0146-9045-A71664B0B906}" type="slidenum">
              <a:rPr lang="en-US" smtClean="0"/>
              <a:pPr/>
              <a:t>26</a:t>
            </a:fld>
            <a:endParaRPr lang="en-US" dirty="0"/>
          </a:p>
        </p:txBody>
      </p:sp>
      <p:sp>
        <p:nvSpPr>
          <p:cNvPr id="6" name="Text Placeholder 5">
            <a:extLst>
              <a:ext uri="{FF2B5EF4-FFF2-40B4-BE49-F238E27FC236}">
                <a16:creationId xmlns:a16="http://schemas.microsoft.com/office/drawing/2014/main" id="{AE8A45E8-BB52-4EEA-9FE9-FEC4FA0F7BD3}"/>
              </a:ext>
            </a:extLst>
          </p:cNvPr>
          <p:cNvSpPr>
            <a:spLocks noGrp="1"/>
          </p:cNvSpPr>
          <p:nvPr>
            <p:ph type="body" sz="quarter" idx="13"/>
          </p:nvPr>
        </p:nvSpPr>
        <p:spPr/>
        <p:txBody>
          <a:bodyPr/>
          <a:lstStyle/>
          <a:p>
            <a:endParaRPr lang="en-US" dirty="0"/>
          </a:p>
        </p:txBody>
      </p:sp>
      <p:graphicFrame>
        <p:nvGraphicFramePr>
          <p:cNvPr id="11" name="Table 5">
            <a:extLst>
              <a:ext uri="{FF2B5EF4-FFF2-40B4-BE49-F238E27FC236}">
                <a16:creationId xmlns:a16="http://schemas.microsoft.com/office/drawing/2014/main" id="{82FD2505-6F59-F4C7-3751-C6AC17CF7891}"/>
              </a:ext>
            </a:extLst>
          </p:cNvPr>
          <p:cNvGraphicFramePr>
            <a:graphicFrameLocks noGrp="1"/>
          </p:cNvGraphicFramePr>
          <p:nvPr>
            <p:extLst>
              <p:ext uri="{D42A27DB-BD31-4B8C-83A1-F6EECF244321}">
                <p14:modId xmlns:p14="http://schemas.microsoft.com/office/powerpoint/2010/main" val="2530432303"/>
              </p:ext>
            </p:extLst>
          </p:nvPr>
        </p:nvGraphicFramePr>
        <p:xfrm>
          <a:off x="563880" y="2077662"/>
          <a:ext cx="11064240" cy="3794499"/>
        </p:xfrm>
        <a:graphic>
          <a:graphicData uri="http://schemas.openxmlformats.org/drawingml/2006/table">
            <a:tbl>
              <a:tblPr firstRow="1" bandRow="1">
                <a:tableStyleId>{073A0DAA-6AF3-43AB-8588-CEC1D06C72B9}</a:tableStyleId>
              </a:tblPr>
              <a:tblGrid>
                <a:gridCol w="5003988">
                  <a:extLst>
                    <a:ext uri="{9D8B030D-6E8A-4147-A177-3AD203B41FA5}">
                      <a16:colId xmlns:a16="http://schemas.microsoft.com/office/drawing/2014/main" val="3800592379"/>
                    </a:ext>
                  </a:extLst>
                </a:gridCol>
                <a:gridCol w="1983063">
                  <a:extLst>
                    <a:ext uri="{9D8B030D-6E8A-4147-A177-3AD203B41FA5}">
                      <a16:colId xmlns:a16="http://schemas.microsoft.com/office/drawing/2014/main" val="3817541411"/>
                    </a:ext>
                  </a:extLst>
                </a:gridCol>
                <a:gridCol w="2052626">
                  <a:extLst>
                    <a:ext uri="{9D8B030D-6E8A-4147-A177-3AD203B41FA5}">
                      <a16:colId xmlns:a16="http://schemas.microsoft.com/office/drawing/2014/main" val="596334569"/>
                    </a:ext>
                  </a:extLst>
                </a:gridCol>
                <a:gridCol w="2024563">
                  <a:extLst>
                    <a:ext uri="{9D8B030D-6E8A-4147-A177-3AD203B41FA5}">
                      <a16:colId xmlns:a16="http://schemas.microsoft.com/office/drawing/2014/main" val="1013737291"/>
                    </a:ext>
                  </a:extLst>
                </a:gridCol>
              </a:tblGrid>
              <a:tr h="421611">
                <a:tc>
                  <a:txBody>
                    <a:bodyPr/>
                    <a:lstStyle/>
                    <a:p>
                      <a:pPr algn="ctr">
                        <a:lnSpc>
                          <a:spcPct val="100000"/>
                        </a:lnSpc>
                      </a:pPr>
                      <a:r>
                        <a:rPr lang="en-US" sz="1500" b="1" dirty="0">
                          <a:solidFill>
                            <a:schemeClr val="accent3"/>
                          </a:solidFill>
                          <a:latin typeface="+mj-lt"/>
                        </a:rPr>
                        <a:t>Demographic Group</a:t>
                      </a:r>
                    </a:p>
                  </a:txBody>
                  <a:tcPr marT="27432" marB="27432" anchor="ctr">
                    <a:solidFill>
                      <a:schemeClr val="accent4"/>
                    </a:solidFill>
                  </a:tcPr>
                </a:tc>
                <a:tc>
                  <a:txBody>
                    <a:bodyPr/>
                    <a:lstStyle/>
                    <a:p>
                      <a:pPr algn="ctr" fontAlgn="b"/>
                      <a:r>
                        <a:rPr lang="en-US" sz="1500" b="1" i="0" u="none" strike="noStrike" dirty="0">
                          <a:solidFill>
                            <a:schemeClr val="accent3"/>
                          </a:solidFill>
                          <a:effectLst/>
                          <a:latin typeface="+mj-lt"/>
                        </a:rPr>
                        <a:t>Total Worried</a:t>
                      </a:r>
                    </a:p>
                  </a:txBody>
                  <a:tcPr marT="27432" marB="27432" anchor="ctr">
                    <a:solidFill>
                      <a:schemeClr val="accent4"/>
                    </a:solidFill>
                  </a:tcPr>
                </a:tc>
                <a:tc>
                  <a:txBody>
                    <a:bodyPr/>
                    <a:lstStyle/>
                    <a:p>
                      <a:pPr algn="ctr" fontAlgn="b"/>
                      <a:r>
                        <a:rPr lang="en-US" sz="1500" b="1" i="0" u="none" strike="noStrike" dirty="0">
                          <a:solidFill>
                            <a:schemeClr val="accent3"/>
                          </a:solidFill>
                          <a:effectLst/>
                          <a:latin typeface="+mj-lt"/>
                        </a:rPr>
                        <a:t>Total Not Worried</a:t>
                      </a:r>
                    </a:p>
                  </a:txBody>
                  <a:tcPr marT="27432" marB="27432" anchor="ctr">
                    <a:solidFill>
                      <a:schemeClr val="accent1"/>
                    </a:solidFill>
                  </a:tcPr>
                </a:tc>
                <a:tc>
                  <a:txBody>
                    <a:bodyPr/>
                    <a:lstStyle/>
                    <a:p>
                      <a:pPr algn="ctr" fontAlgn="b"/>
                      <a:r>
                        <a:rPr lang="en-US" sz="1500" b="1" i="0" u="none" strike="noStrike" dirty="0">
                          <a:solidFill>
                            <a:schemeClr val="tx1"/>
                          </a:solidFill>
                          <a:effectLst/>
                          <a:latin typeface="+mj-lt"/>
                        </a:rPr>
                        <a:t>Don't Know</a:t>
                      </a:r>
                    </a:p>
                  </a:txBody>
                  <a:tcPr marT="27432" marB="27432" anchor="ctr">
                    <a:solidFill>
                      <a:schemeClr val="accent6"/>
                    </a:solidFill>
                  </a:tcPr>
                </a:tc>
                <a:extLst>
                  <a:ext uri="{0D108BD9-81ED-4DB2-BD59-A6C34878D82A}">
                    <a16:rowId xmlns:a16="http://schemas.microsoft.com/office/drawing/2014/main" val="3309465836"/>
                  </a:ext>
                </a:extLst>
              </a:tr>
              <a:tr h="421611">
                <a:tc>
                  <a:txBody>
                    <a:bodyPr/>
                    <a:lstStyle/>
                    <a:p>
                      <a:pPr algn="l" fontAlgn="b"/>
                      <a:r>
                        <a:rPr lang="en-US" sz="1500" b="1" i="0" u="none" strike="noStrike" dirty="0">
                          <a:solidFill>
                            <a:srgbClr val="000000"/>
                          </a:solidFill>
                          <a:effectLst/>
                          <a:latin typeface="+mj-lt"/>
                        </a:rPr>
                        <a:t>All</a:t>
                      </a:r>
                    </a:p>
                  </a:txBody>
                  <a:tcPr marT="27432" marB="27432" anchor="ctr"/>
                </a:tc>
                <a:tc>
                  <a:txBody>
                    <a:bodyPr/>
                    <a:lstStyle/>
                    <a:p>
                      <a:pPr algn="ctr" fontAlgn="b"/>
                      <a:r>
                        <a:rPr lang="en-US" sz="1500" b="0" i="0" u="none" strike="noStrike" dirty="0">
                          <a:solidFill>
                            <a:schemeClr val="tx1"/>
                          </a:solidFill>
                          <a:effectLst/>
                          <a:latin typeface="+mj-lt"/>
                        </a:rPr>
                        <a:t>41%</a:t>
                      </a:r>
                    </a:p>
                  </a:txBody>
                  <a:tcPr marL="9525" marR="9525" marT="27432" marB="27432" anchor="ctr"/>
                </a:tc>
                <a:tc>
                  <a:txBody>
                    <a:bodyPr/>
                    <a:lstStyle/>
                    <a:p>
                      <a:pPr algn="ctr" fontAlgn="b"/>
                      <a:r>
                        <a:rPr lang="en-US" sz="1500" b="0" i="0" u="none" strike="noStrike" dirty="0">
                          <a:solidFill>
                            <a:schemeClr val="tx1"/>
                          </a:solidFill>
                          <a:effectLst/>
                          <a:latin typeface="+mj-lt"/>
                        </a:rPr>
                        <a:t>59%</a:t>
                      </a:r>
                    </a:p>
                  </a:txBody>
                  <a:tcPr marL="9525" marR="9525" marT="27432" marB="27432" anchor="ctr"/>
                </a:tc>
                <a:tc>
                  <a:txBody>
                    <a:bodyPr/>
                    <a:lstStyle/>
                    <a:p>
                      <a:pPr algn="ctr" fontAlgn="b"/>
                      <a:r>
                        <a:rPr lang="en-US" sz="1500" b="0" i="0" u="none" strike="noStrike" dirty="0">
                          <a:solidFill>
                            <a:schemeClr val="tx1"/>
                          </a:solidFill>
                          <a:effectLst/>
                          <a:latin typeface="+mj-lt"/>
                        </a:rPr>
                        <a:t>0%</a:t>
                      </a:r>
                    </a:p>
                  </a:txBody>
                  <a:tcPr marL="9525" marR="9525" marT="27432" marB="27432" anchor="ctr"/>
                </a:tc>
                <a:extLst>
                  <a:ext uri="{0D108BD9-81ED-4DB2-BD59-A6C34878D82A}">
                    <a16:rowId xmlns:a16="http://schemas.microsoft.com/office/drawing/2014/main" val="2623794283"/>
                  </a:ext>
                </a:extLst>
              </a:tr>
              <a:tr h="421611">
                <a:tc>
                  <a:txBody>
                    <a:bodyPr/>
                    <a:lstStyle/>
                    <a:p>
                      <a:pPr algn="l" fontAlgn="b"/>
                      <a:r>
                        <a:rPr lang="en-US" sz="1500" b="0" i="0" u="none" strike="noStrike" dirty="0">
                          <a:solidFill>
                            <a:schemeClr val="accent3"/>
                          </a:solidFill>
                          <a:effectLst/>
                          <a:latin typeface="+mj-lt"/>
                          <a:cs typeface="Calibri" panose="020F0502020204030204" pitchFamily="34" charset="0"/>
                        </a:rPr>
                        <a:t>Household Income</a:t>
                      </a:r>
                    </a:p>
                  </a:txBody>
                  <a:tcPr marT="27432" marB="27432"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500" b="0" i="0" u="none" strike="noStrike" dirty="0">
                        <a:solidFill>
                          <a:schemeClr val="tx1"/>
                        </a:solidFill>
                        <a:effectLst/>
                        <a:latin typeface="+mn-lt"/>
                      </a:endParaRPr>
                    </a:p>
                  </a:txBody>
                  <a:tcPr marL="9525" marR="9525" marT="27432" marB="27432"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428900130"/>
                  </a:ext>
                </a:extLst>
              </a:tr>
              <a:tr h="421611">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buNone/>
                      </a:pPr>
                      <a:r>
                        <a:rPr lang="en-US" sz="1500" b="0" i="0" u="none" strike="noStrike" dirty="0">
                          <a:solidFill>
                            <a:schemeClr val="tx1"/>
                          </a:solidFill>
                          <a:effectLst/>
                          <a:latin typeface="+mn-lt"/>
                        </a:rPr>
                        <a:t>83%</a:t>
                      </a:r>
                    </a:p>
                  </a:txBody>
                  <a:tcPr marL="7620" marR="7620" marT="0" marB="0" anchor="ctr"/>
                </a:tc>
                <a:tc>
                  <a:txBody>
                    <a:bodyPr/>
                    <a:lstStyle/>
                    <a:p>
                      <a:pPr algn="ctr" fontAlgn="b">
                        <a:buNone/>
                      </a:pPr>
                      <a:r>
                        <a:rPr lang="en-US" sz="1500" b="0" i="0" u="none" strike="noStrike" dirty="0">
                          <a:solidFill>
                            <a:schemeClr val="tx1"/>
                          </a:solidFill>
                          <a:effectLst/>
                          <a:latin typeface="+mn-lt"/>
                        </a:rPr>
                        <a:t>17%</a:t>
                      </a:r>
                    </a:p>
                  </a:txBody>
                  <a:tcPr marL="7620" marR="7620" marT="0" marB="0" anchor="ctr"/>
                </a:tc>
                <a:tc>
                  <a:txBody>
                    <a:bodyPr/>
                    <a:lstStyle/>
                    <a:p>
                      <a:pPr algn="ctr" fontAlgn="b">
                        <a:buNone/>
                      </a:pPr>
                      <a:r>
                        <a:rPr lang="en-US" sz="1500" b="0" i="0" u="none" strike="noStrike" dirty="0">
                          <a:solidFill>
                            <a:schemeClr val="tx1"/>
                          </a:solidFill>
                          <a:effectLst/>
                          <a:latin typeface="+mn-lt"/>
                        </a:rPr>
                        <a:t>0%</a:t>
                      </a:r>
                    </a:p>
                  </a:txBody>
                  <a:tcPr marL="7620" marR="7620" marT="0" marB="0" anchor="ctr"/>
                </a:tc>
                <a:extLst>
                  <a:ext uri="{0D108BD9-81ED-4DB2-BD59-A6C34878D82A}">
                    <a16:rowId xmlns:a16="http://schemas.microsoft.com/office/drawing/2014/main" val="912803720"/>
                  </a:ext>
                </a:extLst>
              </a:tr>
              <a:tr h="421611">
                <a:tc>
                  <a:txBody>
                    <a:bodyPr/>
                    <a:lstStyle/>
                    <a:p>
                      <a:pPr algn="l" rtl="0" fontAlgn="b"/>
                      <a:r>
                        <a:rPr lang="en-US" sz="1500" b="0" i="0" u="none" strike="noStrike" dirty="0">
                          <a:solidFill>
                            <a:srgbClr val="2D3342"/>
                          </a:solidFill>
                          <a:effectLst/>
                          <a:latin typeface="+mn-lt"/>
                        </a:rPr>
                        <a:t>$30,000-$50,000</a:t>
                      </a:r>
                    </a:p>
                  </a:txBody>
                  <a:tcPr marT="27432" marB="27432" anchor="ctr"/>
                </a:tc>
                <a:tc>
                  <a:txBody>
                    <a:bodyPr/>
                    <a:lstStyle/>
                    <a:p>
                      <a:pPr algn="ctr" fontAlgn="b">
                        <a:buNone/>
                      </a:pPr>
                      <a:r>
                        <a:rPr lang="en-US" sz="1500" b="0" i="0" u="none" strike="noStrike">
                          <a:solidFill>
                            <a:schemeClr val="tx1"/>
                          </a:solidFill>
                          <a:effectLst/>
                          <a:latin typeface="+mn-lt"/>
                        </a:rPr>
                        <a:t>54%</a:t>
                      </a:r>
                    </a:p>
                  </a:txBody>
                  <a:tcPr marL="7620" marR="7620" marT="0" marB="0" anchor="ctr"/>
                </a:tc>
                <a:tc>
                  <a:txBody>
                    <a:bodyPr/>
                    <a:lstStyle/>
                    <a:p>
                      <a:pPr algn="ctr" fontAlgn="b">
                        <a:buNone/>
                      </a:pPr>
                      <a:r>
                        <a:rPr lang="en-US" sz="1500" b="0" i="0" u="none" strike="noStrike" dirty="0">
                          <a:solidFill>
                            <a:schemeClr val="tx1"/>
                          </a:solidFill>
                          <a:effectLst/>
                          <a:latin typeface="+mn-lt"/>
                        </a:rPr>
                        <a:t>44%</a:t>
                      </a:r>
                    </a:p>
                  </a:txBody>
                  <a:tcPr marL="7620" marR="7620" marT="0" marB="0" anchor="ctr"/>
                </a:tc>
                <a:tc>
                  <a:txBody>
                    <a:bodyPr/>
                    <a:lstStyle/>
                    <a:p>
                      <a:pPr algn="ctr" fontAlgn="b">
                        <a:buNone/>
                      </a:pPr>
                      <a:r>
                        <a:rPr lang="en-US" sz="1500" b="0" i="0" u="none" strike="noStrike" dirty="0">
                          <a:solidFill>
                            <a:schemeClr val="tx1"/>
                          </a:solidFill>
                          <a:effectLst/>
                          <a:latin typeface="+mn-lt"/>
                        </a:rPr>
                        <a:t>3%</a:t>
                      </a:r>
                    </a:p>
                  </a:txBody>
                  <a:tcPr marL="7620" marR="7620" marT="0" marB="0" anchor="ctr"/>
                </a:tc>
                <a:extLst>
                  <a:ext uri="{0D108BD9-81ED-4DB2-BD59-A6C34878D82A}">
                    <a16:rowId xmlns:a16="http://schemas.microsoft.com/office/drawing/2014/main" val="221851307"/>
                  </a:ext>
                </a:extLst>
              </a:tr>
              <a:tr h="421611">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buNone/>
                      </a:pPr>
                      <a:r>
                        <a:rPr lang="en-US" sz="1500" b="0" i="0" u="none" strike="noStrike" dirty="0">
                          <a:solidFill>
                            <a:schemeClr val="tx1"/>
                          </a:solidFill>
                          <a:effectLst/>
                          <a:latin typeface="+mn-lt"/>
                        </a:rPr>
                        <a:t>46%</a:t>
                      </a:r>
                    </a:p>
                  </a:txBody>
                  <a:tcPr marL="7620" marR="7620" marT="0" marB="0" anchor="ctr"/>
                </a:tc>
                <a:tc>
                  <a:txBody>
                    <a:bodyPr/>
                    <a:lstStyle/>
                    <a:p>
                      <a:pPr algn="ctr" fontAlgn="b">
                        <a:buNone/>
                      </a:pPr>
                      <a:r>
                        <a:rPr lang="en-US" sz="1500" b="0" i="0" u="none" strike="noStrike">
                          <a:solidFill>
                            <a:schemeClr val="tx1"/>
                          </a:solidFill>
                          <a:effectLst/>
                          <a:latin typeface="+mn-lt"/>
                        </a:rPr>
                        <a:t>54%</a:t>
                      </a:r>
                    </a:p>
                  </a:txBody>
                  <a:tcPr marL="7620" marR="7620" marT="0" marB="0" anchor="ctr"/>
                </a:tc>
                <a:tc>
                  <a:txBody>
                    <a:bodyPr/>
                    <a:lstStyle/>
                    <a:p>
                      <a:pPr algn="ctr" fontAlgn="b">
                        <a:buNone/>
                      </a:pPr>
                      <a:r>
                        <a:rPr lang="en-US" sz="1500" b="0" i="0" u="none" strike="noStrike">
                          <a:solidFill>
                            <a:schemeClr val="tx1"/>
                          </a:solidFill>
                          <a:effectLst/>
                          <a:latin typeface="+mn-lt"/>
                        </a:rPr>
                        <a:t>0%</a:t>
                      </a:r>
                    </a:p>
                  </a:txBody>
                  <a:tcPr marL="7620" marR="7620" marT="0" marB="0" anchor="ctr"/>
                </a:tc>
                <a:extLst>
                  <a:ext uri="{0D108BD9-81ED-4DB2-BD59-A6C34878D82A}">
                    <a16:rowId xmlns:a16="http://schemas.microsoft.com/office/drawing/2014/main" val="1101887625"/>
                  </a:ext>
                </a:extLst>
              </a:tr>
              <a:tr h="421611">
                <a:tc>
                  <a:txBody>
                    <a:bodyPr/>
                    <a:lstStyle/>
                    <a:p>
                      <a:pPr algn="l" rtl="0" fontAlgn="b"/>
                      <a:r>
                        <a:rPr lang="en-US" sz="1500" b="0" i="0" u="none" strike="noStrike">
                          <a:solidFill>
                            <a:srgbClr val="2D3342"/>
                          </a:solidFill>
                          <a:effectLst/>
                          <a:latin typeface="+mn-lt"/>
                        </a:rPr>
                        <a:t>$75,000-$100,000</a:t>
                      </a:r>
                    </a:p>
                  </a:txBody>
                  <a:tcPr marT="27432" marB="27432" anchor="ctr"/>
                </a:tc>
                <a:tc>
                  <a:txBody>
                    <a:bodyPr/>
                    <a:lstStyle/>
                    <a:p>
                      <a:pPr algn="ctr" fontAlgn="b">
                        <a:buNone/>
                      </a:pPr>
                      <a:r>
                        <a:rPr lang="en-US" sz="1500" b="0" i="0" u="none" strike="noStrike">
                          <a:solidFill>
                            <a:schemeClr val="tx1"/>
                          </a:solidFill>
                          <a:effectLst/>
                          <a:latin typeface="+mn-lt"/>
                        </a:rPr>
                        <a:t>44%</a:t>
                      </a:r>
                    </a:p>
                  </a:txBody>
                  <a:tcPr marL="7620" marR="7620" marT="0" marB="0" anchor="ctr"/>
                </a:tc>
                <a:tc>
                  <a:txBody>
                    <a:bodyPr/>
                    <a:lstStyle/>
                    <a:p>
                      <a:pPr algn="ctr" fontAlgn="b">
                        <a:buNone/>
                      </a:pPr>
                      <a:r>
                        <a:rPr lang="en-US" sz="1500" b="0" i="0" u="none" strike="noStrike" dirty="0">
                          <a:solidFill>
                            <a:schemeClr val="tx1"/>
                          </a:solidFill>
                          <a:effectLst/>
                          <a:latin typeface="+mn-lt"/>
                        </a:rPr>
                        <a:t>56%</a:t>
                      </a:r>
                    </a:p>
                  </a:txBody>
                  <a:tcPr marL="7620" marR="7620" marT="0" marB="0" anchor="ctr"/>
                </a:tc>
                <a:tc>
                  <a:txBody>
                    <a:bodyPr/>
                    <a:lstStyle/>
                    <a:p>
                      <a:pPr algn="ctr" fontAlgn="b">
                        <a:buNone/>
                      </a:pPr>
                      <a:r>
                        <a:rPr lang="en-US" sz="1500" b="0" i="0" u="none" strike="noStrike">
                          <a:solidFill>
                            <a:schemeClr val="tx1"/>
                          </a:solidFill>
                          <a:effectLst/>
                          <a:latin typeface="+mn-lt"/>
                        </a:rPr>
                        <a:t>0%</a:t>
                      </a:r>
                    </a:p>
                  </a:txBody>
                  <a:tcPr marL="7620" marR="7620" marT="0" marB="0" anchor="ctr"/>
                </a:tc>
                <a:extLst>
                  <a:ext uri="{0D108BD9-81ED-4DB2-BD59-A6C34878D82A}">
                    <a16:rowId xmlns:a16="http://schemas.microsoft.com/office/drawing/2014/main" val="3537458760"/>
                  </a:ext>
                </a:extLst>
              </a:tr>
              <a:tr h="421611">
                <a:tc>
                  <a:txBody>
                    <a:bodyPr/>
                    <a:lstStyle/>
                    <a:p>
                      <a:pPr algn="l" rtl="0" fontAlgn="b"/>
                      <a:r>
                        <a:rPr lang="en-US" sz="1500" b="0" i="0" u="none" strike="noStrike">
                          <a:solidFill>
                            <a:srgbClr val="2D3342"/>
                          </a:solidFill>
                          <a:effectLst/>
                          <a:latin typeface="+mn-lt"/>
                        </a:rPr>
                        <a:t>$100,000-$150,000</a:t>
                      </a:r>
                    </a:p>
                  </a:txBody>
                  <a:tcPr marT="27432" marB="27432" anchor="ctr"/>
                </a:tc>
                <a:tc>
                  <a:txBody>
                    <a:bodyPr/>
                    <a:lstStyle/>
                    <a:p>
                      <a:pPr algn="ctr" fontAlgn="b">
                        <a:buNone/>
                      </a:pPr>
                      <a:r>
                        <a:rPr lang="en-US" sz="1500" b="0" i="0" u="none" strike="noStrike">
                          <a:solidFill>
                            <a:schemeClr val="tx1"/>
                          </a:solidFill>
                          <a:effectLst/>
                          <a:latin typeface="+mn-lt"/>
                        </a:rPr>
                        <a:t>28%</a:t>
                      </a:r>
                    </a:p>
                  </a:txBody>
                  <a:tcPr marL="7620" marR="7620" marT="0" marB="0" anchor="ctr"/>
                </a:tc>
                <a:tc>
                  <a:txBody>
                    <a:bodyPr/>
                    <a:lstStyle/>
                    <a:p>
                      <a:pPr algn="ctr" fontAlgn="b">
                        <a:buNone/>
                      </a:pPr>
                      <a:r>
                        <a:rPr lang="en-US" sz="1500" b="0" i="0" u="none" strike="noStrike">
                          <a:solidFill>
                            <a:schemeClr val="tx1"/>
                          </a:solidFill>
                          <a:effectLst/>
                          <a:latin typeface="+mn-lt"/>
                        </a:rPr>
                        <a:t>72%</a:t>
                      </a:r>
                    </a:p>
                  </a:txBody>
                  <a:tcPr marL="7620" marR="7620" marT="0" marB="0" anchor="ctr"/>
                </a:tc>
                <a:tc>
                  <a:txBody>
                    <a:bodyPr/>
                    <a:lstStyle/>
                    <a:p>
                      <a:pPr algn="ctr" fontAlgn="b">
                        <a:buNone/>
                      </a:pPr>
                      <a:r>
                        <a:rPr lang="en-US" sz="1500" b="0" i="0" u="none" strike="noStrike" dirty="0">
                          <a:solidFill>
                            <a:schemeClr val="tx1"/>
                          </a:solidFill>
                          <a:effectLst/>
                          <a:latin typeface="+mn-lt"/>
                        </a:rPr>
                        <a:t>0%</a:t>
                      </a:r>
                    </a:p>
                  </a:txBody>
                  <a:tcPr marL="7620" marR="7620" marT="0" marB="0" anchor="ctr"/>
                </a:tc>
                <a:extLst>
                  <a:ext uri="{0D108BD9-81ED-4DB2-BD59-A6C34878D82A}">
                    <a16:rowId xmlns:a16="http://schemas.microsoft.com/office/drawing/2014/main" val="138301188"/>
                  </a:ext>
                </a:extLst>
              </a:tr>
              <a:tr h="421611">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buNone/>
                      </a:pPr>
                      <a:r>
                        <a:rPr lang="en-US" sz="1500" b="0" i="0" u="none" strike="noStrike">
                          <a:solidFill>
                            <a:schemeClr val="tx1"/>
                          </a:solidFill>
                          <a:effectLst/>
                          <a:latin typeface="+mn-lt"/>
                        </a:rPr>
                        <a:t>15%</a:t>
                      </a:r>
                    </a:p>
                  </a:txBody>
                  <a:tcPr marL="7620" marR="7620" marT="0" marB="0" anchor="ctr"/>
                </a:tc>
                <a:tc>
                  <a:txBody>
                    <a:bodyPr/>
                    <a:lstStyle/>
                    <a:p>
                      <a:pPr algn="ctr" fontAlgn="b">
                        <a:buNone/>
                      </a:pPr>
                      <a:r>
                        <a:rPr lang="en-US" sz="1500" b="0" i="0" u="none" strike="noStrike">
                          <a:solidFill>
                            <a:schemeClr val="tx1"/>
                          </a:solidFill>
                          <a:effectLst/>
                          <a:latin typeface="+mn-lt"/>
                        </a:rPr>
                        <a:t>85%</a:t>
                      </a:r>
                    </a:p>
                  </a:txBody>
                  <a:tcPr marL="7620" marR="7620" marT="0" marB="0" anchor="ctr"/>
                </a:tc>
                <a:tc>
                  <a:txBody>
                    <a:bodyPr/>
                    <a:lstStyle/>
                    <a:p>
                      <a:pPr algn="ctr" fontAlgn="b">
                        <a:buNone/>
                      </a:pPr>
                      <a:r>
                        <a:rPr lang="en-US" sz="1500" b="0" i="0" u="none" strike="noStrike" dirty="0">
                          <a:solidFill>
                            <a:schemeClr val="tx1"/>
                          </a:solidFill>
                          <a:effectLst/>
                          <a:latin typeface="+mn-lt"/>
                        </a:rPr>
                        <a:t>0%</a:t>
                      </a:r>
                    </a:p>
                  </a:txBody>
                  <a:tcPr marL="7620" marR="7620" marT="0" marB="0" anchor="ctr"/>
                </a:tc>
                <a:extLst>
                  <a:ext uri="{0D108BD9-81ED-4DB2-BD59-A6C34878D82A}">
                    <a16:rowId xmlns:a16="http://schemas.microsoft.com/office/drawing/2014/main" val="2388803284"/>
                  </a:ext>
                </a:extLst>
              </a:tr>
            </a:tbl>
          </a:graphicData>
        </a:graphic>
      </p:graphicFrame>
    </p:spTree>
    <p:extLst>
      <p:ext uri="{BB962C8B-B14F-4D97-AF65-F5344CB8AC3E}">
        <p14:creationId xmlns:p14="http://schemas.microsoft.com/office/powerpoint/2010/main" val="947627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B525-DC63-F087-43D1-806204ED74DF}"/>
              </a:ext>
            </a:extLst>
          </p:cNvPr>
          <p:cNvSpPr>
            <a:spLocks noGrp="1"/>
          </p:cNvSpPr>
          <p:nvPr>
            <p:ph type="sldNum" sz="quarter" idx="10"/>
          </p:nvPr>
        </p:nvSpPr>
        <p:spPr/>
        <p:txBody>
          <a:bodyPr/>
          <a:lstStyle/>
          <a:p>
            <a:fld id="{68963FF3-3082-0146-9045-A71664B0B906}" type="slidenum">
              <a:rPr lang="en-US" smtClean="0"/>
              <a:t>27</a:t>
            </a:fld>
            <a:endParaRPr lang="en-US" dirty="0"/>
          </a:p>
        </p:txBody>
      </p:sp>
      <p:sp>
        <p:nvSpPr>
          <p:cNvPr id="4" name="Text Placeholder 3">
            <a:extLst>
              <a:ext uri="{FF2B5EF4-FFF2-40B4-BE49-F238E27FC236}">
                <a16:creationId xmlns:a16="http://schemas.microsoft.com/office/drawing/2014/main" id="{09A5FE15-5A10-19F2-E795-7AE293B94900}"/>
              </a:ext>
            </a:extLst>
          </p:cNvPr>
          <p:cNvSpPr>
            <a:spLocks noGrp="1"/>
          </p:cNvSpPr>
          <p:nvPr>
            <p:ph type="body" sz="quarter" idx="12"/>
          </p:nvPr>
        </p:nvSpPr>
        <p:spPr/>
        <p:txBody>
          <a:bodyPr/>
          <a:lstStyle/>
          <a:p>
            <a:r>
              <a:rPr lang="en-US" dirty="0"/>
              <a:t>Q23e. In the last 12 months, have you experienced any of the following? Had work hours cut back or wages reduced</a:t>
            </a:r>
          </a:p>
        </p:txBody>
      </p:sp>
      <p:sp>
        <p:nvSpPr>
          <p:cNvPr id="5" name="Text Placeholder 4">
            <a:extLst>
              <a:ext uri="{FF2B5EF4-FFF2-40B4-BE49-F238E27FC236}">
                <a16:creationId xmlns:a16="http://schemas.microsoft.com/office/drawing/2014/main" id="{3699AE2A-7D27-5D57-D88E-8F5C4B128A8C}"/>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0B0F6857-70C3-98A0-5484-01D7D00E8020}"/>
              </a:ext>
            </a:extLst>
          </p:cNvPr>
          <p:cNvGraphicFramePr/>
          <p:nvPr>
            <p:extLst>
              <p:ext uri="{D42A27DB-BD31-4B8C-83A1-F6EECF244321}">
                <p14:modId xmlns:p14="http://schemas.microsoft.com/office/powerpoint/2010/main" val="3014941322"/>
              </p:ext>
            </p:extLst>
          </p:nvPr>
        </p:nvGraphicFramePr>
        <p:xfrm>
          <a:off x="0" y="2229938"/>
          <a:ext cx="5448299" cy="4032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3F08A0D8-DB29-76D4-1A76-371F5587D465}"/>
              </a:ext>
            </a:extLst>
          </p:cNvPr>
          <p:cNvGraphicFramePr>
            <a:graphicFrameLocks noGrp="1"/>
          </p:cNvGraphicFramePr>
          <p:nvPr>
            <p:extLst>
              <p:ext uri="{D42A27DB-BD31-4B8C-83A1-F6EECF244321}">
                <p14:modId xmlns:p14="http://schemas.microsoft.com/office/powerpoint/2010/main" val="3630003638"/>
              </p:ext>
            </p:extLst>
          </p:nvPr>
        </p:nvGraphicFramePr>
        <p:xfrm>
          <a:off x="6103877" y="2105934"/>
          <a:ext cx="5767851" cy="3432226"/>
        </p:xfrm>
        <a:graphic>
          <a:graphicData uri="http://schemas.openxmlformats.org/drawingml/2006/table">
            <a:tbl>
              <a:tblPr firstRow="1" bandRow="1">
                <a:tableStyleId>{073A0DAA-6AF3-43AB-8588-CEC1D06C72B9}</a:tableStyleId>
              </a:tblPr>
              <a:tblGrid>
                <a:gridCol w="4130821">
                  <a:extLst>
                    <a:ext uri="{9D8B030D-6E8A-4147-A177-3AD203B41FA5}">
                      <a16:colId xmlns:a16="http://schemas.microsoft.com/office/drawing/2014/main" val="343291103"/>
                    </a:ext>
                  </a:extLst>
                </a:gridCol>
                <a:gridCol w="1637030">
                  <a:extLst>
                    <a:ext uri="{9D8B030D-6E8A-4147-A177-3AD203B41FA5}">
                      <a16:colId xmlns:a16="http://schemas.microsoft.com/office/drawing/2014/main" val="1688150073"/>
                    </a:ext>
                  </a:extLst>
                </a:gridCol>
              </a:tblGrid>
              <a:tr h="492219">
                <a:tc>
                  <a:txBody>
                    <a:bodyPr/>
                    <a:lstStyle/>
                    <a:p>
                      <a:pPr algn="ctr">
                        <a:lnSpc>
                          <a:spcPct val="100000"/>
                        </a:lnSpc>
                      </a:pPr>
                      <a:r>
                        <a:rPr lang="en-US" sz="1500" b="1" dirty="0">
                          <a:solidFill>
                            <a:schemeClr val="accent3"/>
                          </a:solidFill>
                          <a:latin typeface="+mj-lt"/>
                        </a:rPr>
                        <a:t>Demographic Group</a:t>
                      </a:r>
                    </a:p>
                  </a:txBody>
                  <a:tcPr marT="54864" marB="54864" anchor="ctr">
                    <a:solidFill>
                      <a:schemeClr val="accent4"/>
                    </a:solidFill>
                  </a:tcPr>
                </a:tc>
                <a:tc>
                  <a:txBody>
                    <a:bodyPr/>
                    <a:lstStyle/>
                    <a:p>
                      <a:pPr algn="ctr" fontAlgn="b"/>
                      <a:r>
                        <a:rPr lang="en-US" sz="1500" b="1" i="0" u="none" strike="noStrike" dirty="0">
                          <a:solidFill>
                            <a:schemeClr val="accent3"/>
                          </a:solidFill>
                          <a:effectLst/>
                          <a:latin typeface="+mj-lt"/>
                        </a:rPr>
                        <a:t>% Yes</a:t>
                      </a:r>
                    </a:p>
                  </a:txBody>
                  <a:tcPr marT="54864" marB="54864" anchor="ctr">
                    <a:solidFill>
                      <a:schemeClr val="accent4"/>
                    </a:solidFill>
                  </a:tcPr>
                </a:tc>
                <a:extLst>
                  <a:ext uri="{0D108BD9-81ED-4DB2-BD59-A6C34878D82A}">
                    <a16:rowId xmlns:a16="http://schemas.microsoft.com/office/drawing/2014/main" val="3167500865"/>
                  </a:ext>
                </a:extLst>
              </a:tr>
              <a:tr h="465613">
                <a:tc>
                  <a:txBody>
                    <a:bodyPr/>
                    <a:lstStyle/>
                    <a:p>
                      <a:pPr algn="l" fontAlgn="b"/>
                      <a:r>
                        <a:rPr lang="en-US" sz="1500" b="0" i="0" u="none" strike="noStrike" dirty="0">
                          <a:solidFill>
                            <a:schemeClr val="accent3"/>
                          </a:solidFill>
                          <a:effectLst/>
                          <a:latin typeface="+mj-lt"/>
                          <a:cs typeface="Calibri" panose="020F0502020204030204" pitchFamily="34" charset="0"/>
                        </a:rPr>
                        <a:t>Household Income</a:t>
                      </a:r>
                    </a:p>
                  </a:txBody>
                  <a:tcPr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5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32790641"/>
                  </a:ext>
                </a:extLst>
              </a:tr>
              <a:tr h="412399">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r>
                        <a:rPr lang="en-US" sz="1500" b="0" i="0" u="none" strike="noStrike" dirty="0">
                          <a:solidFill>
                            <a:schemeClr val="tx1"/>
                          </a:solidFill>
                          <a:effectLst/>
                          <a:latin typeface="+mn-lt"/>
                        </a:rPr>
                        <a:t>42%</a:t>
                      </a:r>
                    </a:p>
                  </a:txBody>
                  <a:tcPr marL="9525" marR="9525" marT="9525" marB="0" anchor="ctr"/>
                </a:tc>
                <a:extLst>
                  <a:ext uri="{0D108BD9-81ED-4DB2-BD59-A6C34878D82A}">
                    <a16:rowId xmlns:a16="http://schemas.microsoft.com/office/drawing/2014/main" val="1631792875"/>
                  </a:ext>
                </a:extLst>
              </a:tr>
              <a:tr h="412399">
                <a:tc>
                  <a:txBody>
                    <a:bodyPr/>
                    <a:lstStyle/>
                    <a:p>
                      <a:pPr algn="l" rtl="0" fontAlgn="b"/>
                      <a:r>
                        <a:rPr lang="en-US" sz="1500" b="0" i="0" u="none" strike="noStrike">
                          <a:solidFill>
                            <a:srgbClr val="2D3342"/>
                          </a:solidFill>
                          <a:effectLst/>
                          <a:latin typeface="+mn-lt"/>
                        </a:rPr>
                        <a:t>$30,000-$50,000</a:t>
                      </a:r>
                    </a:p>
                  </a:txBody>
                  <a:tcPr marT="27432" marB="27432" anchor="ctr"/>
                </a:tc>
                <a:tc>
                  <a:txBody>
                    <a:bodyPr/>
                    <a:lstStyle/>
                    <a:p>
                      <a:pPr algn="ctr" fontAlgn="b"/>
                      <a:r>
                        <a:rPr lang="en-US" sz="1500" b="0" i="0" u="none" strike="noStrike" dirty="0">
                          <a:solidFill>
                            <a:schemeClr val="tx1"/>
                          </a:solidFill>
                          <a:effectLst/>
                          <a:latin typeface="+mn-lt"/>
                        </a:rPr>
                        <a:t>34%</a:t>
                      </a:r>
                    </a:p>
                  </a:txBody>
                  <a:tcPr marL="9525" marR="9525" marT="9525" marB="0" anchor="ctr"/>
                </a:tc>
                <a:extLst>
                  <a:ext uri="{0D108BD9-81ED-4DB2-BD59-A6C34878D82A}">
                    <a16:rowId xmlns:a16="http://schemas.microsoft.com/office/drawing/2014/main" val="2892010692"/>
                  </a:ext>
                </a:extLst>
              </a:tr>
              <a:tr h="412399">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r>
                        <a:rPr lang="en-US" sz="1500" b="0" i="0" u="none" strike="noStrike" dirty="0">
                          <a:solidFill>
                            <a:schemeClr val="tx1"/>
                          </a:solidFill>
                          <a:effectLst/>
                          <a:latin typeface="+mn-lt"/>
                        </a:rPr>
                        <a:t>27%</a:t>
                      </a:r>
                    </a:p>
                  </a:txBody>
                  <a:tcPr marL="9525" marR="9525" marT="9525" marB="0" anchor="ctr"/>
                </a:tc>
                <a:extLst>
                  <a:ext uri="{0D108BD9-81ED-4DB2-BD59-A6C34878D82A}">
                    <a16:rowId xmlns:a16="http://schemas.microsoft.com/office/drawing/2014/main" val="555245227"/>
                  </a:ext>
                </a:extLst>
              </a:tr>
              <a:tr h="412399">
                <a:tc>
                  <a:txBody>
                    <a:bodyPr/>
                    <a:lstStyle/>
                    <a:p>
                      <a:pPr algn="l" rtl="0" fontAlgn="b"/>
                      <a:r>
                        <a:rPr lang="en-US" sz="1500" b="0" i="0" u="none" strike="noStrike">
                          <a:solidFill>
                            <a:srgbClr val="2D3342"/>
                          </a:solidFill>
                          <a:effectLst/>
                          <a:latin typeface="+mn-lt"/>
                        </a:rPr>
                        <a:t>$75,000-$100,000</a:t>
                      </a:r>
                    </a:p>
                  </a:txBody>
                  <a:tcPr marT="27432" marB="27432" anchor="ctr"/>
                </a:tc>
                <a:tc>
                  <a:txBody>
                    <a:bodyPr/>
                    <a:lstStyle/>
                    <a:p>
                      <a:pPr algn="ctr" fontAlgn="b"/>
                      <a:r>
                        <a:rPr lang="en-US" sz="1500" b="0" i="0" u="none" strike="noStrike" dirty="0">
                          <a:solidFill>
                            <a:schemeClr val="tx1"/>
                          </a:solidFill>
                          <a:effectLst/>
                          <a:latin typeface="+mn-lt"/>
                        </a:rPr>
                        <a:t>15%</a:t>
                      </a:r>
                    </a:p>
                  </a:txBody>
                  <a:tcPr marL="9525" marR="9525" marT="9525" marB="0" anchor="ctr"/>
                </a:tc>
                <a:extLst>
                  <a:ext uri="{0D108BD9-81ED-4DB2-BD59-A6C34878D82A}">
                    <a16:rowId xmlns:a16="http://schemas.microsoft.com/office/drawing/2014/main" val="3650906240"/>
                  </a:ext>
                </a:extLst>
              </a:tr>
              <a:tr h="412399">
                <a:tc>
                  <a:txBody>
                    <a:bodyPr/>
                    <a:lstStyle/>
                    <a:p>
                      <a:pPr algn="l" rtl="0" fontAlgn="b"/>
                      <a:r>
                        <a:rPr lang="en-US" sz="1500" b="0" i="0" u="none" strike="noStrike">
                          <a:solidFill>
                            <a:srgbClr val="2D3342"/>
                          </a:solidFill>
                          <a:effectLst/>
                          <a:latin typeface="+mn-lt"/>
                        </a:rPr>
                        <a:t>$100,000-$150,000</a:t>
                      </a:r>
                    </a:p>
                  </a:txBody>
                  <a:tcPr marT="27432" marB="27432" anchor="ctr"/>
                </a:tc>
                <a:tc>
                  <a:txBody>
                    <a:bodyPr/>
                    <a:lstStyle/>
                    <a:p>
                      <a:pPr algn="ctr" fontAlgn="b"/>
                      <a:r>
                        <a:rPr lang="en-US" sz="1500" b="0" i="0" u="none" strike="noStrike" dirty="0">
                          <a:solidFill>
                            <a:schemeClr val="tx1"/>
                          </a:solidFill>
                          <a:effectLst/>
                          <a:latin typeface="+mn-lt"/>
                        </a:rPr>
                        <a:t>27%</a:t>
                      </a:r>
                    </a:p>
                  </a:txBody>
                  <a:tcPr marL="9525" marR="9525" marT="9525" marB="0" anchor="ctr"/>
                </a:tc>
                <a:extLst>
                  <a:ext uri="{0D108BD9-81ED-4DB2-BD59-A6C34878D82A}">
                    <a16:rowId xmlns:a16="http://schemas.microsoft.com/office/drawing/2014/main" val="2028752189"/>
                  </a:ext>
                </a:extLst>
              </a:tr>
              <a:tr h="412399">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r>
                        <a:rPr lang="en-US" sz="1500" b="0" i="0" u="none" strike="noStrike" dirty="0">
                          <a:solidFill>
                            <a:schemeClr val="tx1"/>
                          </a:solidFill>
                          <a:effectLst/>
                          <a:latin typeface="+mn-lt"/>
                        </a:rPr>
                        <a:t>13%</a:t>
                      </a:r>
                    </a:p>
                  </a:txBody>
                  <a:tcPr marL="9525" marR="9525" marT="9525" marB="0" anchor="ctr"/>
                </a:tc>
                <a:extLst>
                  <a:ext uri="{0D108BD9-81ED-4DB2-BD59-A6C34878D82A}">
                    <a16:rowId xmlns:a16="http://schemas.microsoft.com/office/drawing/2014/main" val="918027627"/>
                  </a:ext>
                </a:extLst>
              </a:tr>
            </a:tbl>
          </a:graphicData>
        </a:graphic>
      </p:graphicFrame>
      <p:sp>
        <p:nvSpPr>
          <p:cNvPr id="10" name="Text Placeholder 9">
            <a:extLst>
              <a:ext uri="{FF2B5EF4-FFF2-40B4-BE49-F238E27FC236}">
                <a16:creationId xmlns:a16="http://schemas.microsoft.com/office/drawing/2014/main" id="{A87B113A-D5AD-76FC-19BC-1BCD834B6915}"/>
              </a:ext>
            </a:extLst>
          </p:cNvPr>
          <p:cNvSpPr>
            <a:spLocks noGrp="1"/>
          </p:cNvSpPr>
          <p:nvPr>
            <p:ph type="body" sz="quarter" idx="11"/>
          </p:nvPr>
        </p:nvSpPr>
        <p:spPr/>
        <p:txBody>
          <a:bodyPr/>
          <a:lstStyle/>
          <a:p>
            <a:r>
              <a:rPr lang="en-US" dirty="0"/>
              <a:t>One in four Latino/Hispanic voices says, ‘I was cut.’</a:t>
            </a:r>
          </a:p>
        </p:txBody>
      </p:sp>
    </p:spTree>
    <p:extLst>
      <p:ext uri="{BB962C8B-B14F-4D97-AF65-F5344CB8AC3E}">
        <p14:creationId xmlns:p14="http://schemas.microsoft.com/office/powerpoint/2010/main" val="367867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96442-A02F-C667-C172-D0188D3C11A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BC9F2-383D-DA0F-B1E6-90894950C831}"/>
              </a:ext>
            </a:extLst>
          </p:cNvPr>
          <p:cNvSpPr>
            <a:spLocks noGrp="1"/>
          </p:cNvSpPr>
          <p:nvPr>
            <p:ph type="sldNum" sz="quarter" idx="10"/>
          </p:nvPr>
        </p:nvSpPr>
        <p:spPr/>
        <p:txBody>
          <a:bodyPr/>
          <a:lstStyle/>
          <a:p>
            <a:fld id="{68963FF3-3082-0146-9045-A71664B0B906}" type="slidenum">
              <a:rPr lang="en-US" smtClean="0"/>
              <a:t>28</a:t>
            </a:fld>
            <a:endParaRPr lang="en-US" dirty="0"/>
          </a:p>
        </p:txBody>
      </p:sp>
      <p:sp>
        <p:nvSpPr>
          <p:cNvPr id="4" name="Text Placeholder 3">
            <a:extLst>
              <a:ext uri="{FF2B5EF4-FFF2-40B4-BE49-F238E27FC236}">
                <a16:creationId xmlns:a16="http://schemas.microsoft.com/office/drawing/2014/main" id="{5CE538BB-98C4-8DEB-2CAC-D91BA7A11573}"/>
              </a:ext>
            </a:extLst>
          </p:cNvPr>
          <p:cNvSpPr>
            <a:spLocks noGrp="1"/>
          </p:cNvSpPr>
          <p:nvPr>
            <p:ph type="body" sz="quarter" idx="12"/>
          </p:nvPr>
        </p:nvSpPr>
        <p:spPr/>
        <p:txBody>
          <a:bodyPr/>
          <a:lstStyle/>
          <a:p>
            <a:r>
              <a:rPr lang="en-US" dirty="0"/>
              <a:t>Q23f. In the last 12 months, have you experienced any of the following? Been laid off</a:t>
            </a:r>
          </a:p>
        </p:txBody>
      </p:sp>
      <p:sp>
        <p:nvSpPr>
          <p:cNvPr id="5" name="Text Placeholder 4">
            <a:extLst>
              <a:ext uri="{FF2B5EF4-FFF2-40B4-BE49-F238E27FC236}">
                <a16:creationId xmlns:a16="http://schemas.microsoft.com/office/drawing/2014/main" id="{8FE757E5-66EE-4E11-070E-B3443E892798}"/>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AA6AFF13-B160-317A-E52E-5061156CEC75}"/>
              </a:ext>
            </a:extLst>
          </p:cNvPr>
          <p:cNvGraphicFramePr>
            <a:graphicFrameLocks noGrp="1"/>
          </p:cNvGraphicFramePr>
          <p:nvPr>
            <p:extLst>
              <p:ext uri="{D42A27DB-BD31-4B8C-83A1-F6EECF244321}">
                <p14:modId xmlns:p14="http://schemas.microsoft.com/office/powerpoint/2010/main" val="4006950853"/>
              </p:ext>
            </p:extLst>
          </p:nvPr>
        </p:nvGraphicFramePr>
        <p:xfrm>
          <a:off x="5936329" y="2193449"/>
          <a:ext cx="5767851" cy="3551745"/>
        </p:xfrm>
        <a:graphic>
          <a:graphicData uri="http://schemas.openxmlformats.org/drawingml/2006/table">
            <a:tbl>
              <a:tblPr firstRow="1" bandRow="1">
                <a:tableStyleId>{073A0DAA-6AF3-43AB-8588-CEC1D06C72B9}</a:tableStyleId>
              </a:tblPr>
              <a:tblGrid>
                <a:gridCol w="4130821">
                  <a:extLst>
                    <a:ext uri="{9D8B030D-6E8A-4147-A177-3AD203B41FA5}">
                      <a16:colId xmlns:a16="http://schemas.microsoft.com/office/drawing/2014/main" val="343291103"/>
                    </a:ext>
                  </a:extLst>
                </a:gridCol>
                <a:gridCol w="1637030">
                  <a:extLst>
                    <a:ext uri="{9D8B030D-6E8A-4147-A177-3AD203B41FA5}">
                      <a16:colId xmlns:a16="http://schemas.microsoft.com/office/drawing/2014/main" val="1688150073"/>
                    </a:ext>
                  </a:extLst>
                </a:gridCol>
              </a:tblGrid>
              <a:tr h="513339">
                <a:tc>
                  <a:txBody>
                    <a:bodyPr/>
                    <a:lstStyle/>
                    <a:p>
                      <a:pPr algn="ctr">
                        <a:lnSpc>
                          <a:spcPct val="100000"/>
                        </a:lnSpc>
                      </a:pPr>
                      <a:r>
                        <a:rPr lang="en-US" sz="1500" b="1" dirty="0">
                          <a:solidFill>
                            <a:schemeClr val="accent3"/>
                          </a:solidFill>
                          <a:latin typeface="+mj-lt"/>
                        </a:rPr>
                        <a:t>Demographic Group</a:t>
                      </a:r>
                    </a:p>
                  </a:txBody>
                  <a:tcPr marT="54864" marB="54864" anchor="ctr">
                    <a:solidFill>
                      <a:schemeClr val="accent4"/>
                    </a:solidFill>
                  </a:tcPr>
                </a:tc>
                <a:tc>
                  <a:txBody>
                    <a:bodyPr/>
                    <a:lstStyle/>
                    <a:p>
                      <a:pPr algn="ctr" fontAlgn="b"/>
                      <a:r>
                        <a:rPr lang="en-US" sz="1500" b="1" i="0" u="none" strike="noStrike" dirty="0">
                          <a:solidFill>
                            <a:schemeClr val="accent3"/>
                          </a:solidFill>
                          <a:effectLst/>
                          <a:latin typeface="+mj-lt"/>
                        </a:rPr>
                        <a:t>% Yes</a:t>
                      </a:r>
                    </a:p>
                  </a:txBody>
                  <a:tcPr marT="54864" marB="54864" anchor="ctr">
                    <a:solidFill>
                      <a:schemeClr val="accent4"/>
                    </a:solidFill>
                  </a:tcPr>
                </a:tc>
                <a:extLst>
                  <a:ext uri="{0D108BD9-81ED-4DB2-BD59-A6C34878D82A}">
                    <a16:rowId xmlns:a16="http://schemas.microsoft.com/office/drawing/2014/main" val="3167500865"/>
                  </a:ext>
                </a:extLst>
              </a:tr>
              <a:tr h="457842">
                <a:tc>
                  <a:txBody>
                    <a:bodyPr/>
                    <a:lstStyle/>
                    <a:p>
                      <a:pPr algn="l" fontAlgn="b"/>
                      <a:r>
                        <a:rPr lang="en-US" sz="1500" b="0" i="0" u="none" strike="noStrike" dirty="0">
                          <a:solidFill>
                            <a:schemeClr val="accent3"/>
                          </a:solidFill>
                          <a:effectLst/>
                          <a:latin typeface="+mj-lt"/>
                          <a:cs typeface="Calibri" panose="020F0502020204030204" pitchFamily="34" charset="0"/>
                        </a:rPr>
                        <a:t>Household Income</a:t>
                      </a:r>
                    </a:p>
                  </a:txBody>
                  <a:tcPr marT="36576" marB="36576"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r>
                        <a:rPr lang="en-US" sz="1500" b="0" i="0" u="none" strike="noStrike" dirty="0">
                          <a:solidFill>
                            <a:schemeClr val="tx1"/>
                          </a:solidFill>
                          <a:effectLst/>
                          <a:latin typeface="+mn-lt"/>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extLst>
                  <a:ext uri="{0D108BD9-81ED-4DB2-BD59-A6C34878D82A}">
                    <a16:rowId xmlns:a16="http://schemas.microsoft.com/office/drawing/2014/main" val="332790641"/>
                  </a:ext>
                </a:extLst>
              </a:tr>
              <a:tr h="430094">
                <a:tc>
                  <a:txBody>
                    <a:bodyPr/>
                    <a:lstStyle/>
                    <a:p>
                      <a:pPr algn="l" rtl="0" fontAlgn="b"/>
                      <a:r>
                        <a:rPr lang="en-US" sz="1500" b="0" i="0" u="none" strike="noStrike" dirty="0">
                          <a:solidFill>
                            <a:srgbClr val="2D3342"/>
                          </a:solidFill>
                          <a:effectLst/>
                          <a:latin typeface="+mn-lt"/>
                        </a:rPr>
                        <a:t>&lt;$30,000</a:t>
                      </a:r>
                    </a:p>
                  </a:txBody>
                  <a:tcPr marT="27432" marB="27432" anchor="ctr"/>
                </a:tc>
                <a:tc>
                  <a:txBody>
                    <a:bodyPr/>
                    <a:lstStyle/>
                    <a:p>
                      <a:pPr algn="ctr" fontAlgn="b"/>
                      <a:r>
                        <a:rPr lang="en-US" sz="1500" b="0" i="0" u="none" strike="noStrike" dirty="0">
                          <a:solidFill>
                            <a:schemeClr val="tx1"/>
                          </a:solidFill>
                          <a:effectLst/>
                          <a:latin typeface="+mn-lt"/>
                        </a:rPr>
                        <a:t>24%</a:t>
                      </a:r>
                    </a:p>
                  </a:txBody>
                  <a:tcPr marL="9525" marR="9525" marT="9525" marB="0" anchor="ctr"/>
                </a:tc>
                <a:extLst>
                  <a:ext uri="{0D108BD9-81ED-4DB2-BD59-A6C34878D82A}">
                    <a16:rowId xmlns:a16="http://schemas.microsoft.com/office/drawing/2014/main" val="1631792875"/>
                  </a:ext>
                </a:extLst>
              </a:tr>
              <a:tr h="430094">
                <a:tc>
                  <a:txBody>
                    <a:bodyPr/>
                    <a:lstStyle/>
                    <a:p>
                      <a:pPr algn="l" rtl="0" fontAlgn="b"/>
                      <a:r>
                        <a:rPr lang="en-US" sz="1500" b="0" i="0" u="none" strike="noStrike">
                          <a:solidFill>
                            <a:srgbClr val="2D3342"/>
                          </a:solidFill>
                          <a:effectLst/>
                          <a:latin typeface="+mn-lt"/>
                        </a:rPr>
                        <a:t>$30,000-$50,000</a:t>
                      </a:r>
                    </a:p>
                  </a:txBody>
                  <a:tcPr marT="27432" marB="27432" anchor="ctr"/>
                </a:tc>
                <a:tc>
                  <a:txBody>
                    <a:bodyPr/>
                    <a:lstStyle/>
                    <a:p>
                      <a:pPr algn="ctr" fontAlgn="b"/>
                      <a:r>
                        <a:rPr lang="en-US" sz="1500" b="0" i="0" u="none" strike="noStrike" dirty="0">
                          <a:solidFill>
                            <a:schemeClr val="tx1"/>
                          </a:solidFill>
                          <a:effectLst/>
                          <a:latin typeface="+mn-lt"/>
                        </a:rPr>
                        <a:t>16%</a:t>
                      </a:r>
                    </a:p>
                  </a:txBody>
                  <a:tcPr marL="9525" marR="9525" marT="9525" marB="0" anchor="ctr"/>
                </a:tc>
                <a:extLst>
                  <a:ext uri="{0D108BD9-81ED-4DB2-BD59-A6C34878D82A}">
                    <a16:rowId xmlns:a16="http://schemas.microsoft.com/office/drawing/2014/main" val="2892010692"/>
                  </a:ext>
                </a:extLst>
              </a:tr>
              <a:tr h="430094">
                <a:tc>
                  <a:txBody>
                    <a:bodyPr/>
                    <a:lstStyle/>
                    <a:p>
                      <a:pPr algn="l" rtl="0" fontAlgn="b"/>
                      <a:r>
                        <a:rPr lang="en-US" sz="1500" b="0" i="0" u="none" strike="noStrike">
                          <a:solidFill>
                            <a:srgbClr val="2D3342"/>
                          </a:solidFill>
                          <a:effectLst/>
                          <a:latin typeface="+mn-lt"/>
                        </a:rPr>
                        <a:t>$50,000-$75,000</a:t>
                      </a:r>
                    </a:p>
                  </a:txBody>
                  <a:tcPr marT="27432" marB="27432" anchor="ctr"/>
                </a:tc>
                <a:tc>
                  <a:txBody>
                    <a:bodyPr/>
                    <a:lstStyle/>
                    <a:p>
                      <a:pPr algn="ctr" fontAlgn="b"/>
                      <a:r>
                        <a:rPr lang="en-US" sz="1500" b="0" i="0" u="none" strike="noStrike" dirty="0">
                          <a:solidFill>
                            <a:schemeClr val="tx1"/>
                          </a:solidFill>
                          <a:effectLst/>
                          <a:latin typeface="+mn-lt"/>
                        </a:rPr>
                        <a:t>9%</a:t>
                      </a:r>
                    </a:p>
                  </a:txBody>
                  <a:tcPr marL="9525" marR="9525" marT="9525" marB="0" anchor="ctr"/>
                </a:tc>
                <a:extLst>
                  <a:ext uri="{0D108BD9-81ED-4DB2-BD59-A6C34878D82A}">
                    <a16:rowId xmlns:a16="http://schemas.microsoft.com/office/drawing/2014/main" val="555245227"/>
                  </a:ext>
                </a:extLst>
              </a:tr>
              <a:tr h="430094">
                <a:tc>
                  <a:txBody>
                    <a:bodyPr/>
                    <a:lstStyle/>
                    <a:p>
                      <a:pPr algn="l" rtl="0" fontAlgn="b"/>
                      <a:r>
                        <a:rPr lang="en-US" sz="1500" b="0" i="0" u="none" strike="noStrike" dirty="0">
                          <a:solidFill>
                            <a:srgbClr val="2D3342"/>
                          </a:solidFill>
                          <a:effectLst/>
                          <a:latin typeface="+mn-lt"/>
                        </a:rPr>
                        <a:t>$75,000-$100,000</a:t>
                      </a:r>
                    </a:p>
                  </a:txBody>
                  <a:tcPr marT="27432" marB="27432" anchor="ctr"/>
                </a:tc>
                <a:tc>
                  <a:txBody>
                    <a:bodyPr/>
                    <a:lstStyle/>
                    <a:p>
                      <a:pPr algn="ctr" fontAlgn="b"/>
                      <a:r>
                        <a:rPr lang="en-US" sz="1500" b="0" i="0" u="none" strike="noStrike" dirty="0">
                          <a:solidFill>
                            <a:schemeClr val="tx1"/>
                          </a:solidFill>
                          <a:effectLst/>
                          <a:latin typeface="+mn-lt"/>
                        </a:rPr>
                        <a:t>6%</a:t>
                      </a:r>
                    </a:p>
                  </a:txBody>
                  <a:tcPr marL="9525" marR="9525" marT="9525" marB="0" anchor="ctr"/>
                </a:tc>
                <a:extLst>
                  <a:ext uri="{0D108BD9-81ED-4DB2-BD59-A6C34878D82A}">
                    <a16:rowId xmlns:a16="http://schemas.microsoft.com/office/drawing/2014/main" val="3650906240"/>
                  </a:ext>
                </a:extLst>
              </a:tr>
              <a:tr h="430094">
                <a:tc>
                  <a:txBody>
                    <a:bodyPr/>
                    <a:lstStyle/>
                    <a:p>
                      <a:pPr algn="l" rtl="0" fontAlgn="b"/>
                      <a:r>
                        <a:rPr lang="en-US" sz="1500" b="0" i="0" u="none" strike="noStrike" dirty="0">
                          <a:solidFill>
                            <a:srgbClr val="2D3342"/>
                          </a:solidFill>
                          <a:effectLst/>
                          <a:latin typeface="+mn-lt"/>
                        </a:rPr>
                        <a:t>$100,000-$150,000</a:t>
                      </a:r>
                    </a:p>
                  </a:txBody>
                  <a:tcPr marT="27432" marB="27432" anchor="ctr"/>
                </a:tc>
                <a:tc>
                  <a:txBody>
                    <a:bodyPr/>
                    <a:lstStyle/>
                    <a:p>
                      <a:pPr algn="ctr" fontAlgn="b"/>
                      <a:r>
                        <a:rPr lang="en-US" sz="1500" b="0" i="0" u="none" strike="noStrike" dirty="0">
                          <a:solidFill>
                            <a:schemeClr val="tx1"/>
                          </a:solidFill>
                          <a:effectLst/>
                          <a:latin typeface="+mn-lt"/>
                        </a:rPr>
                        <a:t>7%</a:t>
                      </a:r>
                    </a:p>
                  </a:txBody>
                  <a:tcPr marL="9525" marR="9525" marT="9525" marB="0" anchor="ctr"/>
                </a:tc>
                <a:extLst>
                  <a:ext uri="{0D108BD9-81ED-4DB2-BD59-A6C34878D82A}">
                    <a16:rowId xmlns:a16="http://schemas.microsoft.com/office/drawing/2014/main" val="2028752189"/>
                  </a:ext>
                </a:extLst>
              </a:tr>
              <a:tr h="430094">
                <a:tc>
                  <a:txBody>
                    <a:bodyPr/>
                    <a:lstStyle/>
                    <a:p>
                      <a:pPr algn="l" rtl="0" fontAlgn="b"/>
                      <a:r>
                        <a:rPr lang="en-US" sz="1500" b="0" i="0" u="none" strike="noStrike" dirty="0">
                          <a:solidFill>
                            <a:srgbClr val="2D3342"/>
                          </a:solidFill>
                          <a:effectLst/>
                          <a:latin typeface="+mn-lt"/>
                        </a:rPr>
                        <a:t>$150,000+</a:t>
                      </a:r>
                    </a:p>
                  </a:txBody>
                  <a:tcPr marT="27432" marB="27432" anchor="ctr"/>
                </a:tc>
                <a:tc>
                  <a:txBody>
                    <a:bodyPr/>
                    <a:lstStyle/>
                    <a:p>
                      <a:pPr algn="ctr" fontAlgn="b"/>
                      <a:r>
                        <a:rPr lang="en-US" sz="1500" b="0" i="0" u="none" strike="noStrike" dirty="0">
                          <a:solidFill>
                            <a:schemeClr val="tx1"/>
                          </a:solidFill>
                          <a:effectLst/>
                          <a:latin typeface="+mn-lt"/>
                        </a:rPr>
                        <a:t>5%</a:t>
                      </a:r>
                    </a:p>
                  </a:txBody>
                  <a:tcPr marL="9525" marR="9525" marT="9525" marB="0" anchor="ctr"/>
                </a:tc>
                <a:extLst>
                  <a:ext uri="{0D108BD9-81ED-4DB2-BD59-A6C34878D82A}">
                    <a16:rowId xmlns:a16="http://schemas.microsoft.com/office/drawing/2014/main" val="918027627"/>
                  </a:ext>
                </a:extLst>
              </a:tr>
            </a:tbl>
          </a:graphicData>
        </a:graphic>
      </p:graphicFrame>
      <p:graphicFrame>
        <p:nvGraphicFramePr>
          <p:cNvPr id="9" name="Chart 8">
            <a:extLst>
              <a:ext uri="{FF2B5EF4-FFF2-40B4-BE49-F238E27FC236}">
                <a16:creationId xmlns:a16="http://schemas.microsoft.com/office/drawing/2014/main" id="{6D648915-231A-6A7E-330E-7BEC82D13107}"/>
              </a:ext>
            </a:extLst>
          </p:cNvPr>
          <p:cNvGraphicFramePr/>
          <p:nvPr>
            <p:extLst>
              <p:ext uri="{D42A27DB-BD31-4B8C-83A1-F6EECF244321}">
                <p14:modId xmlns:p14="http://schemas.microsoft.com/office/powerpoint/2010/main" val="519879571"/>
              </p:ext>
            </p:extLst>
          </p:nvPr>
        </p:nvGraphicFramePr>
        <p:xfrm>
          <a:off x="0" y="2229938"/>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a:extLst>
              <a:ext uri="{FF2B5EF4-FFF2-40B4-BE49-F238E27FC236}">
                <a16:creationId xmlns:a16="http://schemas.microsoft.com/office/drawing/2014/main" id="{70BEC216-962D-4EE5-DED7-11BBDF393185}"/>
              </a:ext>
            </a:extLst>
          </p:cNvPr>
          <p:cNvSpPr>
            <a:spLocks noGrp="1"/>
          </p:cNvSpPr>
          <p:nvPr>
            <p:ph type="body" sz="quarter" idx="11"/>
          </p:nvPr>
        </p:nvSpPr>
        <p:spPr/>
        <p:txBody>
          <a:bodyPr/>
          <a:lstStyle/>
          <a:p>
            <a:r>
              <a:rPr lang="en-US" dirty="0"/>
              <a:t>One in ten Hispanics/Latinos became unemployed.</a:t>
            </a:r>
          </a:p>
        </p:txBody>
      </p:sp>
    </p:spTree>
    <p:extLst>
      <p:ext uri="{BB962C8B-B14F-4D97-AF65-F5344CB8AC3E}">
        <p14:creationId xmlns:p14="http://schemas.microsoft.com/office/powerpoint/2010/main" val="3587897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EE6BCD-5DEE-40C7-CD94-0040D962D5CF}"/>
              </a:ext>
            </a:extLst>
          </p:cNvPr>
          <p:cNvSpPr>
            <a:spLocks noGrp="1"/>
          </p:cNvSpPr>
          <p:nvPr>
            <p:ph type="sldNum" sz="quarter" idx="10"/>
          </p:nvPr>
        </p:nvSpPr>
        <p:spPr>
          <a:xfrm>
            <a:off x="11353800" y="6357894"/>
            <a:ext cx="711200" cy="215900"/>
          </a:xfrm>
        </p:spPr>
        <p:txBody>
          <a:bodyPr/>
          <a:lstStyle/>
          <a:p>
            <a:fld id="{68963FF3-3082-0146-9045-A71664B0B906}" type="slidenum">
              <a:rPr lang="en-US" smtClean="0"/>
              <a:pPr/>
              <a:t>29</a:t>
            </a:fld>
            <a:endParaRPr lang="en-US" dirty="0"/>
          </a:p>
        </p:txBody>
      </p:sp>
      <p:sp>
        <p:nvSpPr>
          <p:cNvPr id="4" name="Text Placeholder 3">
            <a:extLst>
              <a:ext uri="{FF2B5EF4-FFF2-40B4-BE49-F238E27FC236}">
                <a16:creationId xmlns:a16="http://schemas.microsoft.com/office/drawing/2014/main" id="{047CDFCE-3AEA-D283-5720-6C2D591ADA2E}"/>
              </a:ext>
            </a:extLst>
          </p:cNvPr>
          <p:cNvSpPr>
            <a:spLocks noGrp="1"/>
          </p:cNvSpPr>
          <p:nvPr>
            <p:ph type="body" sz="quarter" idx="12"/>
          </p:nvPr>
        </p:nvSpPr>
        <p:spPr>
          <a:xfrm>
            <a:off x="309563" y="985838"/>
            <a:ext cx="11561762" cy="842962"/>
          </a:xfrm>
        </p:spPr>
        <p:txBody>
          <a:bodyPr/>
          <a:lstStyle/>
          <a:p>
            <a:r>
              <a:rPr lang="en-US" dirty="0"/>
              <a:t>Q24. Are you worried about whether you will be able to afford to live in Colorado in the future? </a:t>
            </a:r>
          </a:p>
        </p:txBody>
      </p:sp>
      <p:sp>
        <p:nvSpPr>
          <p:cNvPr id="9" name="Text Placeholder 8">
            <a:extLst>
              <a:ext uri="{FF2B5EF4-FFF2-40B4-BE49-F238E27FC236}">
                <a16:creationId xmlns:a16="http://schemas.microsoft.com/office/drawing/2014/main" id="{A2C8C675-09D0-C2D7-A11C-F908019F2737}"/>
              </a:ext>
            </a:extLst>
          </p:cNvPr>
          <p:cNvSpPr>
            <a:spLocks noGrp="1"/>
          </p:cNvSpPr>
          <p:nvPr>
            <p:ph type="body" sz="quarter" idx="13"/>
          </p:nvPr>
        </p:nvSpPr>
        <p:spPr/>
        <p:txBody>
          <a:bodyPr/>
          <a:lstStyle/>
          <a:p>
            <a:endParaRPr lang="en-US"/>
          </a:p>
        </p:txBody>
      </p:sp>
      <p:graphicFrame>
        <p:nvGraphicFramePr>
          <p:cNvPr id="10" name="Chart 9">
            <a:extLst>
              <a:ext uri="{FF2B5EF4-FFF2-40B4-BE49-F238E27FC236}">
                <a16:creationId xmlns:a16="http://schemas.microsoft.com/office/drawing/2014/main" id="{EAAF1E38-5FBC-F9DF-B067-3325C0209D6C}"/>
              </a:ext>
            </a:extLst>
          </p:cNvPr>
          <p:cNvGraphicFramePr/>
          <p:nvPr>
            <p:extLst>
              <p:ext uri="{D42A27DB-BD31-4B8C-83A1-F6EECF244321}">
                <p14:modId xmlns:p14="http://schemas.microsoft.com/office/powerpoint/2010/main" val="3764668648"/>
              </p:ext>
            </p:extLst>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95543761-D84A-85FA-9789-74EE085E7EE0}"/>
              </a:ext>
            </a:extLst>
          </p:cNvPr>
          <p:cNvSpPr txBox="1"/>
          <p:nvPr/>
        </p:nvSpPr>
        <p:spPr>
          <a:xfrm>
            <a:off x="9305883" y="2538389"/>
            <a:ext cx="1322961" cy="830997"/>
          </a:xfrm>
          <a:prstGeom prst="rect">
            <a:avLst/>
          </a:prstGeom>
          <a:noFill/>
        </p:spPr>
        <p:txBody>
          <a:bodyPr wrap="square" rtlCol="0">
            <a:spAutoFit/>
          </a:bodyPr>
          <a:lstStyle/>
          <a:p>
            <a:pPr algn="ctr"/>
            <a:r>
              <a:rPr lang="en-US" sz="1600" b="1" dirty="0">
                <a:solidFill>
                  <a:schemeClr val="accent4"/>
                </a:solidFill>
                <a:latin typeface="+mj-lt"/>
              </a:rPr>
              <a:t>Total Worried</a:t>
            </a:r>
            <a:br>
              <a:rPr lang="en-US" sz="1600" b="1" dirty="0">
                <a:solidFill>
                  <a:schemeClr val="accent4"/>
                </a:solidFill>
                <a:latin typeface="+mj-lt"/>
              </a:rPr>
            </a:br>
            <a:r>
              <a:rPr lang="en-US" sz="1600" b="1" dirty="0">
                <a:solidFill>
                  <a:schemeClr val="accent4"/>
                </a:solidFill>
                <a:latin typeface="+mj-lt"/>
              </a:rPr>
              <a:t>72%</a:t>
            </a:r>
          </a:p>
        </p:txBody>
      </p:sp>
      <p:sp>
        <p:nvSpPr>
          <p:cNvPr id="5" name="Text Placeholder 4">
            <a:extLst>
              <a:ext uri="{FF2B5EF4-FFF2-40B4-BE49-F238E27FC236}">
                <a16:creationId xmlns:a16="http://schemas.microsoft.com/office/drawing/2014/main" id="{377FA10E-9853-800C-5F73-D0FEDC080491}"/>
              </a:ext>
            </a:extLst>
          </p:cNvPr>
          <p:cNvSpPr>
            <a:spLocks noGrp="1"/>
          </p:cNvSpPr>
          <p:nvPr>
            <p:ph type="body" sz="quarter" idx="11"/>
          </p:nvPr>
        </p:nvSpPr>
        <p:spPr/>
        <p:txBody>
          <a:bodyPr/>
          <a:lstStyle/>
          <a:p>
            <a:r>
              <a:rPr lang="en-US" dirty="0"/>
              <a:t>Who will be able to stay? For many, the future in Colorado is uncertain.</a:t>
            </a:r>
          </a:p>
        </p:txBody>
      </p:sp>
    </p:spTree>
    <p:extLst>
      <p:ext uri="{BB962C8B-B14F-4D97-AF65-F5344CB8AC3E}">
        <p14:creationId xmlns:p14="http://schemas.microsoft.com/office/powerpoint/2010/main" val="25487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14DD-4DF3-1E6D-F1C4-4424FDAC523F}"/>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B798C7E6-74E3-111D-6111-327CB28E8C81}"/>
              </a:ext>
            </a:extLst>
          </p:cNvPr>
          <p:cNvSpPr/>
          <p:nvPr/>
        </p:nvSpPr>
        <p:spPr>
          <a:xfrm>
            <a:off x="960120" y="4322981"/>
            <a:ext cx="10241280" cy="192769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97ED23F5-70C6-53BE-7B6B-CBFF9C7A1343}"/>
              </a:ext>
            </a:extLst>
          </p:cNvPr>
          <p:cNvSpPr/>
          <p:nvPr/>
        </p:nvSpPr>
        <p:spPr>
          <a:xfrm>
            <a:off x="960120" y="2194237"/>
            <a:ext cx="10241280" cy="1927690"/>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ABF6E1D-83C3-EAE6-7A76-4E0B1B6ED721}"/>
              </a:ext>
            </a:extLst>
          </p:cNvPr>
          <p:cNvSpPr>
            <a:spLocks noGrp="1"/>
          </p:cNvSpPr>
          <p:nvPr>
            <p:ph type="sldNum" sz="quarter" idx="10"/>
          </p:nvPr>
        </p:nvSpPr>
        <p:spPr/>
        <p:txBody>
          <a:bodyPr/>
          <a:lstStyle/>
          <a:p>
            <a:fld id="{68963FF3-3082-0146-9045-A71664B0B906}" type="slidenum">
              <a:rPr lang="en-US" smtClean="0"/>
              <a:pPr/>
              <a:t>3</a:t>
            </a:fld>
            <a:endParaRPr lang="en-US" dirty="0"/>
          </a:p>
        </p:txBody>
      </p:sp>
      <p:sp>
        <p:nvSpPr>
          <p:cNvPr id="2" name="Text Placeholder 1">
            <a:extLst>
              <a:ext uri="{FF2B5EF4-FFF2-40B4-BE49-F238E27FC236}">
                <a16:creationId xmlns:a16="http://schemas.microsoft.com/office/drawing/2014/main" id="{C51A43AD-DA51-C49E-5984-A1463FF80AD7}"/>
              </a:ext>
            </a:extLst>
          </p:cNvPr>
          <p:cNvSpPr>
            <a:spLocks noGrp="1"/>
          </p:cNvSpPr>
          <p:nvPr>
            <p:ph type="body" sz="quarter" idx="11"/>
          </p:nvPr>
        </p:nvSpPr>
        <p:spPr/>
        <p:txBody>
          <a:bodyPr/>
          <a:lstStyle/>
          <a:p>
            <a:r>
              <a:rPr lang="en-US" dirty="0">
                <a:latin typeface="+mj-lt"/>
              </a:rPr>
              <a:t>How We Reach People</a:t>
            </a:r>
          </a:p>
        </p:txBody>
      </p:sp>
      <p:sp>
        <p:nvSpPr>
          <p:cNvPr id="6" name="Text Placeholder 5">
            <a:extLst>
              <a:ext uri="{FF2B5EF4-FFF2-40B4-BE49-F238E27FC236}">
                <a16:creationId xmlns:a16="http://schemas.microsoft.com/office/drawing/2014/main" id="{C0408BAE-995E-27DD-6D94-7AFAD01057A6}"/>
              </a:ext>
            </a:extLst>
          </p:cNvPr>
          <p:cNvSpPr>
            <a:spLocks noGrp="1"/>
          </p:cNvSpPr>
          <p:nvPr>
            <p:ph type="body" sz="quarter" idx="12"/>
          </p:nvPr>
        </p:nvSpPr>
        <p:spPr/>
        <p:txBody>
          <a:bodyPr/>
          <a:lstStyle/>
          <a:p>
            <a:endParaRPr lang="en-US" dirty="0"/>
          </a:p>
        </p:txBody>
      </p:sp>
      <p:sp>
        <p:nvSpPr>
          <p:cNvPr id="15" name="Text Placeholder 14">
            <a:extLst>
              <a:ext uri="{FF2B5EF4-FFF2-40B4-BE49-F238E27FC236}">
                <a16:creationId xmlns:a16="http://schemas.microsoft.com/office/drawing/2014/main" id="{77178650-DDB0-AE6D-BBC9-29485019F2AA}"/>
              </a:ext>
            </a:extLst>
          </p:cNvPr>
          <p:cNvSpPr>
            <a:spLocks noGrp="1"/>
          </p:cNvSpPr>
          <p:nvPr>
            <p:ph type="body" sz="quarter" idx="13"/>
          </p:nvPr>
        </p:nvSpPr>
        <p:spPr/>
        <p:txBody>
          <a:bodyPr/>
          <a:lstStyle/>
          <a:p>
            <a:endParaRPr lang="en-US"/>
          </a:p>
        </p:txBody>
      </p:sp>
      <p:grpSp>
        <p:nvGrpSpPr>
          <p:cNvPr id="34" name="Group 33">
            <a:extLst>
              <a:ext uri="{FF2B5EF4-FFF2-40B4-BE49-F238E27FC236}">
                <a16:creationId xmlns:a16="http://schemas.microsoft.com/office/drawing/2014/main" id="{59BAA56C-937C-A1BC-7713-49E4E0FDE8DF}"/>
              </a:ext>
            </a:extLst>
          </p:cNvPr>
          <p:cNvGrpSpPr/>
          <p:nvPr/>
        </p:nvGrpSpPr>
        <p:grpSpPr>
          <a:xfrm>
            <a:off x="1558883" y="3065483"/>
            <a:ext cx="9063122" cy="836981"/>
            <a:chOff x="4902471" y="4625218"/>
            <a:chExt cx="5434506" cy="580626"/>
          </a:xfrm>
        </p:grpSpPr>
        <p:grpSp>
          <p:nvGrpSpPr>
            <p:cNvPr id="7" name="Group 6">
              <a:extLst>
                <a:ext uri="{FF2B5EF4-FFF2-40B4-BE49-F238E27FC236}">
                  <a16:creationId xmlns:a16="http://schemas.microsoft.com/office/drawing/2014/main" id="{38079418-946F-186A-C3D7-C3234499AD89}"/>
                </a:ext>
              </a:extLst>
            </p:cNvPr>
            <p:cNvGrpSpPr/>
            <p:nvPr/>
          </p:nvGrpSpPr>
          <p:grpSpPr>
            <a:xfrm>
              <a:off x="8675104" y="4625218"/>
              <a:ext cx="1661873" cy="576474"/>
              <a:chOff x="4811609" y="1964530"/>
              <a:chExt cx="1661873" cy="576474"/>
            </a:xfrm>
          </p:grpSpPr>
          <p:pic>
            <p:nvPicPr>
              <p:cNvPr id="32" name="Picture 31">
                <a:extLst>
                  <a:ext uri="{FF2B5EF4-FFF2-40B4-BE49-F238E27FC236}">
                    <a16:creationId xmlns:a16="http://schemas.microsoft.com/office/drawing/2014/main" id="{772276A8-FEDB-9708-6CD0-C9871F420D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1609" y="2044616"/>
                <a:ext cx="375929" cy="484632"/>
              </a:xfrm>
              <a:prstGeom prst="rect">
                <a:avLst/>
              </a:prstGeom>
            </p:spPr>
          </p:pic>
          <p:sp>
            <p:nvSpPr>
              <p:cNvPr id="33" name="TextBox 32">
                <a:extLst>
                  <a:ext uri="{FF2B5EF4-FFF2-40B4-BE49-F238E27FC236}">
                    <a16:creationId xmlns:a16="http://schemas.microsoft.com/office/drawing/2014/main" id="{BD579CF6-AB83-BACD-729C-4337A8C0ACB3}"/>
                  </a:ext>
                </a:extLst>
              </p:cNvPr>
              <p:cNvSpPr txBox="1"/>
              <p:nvPr/>
            </p:nvSpPr>
            <p:spPr>
              <a:xfrm>
                <a:off x="5134141" y="1964530"/>
                <a:ext cx="1339341" cy="576474"/>
              </a:xfrm>
              <a:prstGeom prst="rect">
                <a:avLst/>
              </a:prstGeom>
              <a:noFill/>
            </p:spPr>
            <p:txBody>
              <a:bodyPr wrap="square" rtlCol="0">
                <a:spAutoFit/>
              </a:bodyPr>
              <a:lstStyle/>
              <a:p>
                <a:pPr algn="ctr"/>
                <a:r>
                  <a:rPr lang="en-US" sz="2400" dirty="0"/>
                  <a:t>Text</a:t>
                </a:r>
              </a:p>
              <a:p>
                <a:pPr algn="ctr"/>
                <a:r>
                  <a:rPr lang="en-US" sz="2400" dirty="0"/>
                  <a:t>Invitations</a:t>
                </a:r>
              </a:p>
            </p:txBody>
          </p:sp>
        </p:grpSp>
        <p:sp>
          <p:nvSpPr>
            <p:cNvPr id="30" name="TextBox 29">
              <a:extLst>
                <a:ext uri="{FF2B5EF4-FFF2-40B4-BE49-F238E27FC236}">
                  <a16:creationId xmlns:a16="http://schemas.microsoft.com/office/drawing/2014/main" id="{A24BBB91-0D57-9B45-6286-684614A89E65}"/>
                </a:ext>
              </a:extLst>
            </p:cNvPr>
            <p:cNvSpPr txBox="1"/>
            <p:nvPr/>
          </p:nvSpPr>
          <p:spPr>
            <a:xfrm>
              <a:off x="5271797" y="4629369"/>
              <a:ext cx="1556450" cy="576475"/>
            </a:xfrm>
            <a:prstGeom prst="rect">
              <a:avLst/>
            </a:prstGeom>
            <a:noFill/>
          </p:spPr>
          <p:txBody>
            <a:bodyPr wrap="square" rtlCol="0" anchor="ctr">
              <a:spAutoFit/>
            </a:bodyPr>
            <a:lstStyle/>
            <a:p>
              <a:pPr algn="ctr"/>
              <a:r>
                <a:rPr lang="en-US" sz="2400" dirty="0"/>
                <a:t>Telephone</a:t>
              </a:r>
            </a:p>
            <a:p>
              <a:pPr algn="ctr"/>
              <a:r>
                <a:rPr lang="en-US" sz="2400" dirty="0"/>
                <a:t>Calls</a:t>
              </a:r>
            </a:p>
          </p:txBody>
        </p:sp>
        <p:pic>
          <p:nvPicPr>
            <p:cNvPr id="31" name="Picture 30" descr="A close up of a logo&#10;&#10;Description automatically generated">
              <a:extLst>
                <a:ext uri="{FF2B5EF4-FFF2-40B4-BE49-F238E27FC236}">
                  <a16:creationId xmlns:a16="http://schemas.microsoft.com/office/drawing/2014/main" id="{48B8E24D-51BE-3382-AEA4-B6E4E7888E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2471" y="4631891"/>
              <a:ext cx="571429" cy="571429"/>
            </a:xfrm>
            <a:prstGeom prst="rect">
              <a:avLst/>
            </a:prstGeom>
          </p:spPr>
        </p:pic>
        <p:sp>
          <p:nvSpPr>
            <p:cNvPr id="10" name="TextBox 9">
              <a:extLst>
                <a:ext uri="{FF2B5EF4-FFF2-40B4-BE49-F238E27FC236}">
                  <a16:creationId xmlns:a16="http://schemas.microsoft.com/office/drawing/2014/main" id="{6065361B-28AD-A923-472E-8FC9025592D6}"/>
                </a:ext>
              </a:extLst>
            </p:cNvPr>
            <p:cNvSpPr txBox="1"/>
            <p:nvPr/>
          </p:nvSpPr>
          <p:spPr>
            <a:xfrm>
              <a:off x="7266149" y="4625218"/>
              <a:ext cx="1356747" cy="576475"/>
            </a:xfrm>
            <a:prstGeom prst="rect">
              <a:avLst/>
            </a:prstGeom>
            <a:noFill/>
          </p:spPr>
          <p:txBody>
            <a:bodyPr wrap="square" rtlCol="0">
              <a:spAutoFit/>
            </a:bodyPr>
            <a:lstStyle/>
            <a:p>
              <a:pPr algn="ctr"/>
              <a:r>
                <a:rPr lang="en-US" sz="2400" dirty="0"/>
                <a:t>Email</a:t>
              </a:r>
            </a:p>
            <a:p>
              <a:pPr algn="ctr"/>
              <a:r>
                <a:rPr lang="en-US" sz="2400" dirty="0"/>
                <a:t>Invitations</a:t>
              </a:r>
            </a:p>
          </p:txBody>
        </p:sp>
        <p:pic>
          <p:nvPicPr>
            <p:cNvPr id="11" name="Picture 22">
              <a:extLst>
                <a:ext uri="{FF2B5EF4-FFF2-40B4-BE49-F238E27FC236}">
                  <a16:creationId xmlns:a16="http://schemas.microsoft.com/office/drawing/2014/main" id="{ACBC4B73-34A3-A38E-6CE6-DAA7E4FA7E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912225" y="4698149"/>
              <a:ext cx="438912" cy="438912"/>
            </a:xfrm>
            <a:prstGeom prst="rect">
              <a:avLst/>
            </a:prstGeom>
          </p:spPr>
        </p:pic>
      </p:grpSp>
      <p:grpSp>
        <p:nvGrpSpPr>
          <p:cNvPr id="35" name="Group 34">
            <a:extLst>
              <a:ext uri="{FF2B5EF4-FFF2-40B4-BE49-F238E27FC236}">
                <a16:creationId xmlns:a16="http://schemas.microsoft.com/office/drawing/2014/main" id="{C96EF5B8-A202-6FAD-827F-F1B8B8FD0983}"/>
              </a:ext>
            </a:extLst>
          </p:cNvPr>
          <p:cNvGrpSpPr/>
          <p:nvPr/>
        </p:nvGrpSpPr>
        <p:grpSpPr>
          <a:xfrm>
            <a:off x="2795121" y="5122854"/>
            <a:ext cx="7023250" cy="997441"/>
            <a:chOff x="4083883" y="4560202"/>
            <a:chExt cx="3655089" cy="608881"/>
          </a:xfrm>
        </p:grpSpPr>
        <p:grpSp>
          <p:nvGrpSpPr>
            <p:cNvPr id="36" name="Group 35">
              <a:extLst>
                <a:ext uri="{FF2B5EF4-FFF2-40B4-BE49-F238E27FC236}">
                  <a16:creationId xmlns:a16="http://schemas.microsoft.com/office/drawing/2014/main" id="{5F65426E-07EE-D51A-69B8-24FF7E605D77}"/>
                </a:ext>
              </a:extLst>
            </p:cNvPr>
            <p:cNvGrpSpPr/>
            <p:nvPr/>
          </p:nvGrpSpPr>
          <p:grpSpPr>
            <a:xfrm>
              <a:off x="4083883" y="4560203"/>
              <a:ext cx="1755622" cy="608880"/>
              <a:chOff x="1185131" y="1911054"/>
              <a:chExt cx="1755622" cy="608880"/>
            </a:xfrm>
          </p:grpSpPr>
          <p:sp>
            <p:nvSpPr>
              <p:cNvPr id="40" name="TextBox 39">
                <a:extLst>
                  <a:ext uri="{FF2B5EF4-FFF2-40B4-BE49-F238E27FC236}">
                    <a16:creationId xmlns:a16="http://schemas.microsoft.com/office/drawing/2014/main" id="{8E2F0249-E22A-F5F5-9CC3-86C4871D3F91}"/>
                  </a:ext>
                </a:extLst>
              </p:cNvPr>
              <p:cNvSpPr txBox="1"/>
              <p:nvPr/>
            </p:nvSpPr>
            <p:spPr>
              <a:xfrm>
                <a:off x="1719686" y="1911054"/>
                <a:ext cx="1221067" cy="507277"/>
              </a:xfrm>
              <a:prstGeom prst="rect">
                <a:avLst/>
              </a:prstGeom>
              <a:noFill/>
            </p:spPr>
            <p:txBody>
              <a:bodyPr wrap="square" lIns="0" rIns="0" rtlCol="0">
                <a:spAutoFit/>
              </a:bodyPr>
              <a:lstStyle/>
              <a:p>
                <a:pPr algn="ctr"/>
                <a:r>
                  <a:rPr lang="en-US" sz="2400" dirty="0"/>
                  <a:t>Telephone</a:t>
                </a:r>
              </a:p>
              <a:p>
                <a:pPr algn="ctr"/>
                <a:r>
                  <a:rPr lang="en-US" sz="2400" dirty="0"/>
                  <a:t>Interviews</a:t>
                </a:r>
              </a:p>
            </p:txBody>
          </p:sp>
          <p:pic>
            <p:nvPicPr>
              <p:cNvPr id="41" name="Picture 40" descr="A close up of a logo&#10;&#10;Description automatically generated">
                <a:extLst>
                  <a:ext uri="{FF2B5EF4-FFF2-40B4-BE49-F238E27FC236}">
                    <a16:creationId xmlns:a16="http://schemas.microsoft.com/office/drawing/2014/main" id="{BED42E3E-D4EF-CD37-7104-BD4C92B3D8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5131" y="1948505"/>
                <a:ext cx="571429" cy="571429"/>
              </a:xfrm>
              <a:prstGeom prst="rect">
                <a:avLst/>
              </a:prstGeom>
            </p:spPr>
          </p:pic>
        </p:grpSp>
        <p:grpSp>
          <p:nvGrpSpPr>
            <p:cNvPr id="37" name="Group 36">
              <a:extLst>
                <a:ext uri="{FF2B5EF4-FFF2-40B4-BE49-F238E27FC236}">
                  <a16:creationId xmlns:a16="http://schemas.microsoft.com/office/drawing/2014/main" id="{A5850C7C-4440-C090-F4BB-40708750C508}"/>
                </a:ext>
              </a:extLst>
            </p:cNvPr>
            <p:cNvGrpSpPr/>
            <p:nvPr/>
          </p:nvGrpSpPr>
          <p:grpSpPr>
            <a:xfrm>
              <a:off x="5975791" y="4560202"/>
              <a:ext cx="1763181" cy="568571"/>
              <a:chOff x="1021220" y="5270525"/>
              <a:chExt cx="1763181" cy="568571"/>
            </a:xfrm>
          </p:grpSpPr>
          <p:sp>
            <p:nvSpPr>
              <p:cNvPr id="38" name="TextBox 37">
                <a:extLst>
                  <a:ext uri="{FF2B5EF4-FFF2-40B4-BE49-F238E27FC236}">
                    <a16:creationId xmlns:a16="http://schemas.microsoft.com/office/drawing/2014/main" id="{433E22F7-D7D4-77ED-80D8-223051F6F48A}"/>
                  </a:ext>
                </a:extLst>
              </p:cNvPr>
              <p:cNvSpPr txBox="1"/>
              <p:nvPr/>
            </p:nvSpPr>
            <p:spPr>
              <a:xfrm>
                <a:off x="1697179" y="5270525"/>
                <a:ext cx="1087222" cy="507276"/>
              </a:xfrm>
              <a:prstGeom prst="rect">
                <a:avLst/>
              </a:prstGeom>
              <a:noFill/>
            </p:spPr>
            <p:txBody>
              <a:bodyPr wrap="square" lIns="0" rIns="0" rtlCol="0">
                <a:spAutoFit/>
              </a:bodyPr>
              <a:lstStyle/>
              <a:p>
                <a:pPr algn="ctr"/>
                <a:r>
                  <a:rPr lang="en-US" sz="2400" dirty="0"/>
                  <a:t>Online</a:t>
                </a:r>
              </a:p>
              <a:p>
                <a:pPr algn="ctr"/>
                <a:r>
                  <a:rPr lang="en-US" sz="2400" dirty="0"/>
                  <a:t>Interviews</a:t>
                </a:r>
              </a:p>
            </p:txBody>
          </p:sp>
          <p:pic>
            <p:nvPicPr>
              <p:cNvPr id="39" name="Picture 38">
                <a:extLst>
                  <a:ext uri="{FF2B5EF4-FFF2-40B4-BE49-F238E27FC236}">
                    <a16:creationId xmlns:a16="http://schemas.microsoft.com/office/drawing/2014/main" id="{CC268525-F267-B32C-6D8A-F6BE23DC97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1220" y="5348286"/>
                <a:ext cx="622155" cy="490810"/>
              </a:xfrm>
              <a:prstGeom prst="rect">
                <a:avLst/>
              </a:prstGeom>
            </p:spPr>
          </p:pic>
        </p:grpSp>
      </p:grpSp>
      <p:sp>
        <p:nvSpPr>
          <p:cNvPr id="9" name="TextBox 8">
            <a:extLst>
              <a:ext uri="{FF2B5EF4-FFF2-40B4-BE49-F238E27FC236}">
                <a16:creationId xmlns:a16="http://schemas.microsoft.com/office/drawing/2014/main" id="{EF2958FA-EE03-971C-5FD5-74A36129D02D}"/>
              </a:ext>
            </a:extLst>
          </p:cNvPr>
          <p:cNvSpPr txBox="1"/>
          <p:nvPr/>
        </p:nvSpPr>
        <p:spPr>
          <a:xfrm>
            <a:off x="3344121" y="2274570"/>
            <a:ext cx="5662719" cy="523220"/>
          </a:xfrm>
          <a:prstGeom prst="rect">
            <a:avLst/>
          </a:prstGeom>
          <a:noFill/>
        </p:spPr>
        <p:txBody>
          <a:bodyPr wrap="square" rtlCol="0">
            <a:spAutoFit/>
          </a:bodyPr>
          <a:lstStyle/>
          <a:p>
            <a:pPr algn="ctr"/>
            <a:r>
              <a:rPr lang="en-US" sz="2800" dirty="0">
                <a:solidFill>
                  <a:schemeClr val="accent2"/>
                </a:solidFill>
                <a:latin typeface="+mj-lt"/>
              </a:rPr>
              <a:t>Contact Methods</a:t>
            </a:r>
          </a:p>
        </p:txBody>
      </p:sp>
      <p:sp>
        <p:nvSpPr>
          <p:cNvPr id="12" name="TextBox 11">
            <a:extLst>
              <a:ext uri="{FF2B5EF4-FFF2-40B4-BE49-F238E27FC236}">
                <a16:creationId xmlns:a16="http://schemas.microsoft.com/office/drawing/2014/main" id="{A715285D-6161-89C2-C619-122174B11CFE}"/>
              </a:ext>
            </a:extLst>
          </p:cNvPr>
          <p:cNvSpPr txBox="1"/>
          <p:nvPr/>
        </p:nvSpPr>
        <p:spPr>
          <a:xfrm>
            <a:off x="3472653" y="4368701"/>
            <a:ext cx="5662719" cy="523220"/>
          </a:xfrm>
          <a:prstGeom prst="rect">
            <a:avLst/>
          </a:prstGeom>
          <a:noFill/>
        </p:spPr>
        <p:txBody>
          <a:bodyPr wrap="square" rtlCol="0">
            <a:spAutoFit/>
          </a:bodyPr>
          <a:lstStyle/>
          <a:p>
            <a:pPr algn="ctr"/>
            <a:r>
              <a:rPr lang="en-US" sz="2800" dirty="0">
                <a:solidFill>
                  <a:schemeClr val="accent2"/>
                </a:solidFill>
                <a:latin typeface="+mj-lt"/>
              </a:rPr>
              <a:t>Data Collection Modes</a:t>
            </a:r>
          </a:p>
        </p:txBody>
      </p:sp>
    </p:spTree>
    <p:extLst>
      <p:ext uri="{BB962C8B-B14F-4D97-AF65-F5344CB8AC3E}">
        <p14:creationId xmlns:p14="http://schemas.microsoft.com/office/powerpoint/2010/main" val="55129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0468-C457-8FD4-114B-02C8480E85DB}"/>
              </a:ext>
            </a:extLst>
          </p:cNvPr>
          <p:cNvSpPr>
            <a:spLocks noGrp="1"/>
          </p:cNvSpPr>
          <p:nvPr>
            <p:ph type="title"/>
          </p:nvPr>
        </p:nvSpPr>
        <p:spPr/>
        <p:txBody>
          <a:bodyPr/>
          <a:lstStyle/>
          <a:p>
            <a:r>
              <a:rPr lang="en-US" dirty="0"/>
              <a:t>Housing</a:t>
            </a:r>
          </a:p>
        </p:txBody>
      </p:sp>
      <p:sp>
        <p:nvSpPr>
          <p:cNvPr id="3" name="Text Placeholder 2">
            <a:extLst>
              <a:ext uri="{FF2B5EF4-FFF2-40B4-BE49-F238E27FC236}">
                <a16:creationId xmlns:a16="http://schemas.microsoft.com/office/drawing/2014/main" id="{979D6908-88BB-6C98-8AF2-C7F8F47BF3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F85920-AB21-D999-0551-1F2A0C4F4F58}"/>
              </a:ext>
            </a:extLst>
          </p:cNvPr>
          <p:cNvSpPr>
            <a:spLocks noGrp="1"/>
          </p:cNvSpPr>
          <p:nvPr>
            <p:ph type="sldNum" sz="quarter" idx="12"/>
          </p:nvPr>
        </p:nvSpPr>
        <p:spPr/>
        <p:txBody>
          <a:bodyPr/>
          <a:lstStyle/>
          <a:p>
            <a:fld id="{68963FF3-3082-0146-9045-A71664B0B906}" type="slidenum">
              <a:rPr lang="en-US" smtClean="0"/>
              <a:pPr/>
              <a:t>30</a:t>
            </a:fld>
            <a:endParaRPr lang="en-US" dirty="0"/>
          </a:p>
        </p:txBody>
      </p:sp>
    </p:spTree>
    <p:extLst>
      <p:ext uri="{BB962C8B-B14F-4D97-AF65-F5344CB8AC3E}">
        <p14:creationId xmlns:p14="http://schemas.microsoft.com/office/powerpoint/2010/main" val="3873004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AB9EF9-F1FD-2435-C75A-74728C256E50}"/>
              </a:ext>
            </a:extLst>
          </p:cNvPr>
          <p:cNvSpPr>
            <a:spLocks noGrp="1"/>
          </p:cNvSpPr>
          <p:nvPr>
            <p:ph type="sldNum" sz="quarter" idx="10"/>
          </p:nvPr>
        </p:nvSpPr>
        <p:spPr/>
        <p:txBody>
          <a:bodyPr/>
          <a:lstStyle/>
          <a:p>
            <a:fld id="{68963FF3-3082-0146-9045-A71664B0B906}" type="slidenum">
              <a:rPr lang="en-US" smtClean="0"/>
              <a:t>31</a:t>
            </a:fld>
            <a:endParaRPr lang="en-US" dirty="0"/>
          </a:p>
        </p:txBody>
      </p:sp>
      <p:sp>
        <p:nvSpPr>
          <p:cNvPr id="3" name="Text Placeholder 2">
            <a:extLst>
              <a:ext uri="{FF2B5EF4-FFF2-40B4-BE49-F238E27FC236}">
                <a16:creationId xmlns:a16="http://schemas.microsoft.com/office/drawing/2014/main" id="{043EE0FB-ADB9-1F42-523E-7DF70569CE19}"/>
              </a:ext>
            </a:extLst>
          </p:cNvPr>
          <p:cNvSpPr>
            <a:spLocks noGrp="1"/>
          </p:cNvSpPr>
          <p:nvPr>
            <p:ph type="body" sz="quarter" idx="11"/>
          </p:nvPr>
        </p:nvSpPr>
        <p:spPr/>
        <p:txBody>
          <a:bodyPr/>
          <a:lstStyle/>
          <a:p>
            <a:r>
              <a:rPr lang="en-US" dirty="0"/>
              <a:t>Roots at risk: the cost of housing is becoming unattainable.</a:t>
            </a:r>
          </a:p>
        </p:txBody>
      </p:sp>
      <p:sp>
        <p:nvSpPr>
          <p:cNvPr id="4" name="Text Placeholder 3">
            <a:extLst>
              <a:ext uri="{FF2B5EF4-FFF2-40B4-BE49-F238E27FC236}">
                <a16:creationId xmlns:a16="http://schemas.microsoft.com/office/drawing/2014/main" id="{16BBA2CF-55CC-00C7-0544-95C5685431B5}"/>
              </a:ext>
            </a:extLst>
          </p:cNvPr>
          <p:cNvSpPr>
            <a:spLocks noGrp="1"/>
          </p:cNvSpPr>
          <p:nvPr>
            <p:ph type="body" sz="quarter" idx="12"/>
          </p:nvPr>
        </p:nvSpPr>
        <p:spPr/>
        <p:txBody>
          <a:bodyPr>
            <a:normAutofit fontScale="92500"/>
          </a:bodyPr>
          <a:lstStyle/>
          <a:p>
            <a:r>
              <a:rPr lang="en-US" dirty="0"/>
              <a:t>Q15l.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dirty="0"/>
              <a:t>(The Cost of Housing) </a:t>
            </a:r>
          </a:p>
        </p:txBody>
      </p:sp>
      <p:sp>
        <p:nvSpPr>
          <p:cNvPr id="5" name="Text Placeholder 4">
            <a:extLst>
              <a:ext uri="{FF2B5EF4-FFF2-40B4-BE49-F238E27FC236}">
                <a16:creationId xmlns:a16="http://schemas.microsoft.com/office/drawing/2014/main" id="{44C47E3A-9FE3-8BEC-2685-C1116954BC2B}"/>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CBC0BAB8-3164-A810-148E-027F2709A554}"/>
              </a:ext>
            </a:extLst>
          </p:cNvPr>
          <p:cNvGraphicFramePr/>
          <p:nvPr>
            <p:extLst>
              <p:ext uri="{D42A27DB-BD31-4B8C-83A1-F6EECF244321}">
                <p14:modId xmlns:p14="http://schemas.microsoft.com/office/powerpoint/2010/main" val="546843652"/>
              </p:ext>
            </p:extLst>
          </p:nvPr>
        </p:nvGraphicFramePr>
        <p:xfrm>
          <a:off x="457204" y="2375451"/>
          <a:ext cx="10538791"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F1C1C76-0844-FC9D-FF7A-640DA13D8521}"/>
              </a:ext>
            </a:extLst>
          </p:cNvPr>
          <p:cNvSpPr txBox="1"/>
          <p:nvPr/>
        </p:nvSpPr>
        <p:spPr>
          <a:xfrm>
            <a:off x="9579417" y="2886468"/>
            <a:ext cx="1934103" cy="830997"/>
          </a:xfrm>
          <a:prstGeom prst="rect">
            <a:avLst/>
          </a:prstGeom>
          <a:noFill/>
        </p:spPr>
        <p:txBody>
          <a:bodyPr wrap="square" rtlCol="0">
            <a:spAutoFit/>
          </a:bodyPr>
          <a:lstStyle/>
          <a:p>
            <a:pPr algn="ctr"/>
            <a:r>
              <a:rPr lang="en-US" sz="1600" b="1" dirty="0">
                <a:solidFill>
                  <a:schemeClr val="accent4"/>
                </a:solidFill>
                <a:latin typeface="+mj-lt"/>
              </a:rPr>
              <a:t>Extremely/Very Serious Problem</a:t>
            </a:r>
            <a:br>
              <a:rPr lang="en-US" sz="1600" b="1" dirty="0">
                <a:solidFill>
                  <a:schemeClr val="accent4"/>
                </a:solidFill>
                <a:latin typeface="+mj-lt"/>
              </a:rPr>
            </a:br>
            <a:r>
              <a:rPr lang="en-US" sz="1600" b="1" dirty="0">
                <a:solidFill>
                  <a:schemeClr val="accent4"/>
                </a:solidFill>
                <a:latin typeface="+mj-lt"/>
              </a:rPr>
              <a:t>87%</a:t>
            </a:r>
          </a:p>
        </p:txBody>
      </p:sp>
    </p:spTree>
    <p:extLst>
      <p:ext uri="{BB962C8B-B14F-4D97-AF65-F5344CB8AC3E}">
        <p14:creationId xmlns:p14="http://schemas.microsoft.com/office/powerpoint/2010/main" val="335752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D04B4-8A8F-4C64-B9BA-9B024EC4BF0B}"/>
              </a:ext>
            </a:extLst>
          </p:cNvPr>
          <p:cNvSpPr>
            <a:spLocks noGrp="1"/>
          </p:cNvSpPr>
          <p:nvPr>
            <p:ph type="sldNum" sz="quarter" idx="10"/>
          </p:nvPr>
        </p:nvSpPr>
        <p:spPr/>
        <p:txBody>
          <a:bodyPr/>
          <a:lstStyle/>
          <a:p>
            <a:fld id="{68963FF3-3082-0146-9045-A71664B0B906}" type="slidenum">
              <a:rPr lang="en-US" smtClean="0"/>
              <a:t>32</a:t>
            </a:fld>
            <a:endParaRPr lang="en-US" dirty="0"/>
          </a:p>
        </p:txBody>
      </p:sp>
      <p:sp>
        <p:nvSpPr>
          <p:cNvPr id="3" name="Text Placeholder 2">
            <a:extLst>
              <a:ext uri="{FF2B5EF4-FFF2-40B4-BE49-F238E27FC236}">
                <a16:creationId xmlns:a16="http://schemas.microsoft.com/office/drawing/2014/main" id="{11A8394E-41BA-4190-CCFD-44A364DCA34D}"/>
              </a:ext>
            </a:extLst>
          </p:cNvPr>
          <p:cNvSpPr>
            <a:spLocks noGrp="1"/>
          </p:cNvSpPr>
          <p:nvPr>
            <p:ph type="body" sz="quarter" idx="11"/>
          </p:nvPr>
        </p:nvSpPr>
        <p:spPr/>
        <p:txBody>
          <a:bodyPr/>
          <a:lstStyle/>
          <a:p>
            <a:r>
              <a:rPr lang="en-US" dirty="0"/>
              <a:t>Colorado in debt: 76% see the housing shortage as an emergency.</a:t>
            </a:r>
          </a:p>
        </p:txBody>
      </p:sp>
      <p:sp>
        <p:nvSpPr>
          <p:cNvPr id="4" name="Text Placeholder 3">
            <a:extLst>
              <a:ext uri="{FF2B5EF4-FFF2-40B4-BE49-F238E27FC236}">
                <a16:creationId xmlns:a16="http://schemas.microsoft.com/office/drawing/2014/main" id="{0649F912-FBCB-05B5-C4AA-1C82D71E90F0}"/>
              </a:ext>
            </a:extLst>
          </p:cNvPr>
          <p:cNvSpPr>
            <a:spLocks noGrp="1"/>
          </p:cNvSpPr>
          <p:nvPr>
            <p:ph type="body" sz="quarter" idx="12"/>
          </p:nvPr>
        </p:nvSpPr>
        <p:spPr/>
        <p:txBody>
          <a:bodyPr>
            <a:normAutofit fontScale="92500"/>
          </a:bodyPr>
          <a:lstStyle/>
          <a:p>
            <a:r>
              <a:rPr lang="en-US" dirty="0"/>
              <a:t>Q15h.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dirty="0"/>
              <a:t>(Homelessness)</a:t>
            </a:r>
          </a:p>
        </p:txBody>
      </p:sp>
      <p:sp>
        <p:nvSpPr>
          <p:cNvPr id="5" name="Text Placeholder 4">
            <a:extLst>
              <a:ext uri="{FF2B5EF4-FFF2-40B4-BE49-F238E27FC236}">
                <a16:creationId xmlns:a16="http://schemas.microsoft.com/office/drawing/2014/main" id="{BA6613F2-C6DA-D0BE-9BE4-2894BE8E2E09}"/>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AAE1E4B1-9F94-AB76-3516-6563A73652B4}"/>
              </a:ext>
            </a:extLst>
          </p:cNvPr>
          <p:cNvGraphicFramePr/>
          <p:nvPr>
            <p:extLst>
              <p:ext uri="{D42A27DB-BD31-4B8C-83A1-F6EECF244321}">
                <p14:modId xmlns:p14="http://schemas.microsoft.com/office/powerpoint/2010/main" val="1133795355"/>
              </p:ext>
            </p:extLst>
          </p:nvPr>
        </p:nvGraphicFramePr>
        <p:xfrm>
          <a:off x="457204" y="2375451"/>
          <a:ext cx="9819857"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F93599A-78B8-21C3-D9B2-1B277D155CEE}"/>
              </a:ext>
            </a:extLst>
          </p:cNvPr>
          <p:cNvSpPr txBox="1"/>
          <p:nvPr/>
        </p:nvSpPr>
        <p:spPr>
          <a:xfrm>
            <a:off x="9945994" y="2940284"/>
            <a:ext cx="1934103" cy="830997"/>
          </a:xfrm>
          <a:prstGeom prst="rect">
            <a:avLst/>
          </a:prstGeom>
          <a:noFill/>
        </p:spPr>
        <p:txBody>
          <a:bodyPr wrap="square" rtlCol="0">
            <a:spAutoFit/>
          </a:bodyPr>
          <a:lstStyle/>
          <a:p>
            <a:pPr algn="ctr"/>
            <a:r>
              <a:rPr lang="en-US" sz="1600" b="1" dirty="0">
                <a:solidFill>
                  <a:schemeClr val="accent4"/>
                </a:solidFill>
                <a:latin typeface="+mj-lt"/>
              </a:rPr>
              <a:t>Extremely/Very Serious Problem</a:t>
            </a:r>
            <a:br>
              <a:rPr lang="en-US" sz="1600" b="1" dirty="0">
                <a:solidFill>
                  <a:schemeClr val="accent4"/>
                </a:solidFill>
                <a:latin typeface="+mj-lt"/>
              </a:rPr>
            </a:br>
            <a:r>
              <a:rPr lang="en-US" sz="1600" b="1" dirty="0">
                <a:solidFill>
                  <a:schemeClr val="accent4"/>
                </a:solidFill>
                <a:latin typeface="+mj-lt"/>
              </a:rPr>
              <a:t>76%</a:t>
            </a:r>
          </a:p>
        </p:txBody>
      </p:sp>
    </p:spTree>
    <p:extLst>
      <p:ext uri="{BB962C8B-B14F-4D97-AF65-F5344CB8AC3E}">
        <p14:creationId xmlns:p14="http://schemas.microsoft.com/office/powerpoint/2010/main" val="128338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E05FB-7F7E-5EFA-3072-1C420F613710}"/>
              </a:ext>
            </a:extLst>
          </p:cNvPr>
          <p:cNvSpPr>
            <a:spLocks noGrp="1"/>
          </p:cNvSpPr>
          <p:nvPr>
            <p:ph type="sldNum" sz="quarter" idx="10"/>
          </p:nvPr>
        </p:nvSpPr>
        <p:spPr/>
        <p:txBody>
          <a:bodyPr/>
          <a:lstStyle/>
          <a:p>
            <a:fld id="{68963FF3-3082-0146-9045-A71664B0B906}" type="slidenum">
              <a:rPr lang="en-US" smtClean="0"/>
              <a:t>33</a:t>
            </a:fld>
            <a:endParaRPr lang="en-US" dirty="0"/>
          </a:p>
        </p:txBody>
      </p:sp>
      <p:sp>
        <p:nvSpPr>
          <p:cNvPr id="3" name="Text Placeholder 2">
            <a:extLst>
              <a:ext uri="{FF2B5EF4-FFF2-40B4-BE49-F238E27FC236}">
                <a16:creationId xmlns:a16="http://schemas.microsoft.com/office/drawing/2014/main" id="{05BB0EB4-4B52-6EB0-8378-D575592F434D}"/>
              </a:ext>
            </a:extLst>
          </p:cNvPr>
          <p:cNvSpPr>
            <a:spLocks noGrp="1"/>
          </p:cNvSpPr>
          <p:nvPr>
            <p:ph type="body" sz="quarter" idx="11"/>
          </p:nvPr>
        </p:nvSpPr>
        <p:spPr/>
        <p:txBody>
          <a:bodyPr/>
          <a:lstStyle/>
          <a:p>
            <a:r>
              <a:rPr lang="en-US" dirty="0"/>
              <a:t>The roof grows fragile: nearly 4 in 10 feel unsure if they’ll remain in the same place.</a:t>
            </a:r>
          </a:p>
        </p:txBody>
      </p:sp>
      <p:sp>
        <p:nvSpPr>
          <p:cNvPr id="4" name="Text Placeholder 3">
            <a:extLst>
              <a:ext uri="{FF2B5EF4-FFF2-40B4-BE49-F238E27FC236}">
                <a16:creationId xmlns:a16="http://schemas.microsoft.com/office/drawing/2014/main" id="{24429B05-8AA3-A957-86A9-CDD2BF71D43F}"/>
              </a:ext>
            </a:extLst>
          </p:cNvPr>
          <p:cNvSpPr>
            <a:spLocks noGrp="1"/>
          </p:cNvSpPr>
          <p:nvPr>
            <p:ph type="body" sz="quarter" idx="12"/>
          </p:nvPr>
        </p:nvSpPr>
        <p:spPr/>
        <p:txBody>
          <a:bodyPr/>
          <a:lstStyle/>
          <a:p>
            <a:r>
              <a:rPr lang="en-US" dirty="0"/>
              <a:t>Q19. Thinking ahead over the next year, how worried are you that you might lose your home, have to downgrade your home,</a:t>
            </a:r>
            <a:br>
              <a:rPr lang="en-US" dirty="0"/>
            </a:br>
            <a:r>
              <a:rPr lang="en-US" dirty="0"/>
              <a:t>or move because you can’t afford the monthly rent or mortgage: </a:t>
            </a:r>
          </a:p>
        </p:txBody>
      </p:sp>
      <p:sp>
        <p:nvSpPr>
          <p:cNvPr id="5" name="Text Placeholder 4">
            <a:extLst>
              <a:ext uri="{FF2B5EF4-FFF2-40B4-BE49-F238E27FC236}">
                <a16:creationId xmlns:a16="http://schemas.microsoft.com/office/drawing/2014/main" id="{42DA6355-C733-960B-2D3F-2D0211728179}"/>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FF1709B2-47F2-8BBA-C7E4-92EDD602373A}"/>
              </a:ext>
            </a:extLst>
          </p:cNvPr>
          <p:cNvGraphicFramePr/>
          <p:nvPr>
            <p:extLst>
              <p:ext uri="{D42A27DB-BD31-4B8C-83A1-F6EECF244321}">
                <p14:modId xmlns:p14="http://schemas.microsoft.com/office/powerpoint/2010/main" val="2970699815"/>
              </p:ext>
            </p:extLst>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F904DA0-755A-C7B9-DDDE-9EB9ABD80A48}"/>
              </a:ext>
            </a:extLst>
          </p:cNvPr>
          <p:cNvSpPr txBox="1"/>
          <p:nvPr/>
        </p:nvSpPr>
        <p:spPr>
          <a:xfrm>
            <a:off x="7937598" y="2401741"/>
            <a:ext cx="1322961" cy="830997"/>
          </a:xfrm>
          <a:prstGeom prst="rect">
            <a:avLst/>
          </a:prstGeom>
          <a:noFill/>
        </p:spPr>
        <p:txBody>
          <a:bodyPr wrap="square" rtlCol="0">
            <a:spAutoFit/>
          </a:bodyPr>
          <a:lstStyle/>
          <a:p>
            <a:pPr algn="ctr"/>
            <a:r>
              <a:rPr lang="en-US" sz="1600" b="1" dirty="0">
                <a:solidFill>
                  <a:schemeClr val="accent4"/>
                </a:solidFill>
                <a:latin typeface="+mj-lt"/>
              </a:rPr>
              <a:t>Total Worried</a:t>
            </a:r>
            <a:br>
              <a:rPr lang="en-US" sz="1600" b="1" dirty="0">
                <a:solidFill>
                  <a:schemeClr val="accent4"/>
                </a:solidFill>
                <a:latin typeface="+mj-lt"/>
              </a:rPr>
            </a:br>
            <a:r>
              <a:rPr lang="en-US" sz="1600" b="1" dirty="0">
                <a:solidFill>
                  <a:schemeClr val="accent4"/>
                </a:solidFill>
                <a:latin typeface="+mj-lt"/>
              </a:rPr>
              <a:t>39%</a:t>
            </a:r>
          </a:p>
        </p:txBody>
      </p:sp>
      <p:sp>
        <p:nvSpPr>
          <p:cNvPr id="8" name="TextBox 7">
            <a:extLst>
              <a:ext uri="{FF2B5EF4-FFF2-40B4-BE49-F238E27FC236}">
                <a16:creationId xmlns:a16="http://schemas.microsoft.com/office/drawing/2014/main" id="{504A205D-514F-9DF9-6E7A-92D578E08AD4}"/>
              </a:ext>
            </a:extLst>
          </p:cNvPr>
          <p:cNvSpPr txBox="1"/>
          <p:nvPr/>
        </p:nvSpPr>
        <p:spPr>
          <a:xfrm>
            <a:off x="8831122" y="3865242"/>
            <a:ext cx="1322961" cy="830997"/>
          </a:xfrm>
          <a:prstGeom prst="rect">
            <a:avLst/>
          </a:prstGeom>
          <a:noFill/>
        </p:spPr>
        <p:txBody>
          <a:bodyPr wrap="square" rtlCol="0">
            <a:spAutoFit/>
          </a:bodyPr>
          <a:lstStyle/>
          <a:p>
            <a:pPr algn="ctr"/>
            <a:r>
              <a:rPr lang="en-US" sz="1600" b="1" dirty="0">
                <a:solidFill>
                  <a:schemeClr val="accent1"/>
                </a:solidFill>
                <a:latin typeface="+mj-lt"/>
              </a:rPr>
              <a:t>Total Not Worried</a:t>
            </a:r>
            <a:br>
              <a:rPr lang="en-US" sz="1600" b="1" dirty="0">
                <a:solidFill>
                  <a:schemeClr val="accent1"/>
                </a:solidFill>
                <a:latin typeface="+mj-lt"/>
              </a:rPr>
            </a:br>
            <a:r>
              <a:rPr lang="en-US" sz="1600" b="1" dirty="0">
                <a:solidFill>
                  <a:schemeClr val="accent1"/>
                </a:solidFill>
                <a:latin typeface="+mj-lt"/>
              </a:rPr>
              <a:t>59%</a:t>
            </a:r>
          </a:p>
        </p:txBody>
      </p:sp>
    </p:spTree>
    <p:extLst>
      <p:ext uri="{BB962C8B-B14F-4D97-AF65-F5344CB8AC3E}">
        <p14:creationId xmlns:p14="http://schemas.microsoft.com/office/powerpoint/2010/main" val="3880009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F0FCED-E4DC-2E15-39F1-96C47D938A5C}"/>
              </a:ext>
            </a:extLst>
          </p:cNvPr>
          <p:cNvSpPr>
            <a:spLocks noGrp="1"/>
          </p:cNvSpPr>
          <p:nvPr>
            <p:ph type="sldNum" sz="quarter" idx="10"/>
          </p:nvPr>
        </p:nvSpPr>
        <p:spPr/>
        <p:txBody>
          <a:bodyPr/>
          <a:lstStyle/>
          <a:p>
            <a:fld id="{68963FF3-3082-0146-9045-A71664B0B906}" type="slidenum">
              <a:rPr lang="en-US" smtClean="0"/>
              <a:t>34</a:t>
            </a:fld>
            <a:endParaRPr lang="en-US" dirty="0"/>
          </a:p>
        </p:txBody>
      </p:sp>
      <p:sp>
        <p:nvSpPr>
          <p:cNvPr id="4" name="Text Placeholder 3">
            <a:extLst>
              <a:ext uri="{FF2B5EF4-FFF2-40B4-BE49-F238E27FC236}">
                <a16:creationId xmlns:a16="http://schemas.microsoft.com/office/drawing/2014/main" id="{012C1D6C-7502-DD09-E91A-7F2F7F10B19C}"/>
              </a:ext>
            </a:extLst>
          </p:cNvPr>
          <p:cNvSpPr>
            <a:spLocks noGrp="1"/>
          </p:cNvSpPr>
          <p:nvPr>
            <p:ph type="body" sz="quarter" idx="12"/>
          </p:nvPr>
        </p:nvSpPr>
        <p:spPr/>
        <p:txBody>
          <a:bodyPr/>
          <a:lstStyle/>
          <a:p>
            <a:r>
              <a:rPr lang="en-US" dirty="0"/>
              <a:t>Q19. Thinking ahead over the next year, how worried are you that you might lose your home, have to downgrade your home, </a:t>
            </a:r>
            <a:br>
              <a:rPr lang="en-US" dirty="0"/>
            </a:br>
            <a:r>
              <a:rPr lang="en-US" dirty="0"/>
              <a:t>or move because you can’t afford the monthly rent or mortgage: </a:t>
            </a:r>
          </a:p>
        </p:txBody>
      </p:sp>
      <p:sp>
        <p:nvSpPr>
          <p:cNvPr id="5" name="Text Placeholder 4">
            <a:extLst>
              <a:ext uri="{FF2B5EF4-FFF2-40B4-BE49-F238E27FC236}">
                <a16:creationId xmlns:a16="http://schemas.microsoft.com/office/drawing/2014/main" id="{45F49CEE-3DFE-A9C6-1261-C5EF3BC1F313}"/>
              </a:ext>
            </a:extLst>
          </p:cNvPr>
          <p:cNvSpPr>
            <a:spLocks noGrp="1"/>
          </p:cNvSpPr>
          <p:nvPr>
            <p:ph type="body" sz="quarter" idx="13"/>
          </p:nvPr>
        </p:nvSpPr>
        <p:spPr/>
        <p:txBody>
          <a:bodyPr/>
          <a:lstStyle/>
          <a:p>
            <a:endParaRPr lang="en-US" dirty="0"/>
          </a:p>
        </p:txBody>
      </p:sp>
      <p:graphicFrame>
        <p:nvGraphicFramePr>
          <p:cNvPr id="9" name="Table 5">
            <a:extLst>
              <a:ext uri="{FF2B5EF4-FFF2-40B4-BE49-F238E27FC236}">
                <a16:creationId xmlns:a16="http://schemas.microsoft.com/office/drawing/2014/main" id="{F3298660-4336-3C42-6EAA-D195C67844FC}"/>
              </a:ext>
            </a:extLst>
          </p:cNvPr>
          <p:cNvGraphicFramePr>
            <a:graphicFrameLocks noGrp="1"/>
          </p:cNvGraphicFramePr>
          <p:nvPr>
            <p:extLst>
              <p:ext uri="{D42A27DB-BD31-4B8C-83A1-F6EECF244321}">
                <p14:modId xmlns:p14="http://schemas.microsoft.com/office/powerpoint/2010/main" val="1396738331"/>
              </p:ext>
            </p:extLst>
          </p:nvPr>
        </p:nvGraphicFramePr>
        <p:xfrm>
          <a:off x="563880" y="2113300"/>
          <a:ext cx="11064240" cy="4195988"/>
        </p:xfrm>
        <a:graphic>
          <a:graphicData uri="http://schemas.openxmlformats.org/drawingml/2006/table">
            <a:tbl>
              <a:tblPr firstRow="1" bandRow="1">
                <a:tableStyleId>{073A0DAA-6AF3-43AB-8588-CEC1D06C72B9}</a:tableStyleId>
              </a:tblPr>
              <a:tblGrid>
                <a:gridCol w="4990552">
                  <a:extLst>
                    <a:ext uri="{9D8B030D-6E8A-4147-A177-3AD203B41FA5}">
                      <a16:colId xmlns:a16="http://schemas.microsoft.com/office/drawing/2014/main" val="3800592379"/>
                    </a:ext>
                  </a:extLst>
                </a:gridCol>
                <a:gridCol w="1996499">
                  <a:extLst>
                    <a:ext uri="{9D8B030D-6E8A-4147-A177-3AD203B41FA5}">
                      <a16:colId xmlns:a16="http://schemas.microsoft.com/office/drawing/2014/main" val="3817541411"/>
                    </a:ext>
                  </a:extLst>
                </a:gridCol>
                <a:gridCol w="2052626">
                  <a:extLst>
                    <a:ext uri="{9D8B030D-6E8A-4147-A177-3AD203B41FA5}">
                      <a16:colId xmlns:a16="http://schemas.microsoft.com/office/drawing/2014/main" val="596334569"/>
                    </a:ext>
                  </a:extLst>
                </a:gridCol>
                <a:gridCol w="2024563">
                  <a:extLst>
                    <a:ext uri="{9D8B030D-6E8A-4147-A177-3AD203B41FA5}">
                      <a16:colId xmlns:a16="http://schemas.microsoft.com/office/drawing/2014/main" val="1013737291"/>
                    </a:ext>
                  </a:extLst>
                </a:gridCol>
              </a:tblGrid>
              <a:tr h="308528">
                <a:tc>
                  <a:txBody>
                    <a:bodyPr/>
                    <a:lstStyle/>
                    <a:p>
                      <a:pPr algn="ctr">
                        <a:lnSpc>
                          <a:spcPct val="100000"/>
                        </a:lnSpc>
                      </a:pPr>
                      <a:r>
                        <a:rPr lang="en-US" sz="1400" b="1" dirty="0">
                          <a:solidFill>
                            <a:schemeClr val="accent3"/>
                          </a:solidFill>
                          <a:latin typeface="+mj-lt"/>
                        </a:rPr>
                        <a:t>Demographic Group</a:t>
                      </a:r>
                    </a:p>
                  </a:txBody>
                  <a:tcPr anchor="ctr">
                    <a:solidFill>
                      <a:schemeClr val="accent4"/>
                    </a:solidFill>
                  </a:tcPr>
                </a:tc>
                <a:tc>
                  <a:txBody>
                    <a:bodyPr/>
                    <a:lstStyle/>
                    <a:p>
                      <a:pPr algn="ctr" fontAlgn="b"/>
                      <a:r>
                        <a:rPr lang="en-US" sz="1400" b="1" i="0" u="none" strike="noStrike" dirty="0">
                          <a:solidFill>
                            <a:schemeClr val="accent3"/>
                          </a:solidFill>
                          <a:effectLst/>
                          <a:latin typeface="+mj-lt"/>
                        </a:rPr>
                        <a:t>Total Worried</a:t>
                      </a:r>
                    </a:p>
                  </a:txBody>
                  <a:tcPr anchor="ctr">
                    <a:solidFill>
                      <a:schemeClr val="accent4"/>
                    </a:solidFill>
                  </a:tcPr>
                </a:tc>
                <a:tc>
                  <a:txBody>
                    <a:bodyPr/>
                    <a:lstStyle/>
                    <a:p>
                      <a:pPr algn="ctr" fontAlgn="b"/>
                      <a:r>
                        <a:rPr lang="en-US" sz="1400" b="1" i="0" u="none" strike="noStrike" dirty="0">
                          <a:solidFill>
                            <a:schemeClr val="accent3"/>
                          </a:solidFill>
                          <a:effectLst/>
                          <a:latin typeface="+mj-lt"/>
                        </a:rPr>
                        <a:t>Total Not Worried</a:t>
                      </a:r>
                    </a:p>
                  </a:txBody>
                  <a:tcPr anchor="ctr">
                    <a:solidFill>
                      <a:schemeClr val="accent1"/>
                    </a:solidFill>
                  </a:tcPr>
                </a:tc>
                <a:tc>
                  <a:txBody>
                    <a:bodyPr/>
                    <a:lstStyle/>
                    <a:p>
                      <a:pPr algn="ctr" fontAlgn="b"/>
                      <a:r>
                        <a:rPr lang="en-US" sz="1400" b="1" i="0" u="none" strike="noStrike" dirty="0">
                          <a:solidFill>
                            <a:schemeClr val="tx1"/>
                          </a:solidFill>
                          <a:effectLst/>
                          <a:latin typeface="+mj-lt"/>
                        </a:rPr>
                        <a:t>Don't Know</a:t>
                      </a:r>
                    </a:p>
                  </a:txBody>
                  <a:tcPr anchor="ctr">
                    <a:solidFill>
                      <a:schemeClr val="accent6"/>
                    </a:solidFill>
                  </a:tcPr>
                </a:tc>
                <a:extLst>
                  <a:ext uri="{0D108BD9-81ED-4DB2-BD59-A6C34878D82A}">
                    <a16:rowId xmlns:a16="http://schemas.microsoft.com/office/drawing/2014/main" val="3309465836"/>
                  </a:ext>
                </a:extLst>
              </a:tr>
              <a:tr h="308528">
                <a:tc>
                  <a:txBody>
                    <a:bodyPr/>
                    <a:lstStyle/>
                    <a:p>
                      <a:pPr algn="l" fontAlgn="b"/>
                      <a:r>
                        <a:rPr lang="en-US" sz="1400" b="1" i="0" u="none" strike="noStrike" dirty="0">
                          <a:solidFill>
                            <a:srgbClr val="000000"/>
                          </a:solidFill>
                          <a:effectLst/>
                          <a:latin typeface="+mj-lt"/>
                        </a:rPr>
                        <a:t>All</a:t>
                      </a:r>
                    </a:p>
                  </a:txBody>
                  <a:tcPr anchor="ctr"/>
                </a:tc>
                <a:tc>
                  <a:txBody>
                    <a:bodyPr/>
                    <a:lstStyle/>
                    <a:p>
                      <a:pPr algn="ctr" fontAlgn="b"/>
                      <a:r>
                        <a:rPr lang="en-US" sz="1400" b="1" i="0" u="none" strike="noStrike" dirty="0">
                          <a:solidFill>
                            <a:schemeClr val="tx1"/>
                          </a:solidFill>
                          <a:effectLst/>
                          <a:latin typeface="+mj-lt"/>
                        </a:rPr>
                        <a:t>39%</a:t>
                      </a:r>
                    </a:p>
                  </a:txBody>
                  <a:tcPr marL="9525" marR="9525" anchor="ctr"/>
                </a:tc>
                <a:tc>
                  <a:txBody>
                    <a:bodyPr/>
                    <a:lstStyle/>
                    <a:p>
                      <a:pPr algn="ctr" fontAlgn="b"/>
                      <a:r>
                        <a:rPr lang="en-US" sz="1400" b="1" i="0" u="none" strike="noStrike" dirty="0">
                          <a:solidFill>
                            <a:schemeClr val="tx1"/>
                          </a:solidFill>
                          <a:effectLst/>
                          <a:latin typeface="+mj-lt"/>
                        </a:rPr>
                        <a:t>59%</a:t>
                      </a:r>
                    </a:p>
                  </a:txBody>
                  <a:tcPr marL="9525" marR="9525" anchor="ctr"/>
                </a:tc>
                <a:tc>
                  <a:txBody>
                    <a:bodyPr/>
                    <a:lstStyle/>
                    <a:p>
                      <a:pPr algn="ctr" fontAlgn="b"/>
                      <a:r>
                        <a:rPr lang="en-US" sz="1400" b="1" i="0" u="none" strike="noStrike" dirty="0">
                          <a:solidFill>
                            <a:schemeClr val="tx1"/>
                          </a:solidFill>
                          <a:effectLst/>
                          <a:latin typeface="+mj-lt"/>
                        </a:rPr>
                        <a:t>2%</a:t>
                      </a:r>
                    </a:p>
                  </a:txBody>
                  <a:tcPr marL="9525" marR="9525" anchor="ctr"/>
                </a:tc>
                <a:extLst>
                  <a:ext uri="{0D108BD9-81ED-4DB2-BD59-A6C34878D82A}">
                    <a16:rowId xmlns:a16="http://schemas.microsoft.com/office/drawing/2014/main" val="2623794283"/>
                  </a:ext>
                </a:extLst>
              </a:tr>
              <a:tr h="255638">
                <a:tc>
                  <a:txBody>
                    <a:bodyPr/>
                    <a:lstStyle/>
                    <a:p>
                      <a:pPr algn="l" fontAlgn="b"/>
                      <a:r>
                        <a:rPr lang="en-US" sz="1400" b="1" i="0" u="none" strike="noStrike" dirty="0">
                          <a:solidFill>
                            <a:schemeClr val="accent3"/>
                          </a:solidFill>
                          <a:effectLst/>
                          <a:latin typeface="+mj-lt"/>
                        </a:rPr>
                        <a:t>Residence</a:t>
                      </a:r>
                    </a:p>
                  </a:txBody>
                  <a:tcPr marT="18288" marB="18288"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j-lt"/>
                      </a:endParaRPr>
                    </a:p>
                  </a:txBody>
                  <a:tcPr marL="9525" marR="9525"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j-lt"/>
                      </a:endParaRPr>
                    </a:p>
                  </a:txBody>
                  <a:tcPr marL="9525" marR="9525"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endParaRPr lang="en-US" sz="1400" b="0" i="0" u="none" strike="noStrike" dirty="0">
                        <a:solidFill>
                          <a:schemeClr val="tx1"/>
                        </a:solidFill>
                        <a:effectLst/>
                        <a:latin typeface="+mj-lt"/>
                      </a:endParaRPr>
                    </a:p>
                  </a:txBody>
                  <a:tcPr marL="9525" marR="9525" marT="18288" marB="18288"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441056169"/>
                  </a:ext>
                </a:extLst>
              </a:tr>
              <a:tr h="255638">
                <a:tc>
                  <a:txBody>
                    <a:bodyPr/>
                    <a:lstStyle/>
                    <a:p>
                      <a:pPr algn="l" fontAlgn="b"/>
                      <a:r>
                        <a:rPr lang="en-US" sz="1400" b="0" i="0" u="none" strike="noStrike" dirty="0">
                          <a:solidFill>
                            <a:schemeClr val="tx1"/>
                          </a:solidFill>
                          <a:effectLst/>
                          <a:latin typeface="+mn-lt"/>
                        </a:rPr>
                        <a:t>Homeowners</a:t>
                      </a:r>
                    </a:p>
                  </a:txBody>
                  <a:tcPr marR="9525" marT="18288" marB="18288" anchor="ctr"/>
                </a:tc>
                <a:tc>
                  <a:txBody>
                    <a:bodyPr/>
                    <a:lstStyle/>
                    <a:p>
                      <a:pPr algn="ctr" fontAlgn="b">
                        <a:buNone/>
                      </a:pPr>
                      <a:r>
                        <a:rPr lang="en-US" sz="1400" b="0" i="0" u="none" strike="noStrike" dirty="0">
                          <a:solidFill>
                            <a:schemeClr val="tx1"/>
                          </a:solidFill>
                          <a:effectLst/>
                          <a:latin typeface="+mn-lt"/>
                        </a:rPr>
                        <a:t>31%</a:t>
                      </a:r>
                    </a:p>
                  </a:txBody>
                  <a:tcPr marL="7620" marR="7620" marT="7620" marB="0" anchor="ctr"/>
                </a:tc>
                <a:tc>
                  <a:txBody>
                    <a:bodyPr/>
                    <a:lstStyle/>
                    <a:p>
                      <a:pPr algn="ctr" fontAlgn="b">
                        <a:buNone/>
                      </a:pPr>
                      <a:r>
                        <a:rPr lang="en-US" sz="1400" b="0" i="0" u="none" strike="noStrike">
                          <a:solidFill>
                            <a:schemeClr val="tx1"/>
                          </a:solidFill>
                          <a:effectLst/>
                          <a:latin typeface="+mn-lt"/>
                        </a:rPr>
                        <a:t>67%</a:t>
                      </a:r>
                    </a:p>
                  </a:txBody>
                  <a:tcPr marL="7620" marR="7620" marT="7620" marB="0" anchor="ctr"/>
                </a:tc>
                <a:tc>
                  <a:txBody>
                    <a:bodyPr/>
                    <a:lstStyle/>
                    <a:p>
                      <a:pPr algn="ctr" fontAlgn="b">
                        <a:buNone/>
                      </a:pPr>
                      <a:r>
                        <a:rPr lang="en-US" sz="1400" b="0" i="0" u="none" strike="noStrike">
                          <a:solidFill>
                            <a:schemeClr val="tx1"/>
                          </a:solidFill>
                          <a:effectLst/>
                          <a:latin typeface="+mn-lt"/>
                        </a:rPr>
                        <a:t>2%</a:t>
                      </a:r>
                    </a:p>
                  </a:txBody>
                  <a:tcPr marL="7620" marR="7620" marT="7620" marB="0" anchor="ctr"/>
                </a:tc>
                <a:extLst>
                  <a:ext uri="{0D108BD9-81ED-4DB2-BD59-A6C34878D82A}">
                    <a16:rowId xmlns:a16="http://schemas.microsoft.com/office/drawing/2014/main" val="1405945096"/>
                  </a:ext>
                </a:extLst>
              </a:tr>
              <a:tr h="255638">
                <a:tc>
                  <a:txBody>
                    <a:bodyPr/>
                    <a:lstStyle/>
                    <a:p>
                      <a:pPr algn="l" fontAlgn="b"/>
                      <a:r>
                        <a:rPr lang="en-US" sz="1400" b="0" i="0" u="none" strike="noStrike" dirty="0">
                          <a:solidFill>
                            <a:schemeClr val="tx1"/>
                          </a:solidFill>
                          <a:effectLst/>
                          <a:latin typeface="+mn-lt"/>
                        </a:rPr>
                        <a:t>Renters</a:t>
                      </a:r>
                    </a:p>
                  </a:txBody>
                  <a:tcPr marR="9525" marT="18288" marB="18288" anchor="ctr"/>
                </a:tc>
                <a:tc>
                  <a:txBody>
                    <a:bodyPr/>
                    <a:lstStyle/>
                    <a:p>
                      <a:pPr algn="ctr" fontAlgn="b">
                        <a:buNone/>
                      </a:pPr>
                      <a:r>
                        <a:rPr lang="en-US" sz="1400" b="0" i="0" u="none" strike="noStrike">
                          <a:solidFill>
                            <a:schemeClr val="tx1"/>
                          </a:solidFill>
                          <a:effectLst/>
                          <a:latin typeface="+mn-lt"/>
                        </a:rPr>
                        <a:t>50%</a:t>
                      </a:r>
                    </a:p>
                  </a:txBody>
                  <a:tcPr marL="7620" marR="7620" marT="7620" marB="0" anchor="ctr"/>
                </a:tc>
                <a:tc>
                  <a:txBody>
                    <a:bodyPr/>
                    <a:lstStyle/>
                    <a:p>
                      <a:pPr algn="ctr" fontAlgn="b">
                        <a:buNone/>
                      </a:pPr>
                      <a:r>
                        <a:rPr lang="en-US" sz="1400" b="0" i="0" u="none" strike="noStrike" dirty="0">
                          <a:solidFill>
                            <a:schemeClr val="tx1"/>
                          </a:solidFill>
                          <a:effectLst/>
                          <a:latin typeface="+mn-lt"/>
                        </a:rPr>
                        <a:t>49%</a:t>
                      </a:r>
                    </a:p>
                  </a:txBody>
                  <a:tcPr marL="7620" marR="7620" marT="7620" marB="0" anchor="ctr"/>
                </a:tc>
                <a:tc>
                  <a:txBody>
                    <a:bodyPr/>
                    <a:lstStyle/>
                    <a:p>
                      <a:pPr algn="ctr" fontAlgn="b">
                        <a:buNone/>
                      </a:pPr>
                      <a:r>
                        <a:rPr lang="en-US" sz="1400" b="0" i="0" u="none" strike="noStrike">
                          <a:solidFill>
                            <a:schemeClr val="tx1"/>
                          </a:solidFill>
                          <a:effectLst/>
                          <a:latin typeface="+mn-lt"/>
                        </a:rPr>
                        <a:t>1%</a:t>
                      </a:r>
                    </a:p>
                  </a:txBody>
                  <a:tcPr marL="7620" marR="7620" marT="7620" marB="0" anchor="ctr"/>
                </a:tc>
                <a:extLst>
                  <a:ext uri="{0D108BD9-81ED-4DB2-BD59-A6C34878D82A}">
                    <a16:rowId xmlns:a16="http://schemas.microsoft.com/office/drawing/2014/main" val="4050123762"/>
                  </a:ext>
                </a:extLst>
              </a:tr>
              <a:tr h="25563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accent3"/>
                          </a:solidFill>
                          <a:effectLst/>
                          <a:latin typeface="+mj-lt"/>
                        </a:rPr>
                        <a:t>Employment</a:t>
                      </a:r>
                    </a:p>
                  </a:txBody>
                  <a:tcPr marR="9525" marT="18288" marB="18288"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780722549"/>
                  </a:ext>
                </a:extLst>
              </a:tr>
              <a:tr h="255638">
                <a:tc>
                  <a:txBody>
                    <a:bodyPr/>
                    <a:lstStyle/>
                    <a:p>
                      <a:pPr algn="l" rtl="0" fontAlgn="b"/>
                      <a:r>
                        <a:rPr lang="en-US" sz="1400" b="0" i="0" u="none" strike="noStrike" dirty="0">
                          <a:solidFill>
                            <a:srgbClr val="2D3342"/>
                          </a:solidFill>
                          <a:effectLst/>
                          <a:latin typeface="Montserrat Light" panose="00000400000000000000" pitchFamily="2" charset="0"/>
                        </a:rPr>
                        <a:t>Full-time</a:t>
                      </a:r>
                    </a:p>
                  </a:txBody>
                  <a:tcPr marL="85725" marR="9525" marT="9525" marB="0" anchor="ctr"/>
                </a:tc>
                <a:tc>
                  <a:txBody>
                    <a:bodyPr/>
                    <a:lstStyle/>
                    <a:p>
                      <a:pPr algn="ctr" fontAlgn="b">
                        <a:buNone/>
                      </a:pPr>
                      <a:r>
                        <a:rPr lang="en-US" sz="1400" b="0" i="0" u="none" strike="noStrike">
                          <a:solidFill>
                            <a:schemeClr val="tx1"/>
                          </a:solidFill>
                          <a:effectLst/>
                          <a:latin typeface="+mn-lt"/>
                        </a:rPr>
                        <a:t>37%</a:t>
                      </a:r>
                    </a:p>
                  </a:txBody>
                  <a:tcPr marL="7620" marR="7620" marT="7620" marB="0" anchor="ctr"/>
                </a:tc>
                <a:tc>
                  <a:txBody>
                    <a:bodyPr/>
                    <a:lstStyle/>
                    <a:p>
                      <a:pPr algn="ctr" fontAlgn="b">
                        <a:buNone/>
                      </a:pPr>
                      <a:r>
                        <a:rPr lang="en-US" sz="1400" b="0" i="0" u="none" strike="noStrike" dirty="0">
                          <a:solidFill>
                            <a:schemeClr val="tx1"/>
                          </a:solidFill>
                          <a:effectLst/>
                          <a:latin typeface="+mn-lt"/>
                        </a:rPr>
                        <a:t>62%</a:t>
                      </a:r>
                    </a:p>
                  </a:txBody>
                  <a:tcPr marL="7620" marR="7620" marT="7620" marB="0" anchor="ctr"/>
                </a:tc>
                <a:tc>
                  <a:txBody>
                    <a:bodyPr/>
                    <a:lstStyle/>
                    <a:p>
                      <a:pPr algn="ctr" fontAlgn="b">
                        <a:buNone/>
                      </a:pPr>
                      <a:r>
                        <a:rPr lang="en-US" sz="1400" b="0" i="0" u="none" strike="noStrike">
                          <a:solidFill>
                            <a:schemeClr val="tx1"/>
                          </a:solidFill>
                          <a:effectLst/>
                          <a:latin typeface="+mn-lt"/>
                        </a:rPr>
                        <a:t>1%</a:t>
                      </a:r>
                    </a:p>
                  </a:txBody>
                  <a:tcPr marL="7620" marR="7620" marT="7620" marB="0" anchor="ctr"/>
                </a:tc>
                <a:extLst>
                  <a:ext uri="{0D108BD9-81ED-4DB2-BD59-A6C34878D82A}">
                    <a16:rowId xmlns:a16="http://schemas.microsoft.com/office/drawing/2014/main" val="3509380447"/>
                  </a:ext>
                </a:extLst>
              </a:tr>
              <a:tr h="255638">
                <a:tc>
                  <a:txBody>
                    <a:bodyPr/>
                    <a:lstStyle/>
                    <a:p>
                      <a:pPr algn="l" rtl="0" fontAlgn="b"/>
                      <a:r>
                        <a:rPr lang="en-US" sz="1400" b="0" i="0" u="none" strike="noStrike" dirty="0">
                          <a:solidFill>
                            <a:srgbClr val="2D3342"/>
                          </a:solidFill>
                          <a:effectLst/>
                          <a:latin typeface="Montserrat Light" panose="00000400000000000000" pitchFamily="2" charset="0"/>
                        </a:rPr>
                        <a:t>Part-time</a:t>
                      </a:r>
                    </a:p>
                  </a:txBody>
                  <a:tcPr marL="85725" marR="9525" marT="9525" marB="0" anchor="ctr"/>
                </a:tc>
                <a:tc>
                  <a:txBody>
                    <a:bodyPr/>
                    <a:lstStyle/>
                    <a:p>
                      <a:pPr algn="ctr" fontAlgn="b">
                        <a:buNone/>
                      </a:pPr>
                      <a:r>
                        <a:rPr lang="en-US" sz="1400" b="0" i="0" u="none" strike="noStrike">
                          <a:solidFill>
                            <a:schemeClr val="tx1"/>
                          </a:solidFill>
                          <a:effectLst/>
                          <a:latin typeface="+mn-lt"/>
                        </a:rPr>
                        <a:t>42%</a:t>
                      </a:r>
                    </a:p>
                  </a:txBody>
                  <a:tcPr marL="7620" marR="7620" marT="7620" marB="0" anchor="ctr"/>
                </a:tc>
                <a:tc>
                  <a:txBody>
                    <a:bodyPr/>
                    <a:lstStyle/>
                    <a:p>
                      <a:pPr algn="ctr" fontAlgn="b">
                        <a:buNone/>
                      </a:pPr>
                      <a:r>
                        <a:rPr lang="en-US" sz="1400" b="0" i="0" u="none" strike="noStrike">
                          <a:solidFill>
                            <a:schemeClr val="tx1"/>
                          </a:solidFill>
                          <a:effectLst/>
                          <a:latin typeface="+mn-lt"/>
                        </a:rPr>
                        <a:t>56%</a:t>
                      </a:r>
                    </a:p>
                  </a:txBody>
                  <a:tcPr marL="7620" marR="7620" marT="7620" marB="0" anchor="ctr"/>
                </a:tc>
                <a:tc>
                  <a:txBody>
                    <a:bodyPr/>
                    <a:lstStyle/>
                    <a:p>
                      <a:pPr algn="ctr" fontAlgn="b">
                        <a:buNone/>
                      </a:pPr>
                      <a:r>
                        <a:rPr lang="en-US" sz="1400" b="0" i="0" u="none" strike="noStrike">
                          <a:solidFill>
                            <a:schemeClr val="tx1"/>
                          </a:solidFill>
                          <a:effectLst/>
                          <a:latin typeface="+mn-lt"/>
                        </a:rPr>
                        <a:t>1%</a:t>
                      </a:r>
                    </a:p>
                  </a:txBody>
                  <a:tcPr marL="7620" marR="7620" marT="7620" marB="0" anchor="ctr"/>
                </a:tc>
                <a:extLst>
                  <a:ext uri="{0D108BD9-81ED-4DB2-BD59-A6C34878D82A}">
                    <a16:rowId xmlns:a16="http://schemas.microsoft.com/office/drawing/2014/main" val="1895369775"/>
                  </a:ext>
                </a:extLst>
              </a:tr>
              <a:tr h="255638">
                <a:tc>
                  <a:txBody>
                    <a:bodyPr/>
                    <a:lstStyle/>
                    <a:p>
                      <a:pPr algn="l" rtl="0" fontAlgn="b"/>
                      <a:r>
                        <a:rPr lang="en-US" sz="1400" b="0" i="0" u="none" strike="noStrike">
                          <a:solidFill>
                            <a:srgbClr val="2D3342"/>
                          </a:solidFill>
                          <a:effectLst/>
                          <a:latin typeface="Montserrat Light" panose="00000400000000000000" pitchFamily="2" charset="0"/>
                        </a:rPr>
                        <a:t>Retired</a:t>
                      </a:r>
                    </a:p>
                  </a:txBody>
                  <a:tcPr marL="85725" marR="9525" marT="9525" marB="0" anchor="ctr"/>
                </a:tc>
                <a:tc>
                  <a:txBody>
                    <a:bodyPr/>
                    <a:lstStyle/>
                    <a:p>
                      <a:pPr algn="ctr" fontAlgn="b">
                        <a:buNone/>
                      </a:pPr>
                      <a:r>
                        <a:rPr lang="en-US" sz="1400" b="0" i="0" u="none" strike="noStrike">
                          <a:solidFill>
                            <a:schemeClr val="tx1"/>
                          </a:solidFill>
                          <a:effectLst/>
                          <a:latin typeface="+mn-lt"/>
                        </a:rPr>
                        <a:t>26%</a:t>
                      </a:r>
                    </a:p>
                  </a:txBody>
                  <a:tcPr marL="7620" marR="7620" marT="7620" marB="0" anchor="ctr"/>
                </a:tc>
                <a:tc>
                  <a:txBody>
                    <a:bodyPr/>
                    <a:lstStyle/>
                    <a:p>
                      <a:pPr algn="ctr" fontAlgn="b">
                        <a:buNone/>
                      </a:pPr>
                      <a:r>
                        <a:rPr lang="en-US" sz="1400" b="0" i="0" u="none" strike="noStrike">
                          <a:solidFill>
                            <a:schemeClr val="tx1"/>
                          </a:solidFill>
                          <a:effectLst/>
                          <a:latin typeface="+mn-lt"/>
                        </a:rPr>
                        <a:t>71%</a:t>
                      </a:r>
                    </a:p>
                  </a:txBody>
                  <a:tcPr marL="7620" marR="7620" marT="7620" marB="0" anchor="ctr"/>
                </a:tc>
                <a:tc>
                  <a:txBody>
                    <a:bodyPr/>
                    <a:lstStyle/>
                    <a:p>
                      <a:pPr algn="ctr" fontAlgn="b">
                        <a:buNone/>
                      </a:pPr>
                      <a:r>
                        <a:rPr lang="en-US" sz="1400" b="0" i="0" u="none" strike="noStrike">
                          <a:solidFill>
                            <a:schemeClr val="tx1"/>
                          </a:solidFill>
                          <a:effectLst/>
                          <a:latin typeface="+mn-lt"/>
                        </a:rPr>
                        <a:t>2%</a:t>
                      </a:r>
                    </a:p>
                  </a:txBody>
                  <a:tcPr marL="7620" marR="7620" marT="7620" marB="0" anchor="ctr"/>
                </a:tc>
                <a:extLst>
                  <a:ext uri="{0D108BD9-81ED-4DB2-BD59-A6C34878D82A}">
                    <a16:rowId xmlns:a16="http://schemas.microsoft.com/office/drawing/2014/main" val="1858963443"/>
                  </a:ext>
                </a:extLst>
              </a:tr>
              <a:tr h="255638">
                <a:tc>
                  <a:txBody>
                    <a:bodyPr/>
                    <a:lstStyle/>
                    <a:p>
                      <a:pPr algn="l" rtl="0" fontAlgn="b"/>
                      <a:r>
                        <a:rPr lang="en-US" sz="1400" b="0" i="0" u="none" strike="noStrike">
                          <a:solidFill>
                            <a:srgbClr val="2D3342"/>
                          </a:solidFill>
                          <a:effectLst/>
                          <a:latin typeface="Montserrat Light" panose="00000400000000000000" pitchFamily="2" charset="0"/>
                        </a:rPr>
                        <a:t>Unemployed</a:t>
                      </a:r>
                    </a:p>
                  </a:txBody>
                  <a:tcPr marL="85725" marR="9525" marT="9525" marB="0" anchor="ctr"/>
                </a:tc>
                <a:tc>
                  <a:txBody>
                    <a:bodyPr/>
                    <a:lstStyle/>
                    <a:p>
                      <a:pPr algn="ctr" fontAlgn="b">
                        <a:buNone/>
                      </a:pPr>
                      <a:r>
                        <a:rPr lang="en-US" sz="1400" b="0" i="0" u="none" strike="noStrike">
                          <a:solidFill>
                            <a:schemeClr val="tx1"/>
                          </a:solidFill>
                          <a:effectLst/>
                          <a:latin typeface="+mn-lt"/>
                        </a:rPr>
                        <a:t>65%</a:t>
                      </a:r>
                    </a:p>
                  </a:txBody>
                  <a:tcPr marL="7620" marR="7620" marT="7620" marB="0" anchor="ctr"/>
                </a:tc>
                <a:tc>
                  <a:txBody>
                    <a:bodyPr/>
                    <a:lstStyle/>
                    <a:p>
                      <a:pPr algn="ctr" fontAlgn="b">
                        <a:buNone/>
                      </a:pPr>
                      <a:r>
                        <a:rPr lang="en-US" sz="1400" b="0" i="0" u="none" strike="noStrike">
                          <a:solidFill>
                            <a:schemeClr val="tx1"/>
                          </a:solidFill>
                          <a:effectLst/>
                          <a:latin typeface="+mn-lt"/>
                        </a:rPr>
                        <a:t>35%</a:t>
                      </a:r>
                    </a:p>
                  </a:txBody>
                  <a:tcPr marL="7620" marR="7620" marT="7620" marB="0" anchor="ctr"/>
                </a:tc>
                <a:tc>
                  <a:txBody>
                    <a:bodyPr/>
                    <a:lstStyle/>
                    <a:p>
                      <a:pPr algn="ctr" fontAlgn="b">
                        <a:buNone/>
                      </a:pPr>
                      <a:r>
                        <a:rPr lang="en-US" sz="1400" b="0" i="0" u="none" strike="noStrike">
                          <a:solidFill>
                            <a:schemeClr val="tx1"/>
                          </a:solidFill>
                          <a:effectLst/>
                          <a:latin typeface="+mn-lt"/>
                        </a:rPr>
                        <a:t>0%</a:t>
                      </a:r>
                    </a:p>
                  </a:txBody>
                  <a:tcPr marL="7620" marR="7620" marT="7620" marB="0" anchor="ctr"/>
                </a:tc>
                <a:extLst>
                  <a:ext uri="{0D108BD9-81ED-4DB2-BD59-A6C34878D82A}">
                    <a16:rowId xmlns:a16="http://schemas.microsoft.com/office/drawing/2014/main" val="416170847"/>
                  </a:ext>
                </a:extLst>
              </a:tr>
              <a:tr h="255638">
                <a:tc>
                  <a:txBody>
                    <a:bodyPr/>
                    <a:lstStyle/>
                    <a:p>
                      <a:pPr algn="l" fontAlgn="b"/>
                      <a:r>
                        <a:rPr lang="en-US" sz="1400" b="1" i="0" u="none" strike="noStrike" dirty="0">
                          <a:solidFill>
                            <a:schemeClr val="accent3"/>
                          </a:solidFill>
                          <a:effectLst/>
                          <a:latin typeface="+mj-lt"/>
                          <a:cs typeface="Calibri" panose="020F0502020204030204" pitchFamily="34" charset="0"/>
                        </a:rPr>
                        <a:t>Region</a:t>
                      </a:r>
                    </a:p>
                  </a:txBody>
                  <a:tcPr marT="18288" marB="18288" anchor="ctr">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ctr">
                        <a:buNone/>
                      </a:pPr>
                      <a:r>
                        <a:rPr lang="en-US" sz="1400" b="0" i="0" u="none" strike="noStrike">
                          <a:solidFill>
                            <a:schemeClr val="tx1"/>
                          </a:solidFill>
                          <a:effectLst/>
                          <a:latin typeface="+mn-lt"/>
                        </a:rPr>
                        <a:t> </a:t>
                      </a:r>
                    </a:p>
                  </a:txBody>
                  <a:tcPr marL="7620" marR="7620" marT="7620"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428900130"/>
                  </a:ext>
                </a:extLst>
              </a:tr>
              <a:tr h="255638">
                <a:tc>
                  <a:txBody>
                    <a:bodyPr/>
                    <a:lstStyle/>
                    <a:p>
                      <a:pPr algn="l" rtl="0" fontAlgn="b"/>
                      <a:r>
                        <a:rPr lang="en-US" sz="1400" b="0" i="0" u="none" strike="noStrike" dirty="0">
                          <a:solidFill>
                            <a:srgbClr val="2D3342"/>
                          </a:solidFill>
                          <a:effectLst/>
                          <a:latin typeface="Montserrat Light" panose="00000400000000000000" pitchFamily="2" charset="0"/>
                        </a:rPr>
                        <a:t>Eastern Plains</a:t>
                      </a:r>
                    </a:p>
                  </a:txBody>
                  <a:tcPr marL="85725" marR="9525" marT="9525" marB="0" anchor="ctr"/>
                </a:tc>
                <a:tc>
                  <a:txBody>
                    <a:bodyPr/>
                    <a:lstStyle/>
                    <a:p>
                      <a:pPr algn="ctr" fontAlgn="b">
                        <a:buNone/>
                      </a:pPr>
                      <a:r>
                        <a:rPr lang="en-US" sz="1400" b="0" i="0" u="none" strike="noStrike">
                          <a:solidFill>
                            <a:schemeClr val="tx1"/>
                          </a:solidFill>
                          <a:effectLst/>
                          <a:latin typeface="+mn-lt"/>
                        </a:rPr>
                        <a:t>10%</a:t>
                      </a:r>
                    </a:p>
                  </a:txBody>
                  <a:tcPr marL="7620" marR="7620" marT="7620" marB="0" anchor="ctr"/>
                </a:tc>
                <a:tc>
                  <a:txBody>
                    <a:bodyPr/>
                    <a:lstStyle/>
                    <a:p>
                      <a:pPr algn="ctr" fontAlgn="b">
                        <a:buNone/>
                      </a:pPr>
                      <a:r>
                        <a:rPr lang="en-US" sz="1400" b="0" i="0" u="none" strike="noStrike">
                          <a:solidFill>
                            <a:schemeClr val="tx1"/>
                          </a:solidFill>
                          <a:effectLst/>
                          <a:latin typeface="+mn-lt"/>
                        </a:rPr>
                        <a:t>87%</a:t>
                      </a:r>
                    </a:p>
                  </a:txBody>
                  <a:tcPr marL="7620" marR="7620" marT="7620" marB="0" anchor="ctr"/>
                </a:tc>
                <a:tc>
                  <a:txBody>
                    <a:bodyPr/>
                    <a:lstStyle/>
                    <a:p>
                      <a:pPr algn="ctr" fontAlgn="b">
                        <a:buNone/>
                      </a:pPr>
                      <a:r>
                        <a:rPr lang="en-US" sz="1400" b="0" i="0" u="none" strike="noStrike">
                          <a:solidFill>
                            <a:schemeClr val="tx1"/>
                          </a:solidFill>
                          <a:effectLst/>
                          <a:latin typeface="+mn-lt"/>
                        </a:rPr>
                        <a:t>3%</a:t>
                      </a:r>
                    </a:p>
                  </a:txBody>
                  <a:tcPr marL="7620" marR="7620" marT="7620" marB="0" anchor="ctr"/>
                </a:tc>
                <a:extLst>
                  <a:ext uri="{0D108BD9-81ED-4DB2-BD59-A6C34878D82A}">
                    <a16:rowId xmlns:a16="http://schemas.microsoft.com/office/drawing/2014/main" val="912803720"/>
                  </a:ext>
                </a:extLst>
              </a:tr>
              <a:tr h="255638">
                <a:tc>
                  <a:txBody>
                    <a:bodyPr/>
                    <a:lstStyle/>
                    <a:p>
                      <a:pPr algn="l" rtl="0" fontAlgn="b"/>
                      <a:r>
                        <a:rPr lang="en-US" sz="1400" b="0" i="0" u="none" strike="noStrike" dirty="0">
                          <a:solidFill>
                            <a:srgbClr val="2D3342"/>
                          </a:solidFill>
                          <a:effectLst/>
                          <a:latin typeface="Montserrat Light" panose="00000400000000000000" pitchFamily="2" charset="0"/>
                        </a:rPr>
                        <a:t>Colorado Springs</a:t>
                      </a:r>
                    </a:p>
                  </a:txBody>
                  <a:tcPr marL="85725" marR="9525" marT="9525" marB="0" anchor="ctr"/>
                </a:tc>
                <a:tc>
                  <a:txBody>
                    <a:bodyPr/>
                    <a:lstStyle/>
                    <a:p>
                      <a:pPr algn="ctr" fontAlgn="b">
                        <a:buNone/>
                      </a:pPr>
                      <a:r>
                        <a:rPr lang="en-US" sz="1400" b="0" i="0" u="none" strike="noStrike">
                          <a:solidFill>
                            <a:schemeClr val="tx1"/>
                          </a:solidFill>
                          <a:effectLst/>
                          <a:latin typeface="+mn-lt"/>
                        </a:rPr>
                        <a:t>35%</a:t>
                      </a:r>
                    </a:p>
                  </a:txBody>
                  <a:tcPr marL="7620" marR="7620" marT="7620" marB="0" anchor="ctr"/>
                </a:tc>
                <a:tc>
                  <a:txBody>
                    <a:bodyPr/>
                    <a:lstStyle/>
                    <a:p>
                      <a:pPr algn="ctr" fontAlgn="b">
                        <a:buNone/>
                      </a:pPr>
                      <a:r>
                        <a:rPr lang="en-US" sz="1400" b="0" i="0" u="none" strike="noStrike">
                          <a:solidFill>
                            <a:schemeClr val="tx1"/>
                          </a:solidFill>
                          <a:effectLst/>
                          <a:latin typeface="+mn-lt"/>
                        </a:rPr>
                        <a:t>65%</a:t>
                      </a:r>
                    </a:p>
                  </a:txBody>
                  <a:tcPr marL="7620" marR="7620" marT="7620" marB="0" anchor="ctr"/>
                </a:tc>
                <a:tc>
                  <a:txBody>
                    <a:bodyPr/>
                    <a:lstStyle/>
                    <a:p>
                      <a:pPr algn="ctr" fontAlgn="b">
                        <a:buNone/>
                      </a:pPr>
                      <a:r>
                        <a:rPr lang="en-US" sz="1400" b="0" i="0" u="none" strike="noStrike">
                          <a:solidFill>
                            <a:schemeClr val="tx1"/>
                          </a:solidFill>
                          <a:effectLst/>
                          <a:latin typeface="+mn-lt"/>
                        </a:rPr>
                        <a:t>0%</a:t>
                      </a:r>
                    </a:p>
                  </a:txBody>
                  <a:tcPr marL="7620" marR="7620" marT="7620" marB="0" anchor="ctr"/>
                </a:tc>
                <a:extLst>
                  <a:ext uri="{0D108BD9-81ED-4DB2-BD59-A6C34878D82A}">
                    <a16:rowId xmlns:a16="http://schemas.microsoft.com/office/drawing/2014/main" val="2488205570"/>
                  </a:ext>
                </a:extLst>
              </a:tr>
              <a:tr h="255638">
                <a:tc>
                  <a:txBody>
                    <a:bodyPr/>
                    <a:lstStyle/>
                    <a:p>
                      <a:pPr algn="l" rtl="0" fontAlgn="b"/>
                      <a:r>
                        <a:rPr lang="en-US" sz="1400" b="0" i="0" u="none" strike="noStrike" dirty="0">
                          <a:solidFill>
                            <a:srgbClr val="2D3342"/>
                          </a:solidFill>
                          <a:effectLst/>
                          <a:latin typeface="Montserrat Light" panose="00000400000000000000" pitchFamily="2" charset="0"/>
                        </a:rPr>
                        <a:t>Larimer/Weld</a:t>
                      </a:r>
                    </a:p>
                  </a:txBody>
                  <a:tcPr marL="85725" marR="9525" marT="9525" marB="0" anchor="ctr"/>
                </a:tc>
                <a:tc>
                  <a:txBody>
                    <a:bodyPr/>
                    <a:lstStyle/>
                    <a:p>
                      <a:pPr algn="ctr" fontAlgn="b">
                        <a:buNone/>
                      </a:pPr>
                      <a:r>
                        <a:rPr lang="en-US" sz="1400" b="0" i="0" u="none" strike="noStrike">
                          <a:solidFill>
                            <a:schemeClr val="tx1"/>
                          </a:solidFill>
                          <a:effectLst/>
                          <a:latin typeface="+mn-lt"/>
                        </a:rPr>
                        <a:t>42%</a:t>
                      </a:r>
                    </a:p>
                  </a:txBody>
                  <a:tcPr marL="7620" marR="7620" marT="7620" marB="0" anchor="ctr"/>
                </a:tc>
                <a:tc>
                  <a:txBody>
                    <a:bodyPr/>
                    <a:lstStyle/>
                    <a:p>
                      <a:pPr algn="ctr" fontAlgn="b">
                        <a:buNone/>
                      </a:pPr>
                      <a:r>
                        <a:rPr lang="en-US" sz="1400" b="0" i="0" u="none" strike="noStrike" dirty="0">
                          <a:solidFill>
                            <a:schemeClr val="tx1"/>
                          </a:solidFill>
                          <a:effectLst/>
                          <a:latin typeface="+mn-lt"/>
                        </a:rPr>
                        <a:t>55%</a:t>
                      </a:r>
                    </a:p>
                  </a:txBody>
                  <a:tcPr marL="7620" marR="7620" marT="7620" marB="0" anchor="ctr"/>
                </a:tc>
                <a:tc>
                  <a:txBody>
                    <a:bodyPr/>
                    <a:lstStyle/>
                    <a:p>
                      <a:pPr algn="ctr" fontAlgn="b">
                        <a:buNone/>
                      </a:pPr>
                      <a:r>
                        <a:rPr lang="en-US" sz="1400" b="0" i="0" u="none" strike="noStrike">
                          <a:solidFill>
                            <a:schemeClr val="tx1"/>
                          </a:solidFill>
                          <a:effectLst/>
                          <a:latin typeface="+mn-lt"/>
                        </a:rPr>
                        <a:t>3%</a:t>
                      </a:r>
                    </a:p>
                  </a:txBody>
                  <a:tcPr marL="7620" marR="7620" marT="7620" marB="0" anchor="ctr"/>
                </a:tc>
                <a:extLst>
                  <a:ext uri="{0D108BD9-81ED-4DB2-BD59-A6C34878D82A}">
                    <a16:rowId xmlns:a16="http://schemas.microsoft.com/office/drawing/2014/main" val="3537458760"/>
                  </a:ext>
                </a:extLst>
              </a:tr>
              <a:tr h="255638">
                <a:tc>
                  <a:txBody>
                    <a:bodyPr/>
                    <a:lstStyle/>
                    <a:p>
                      <a:pPr algn="l" rtl="0" fontAlgn="b"/>
                      <a:r>
                        <a:rPr lang="en-US" sz="1400" b="0" i="0" u="none" strike="noStrike">
                          <a:solidFill>
                            <a:srgbClr val="2D3342"/>
                          </a:solidFill>
                          <a:effectLst/>
                          <a:latin typeface="Montserrat Light" panose="00000400000000000000" pitchFamily="2" charset="0"/>
                        </a:rPr>
                        <a:t>Denver Metro</a:t>
                      </a:r>
                    </a:p>
                  </a:txBody>
                  <a:tcPr marL="85725" marR="9525" marT="9525" marB="0" anchor="ctr"/>
                </a:tc>
                <a:tc>
                  <a:txBody>
                    <a:bodyPr/>
                    <a:lstStyle/>
                    <a:p>
                      <a:pPr algn="ctr" fontAlgn="b">
                        <a:buNone/>
                      </a:pPr>
                      <a:r>
                        <a:rPr lang="en-US" sz="1400" b="0" i="0" u="none" strike="noStrike">
                          <a:solidFill>
                            <a:schemeClr val="tx1"/>
                          </a:solidFill>
                          <a:effectLst/>
                          <a:latin typeface="+mn-lt"/>
                        </a:rPr>
                        <a:t>41%</a:t>
                      </a:r>
                    </a:p>
                  </a:txBody>
                  <a:tcPr marL="7620" marR="7620" marT="7620" marB="0" anchor="ctr"/>
                </a:tc>
                <a:tc>
                  <a:txBody>
                    <a:bodyPr/>
                    <a:lstStyle/>
                    <a:p>
                      <a:pPr algn="ctr" fontAlgn="b">
                        <a:buNone/>
                      </a:pPr>
                      <a:r>
                        <a:rPr lang="en-US" sz="1400" b="0" i="0" u="none" strike="noStrike">
                          <a:solidFill>
                            <a:schemeClr val="tx1"/>
                          </a:solidFill>
                          <a:effectLst/>
                          <a:latin typeface="+mn-lt"/>
                        </a:rPr>
                        <a:t>58%</a:t>
                      </a:r>
                    </a:p>
                  </a:txBody>
                  <a:tcPr marL="7620" marR="7620" marT="7620" marB="0" anchor="ctr"/>
                </a:tc>
                <a:tc>
                  <a:txBody>
                    <a:bodyPr/>
                    <a:lstStyle/>
                    <a:p>
                      <a:pPr algn="ctr" fontAlgn="b">
                        <a:buNone/>
                      </a:pPr>
                      <a:r>
                        <a:rPr lang="en-US" sz="1400" b="0" i="0" u="none" strike="noStrike">
                          <a:solidFill>
                            <a:schemeClr val="tx1"/>
                          </a:solidFill>
                          <a:effectLst/>
                          <a:latin typeface="+mn-lt"/>
                        </a:rPr>
                        <a:t>1%</a:t>
                      </a:r>
                    </a:p>
                  </a:txBody>
                  <a:tcPr marL="7620" marR="7620" marT="7620" marB="0" anchor="ctr"/>
                </a:tc>
                <a:extLst>
                  <a:ext uri="{0D108BD9-81ED-4DB2-BD59-A6C34878D82A}">
                    <a16:rowId xmlns:a16="http://schemas.microsoft.com/office/drawing/2014/main" val="138301188"/>
                  </a:ext>
                </a:extLst>
              </a:tr>
              <a:tr h="255638">
                <a:tc>
                  <a:txBody>
                    <a:bodyPr/>
                    <a:lstStyle/>
                    <a:p>
                      <a:pPr algn="l" rtl="0" fontAlgn="b"/>
                      <a:r>
                        <a:rPr lang="en-US" sz="1400" b="0" i="0" u="none" strike="noStrike" dirty="0">
                          <a:solidFill>
                            <a:srgbClr val="2D3342"/>
                          </a:solidFill>
                          <a:effectLst/>
                          <a:latin typeface="Montserrat Light" panose="00000400000000000000" pitchFamily="2" charset="0"/>
                        </a:rPr>
                        <a:t>Western Slope</a:t>
                      </a:r>
                    </a:p>
                  </a:txBody>
                  <a:tcPr marL="85725" marR="9525" marT="9525" marB="0" anchor="ctr"/>
                </a:tc>
                <a:tc>
                  <a:txBody>
                    <a:bodyPr/>
                    <a:lstStyle/>
                    <a:p>
                      <a:pPr algn="ctr" fontAlgn="b">
                        <a:buNone/>
                      </a:pPr>
                      <a:r>
                        <a:rPr lang="en-US" sz="1400" b="0" i="0" u="none" strike="noStrike">
                          <a:solidFill>
                            <a:schemeClr val="tx1"/>
                          </a:solidFill>
                          <a:effectLst/>
                          <a:latin typeface="+mn-lt"/>
                        </a:rPr>
                        <a:t>31%</a:t>
                      </a:r>
                    </a:p>
                  </a:txBody>
                  <a:tcPr marL="7620" marR="7620" marT="7620" marB="0" anchor="ctr"/>
                </a:tc>
                <a:tc>
                  <a:txBody>
                    <a:bodyPr/>
                    <a:lstStyle/>
                    <a:p>
                      <a:pPr algn="ctr" fontAlgn="b">
                        <a:buNone/>
                      </a:pPr>
                      <a:r>
                        <a:rPr lang="en-US" sz="1400" b="0" i="0" u="none" strike="noStrike">
                          <a:solidFill>
                            <a:schemeClr val="tx1"/>
                          </a:solidFill>
                          <a:effectLst/>
                          <a:latin typeface="+mn-lt"/>
                        </a:rPr>
                        <a:t>60%</a:t>
                      </a:r>
                    </a:p>
                  </a:txBody>
                  <a:tcPr marL="7620" marR="7620" marT="7620" marB="0" anchor="ctr"/>
                </a:tc>
                <a:tc>
                  <a:txBody>
                    <a:bodyPr/>
                    <a:lstStyle/>
                    <a:p>
                      <a:pPr algn="ctr" fontAlgn="b">
                        <a:buNone/>
                      </a:pPr>
                      <a:r>
                        <a:rPr lang="en-US" sz="1400" b="0" i="0" u="none" strike="noStrike" dirty="0">
                          <a:solidFill>
                            <a:schemeClr val="tx1"/>
                          </a:solidFill>
                          <a:effectLst/>
                          <a:latin typeface="+mn-lt"/>
                        </a:rPr>
                        <a:t>9%</a:t>
                      </a:r>
                    </a:p>
                  </a:txBody>
                  <a:tcPr marL="7620" marR="7620" marT="7620" marB="0" anchor="ctr"/>
                </a:tc>
                <a:extLst>
                  <a:ext uri="{0D108BD9-81ED-4DB2-BD59-A6C34878D82A}">
                    <a16:rowId xmlns:a16="http://schemas.microsoft.com/office/drawing/2014/main" val="2388803284"/>
                  </a:ext>
                </a:extLst>
              </a:tr>
            </a:tbl>
          </a:graphicData>
        </a:graphic>
      </p:graphicFrame>
      <p:sp>
        <p:nvSpPr>
          <p:cNvPr id="6" name="Text Placeholder 5">
            <a:extLst>
              <a:ext uri="{FF2B5EF4-FFF2-40B4-BE49-F238E27FC236}">
                <a16:creationId xmlns:a16="http://schemas.microsoft.com/office/drawing/2014/main" id="{E75C42AC-0A1F-4C88-7864-67051F1176AC}"/>
              </a:ext>
            </a:extLst>
          </p:cNvPr>
          <p:cNvSpPr>
            <a:spLocks noGrp="1"/>
          </p:cNvSpPr>
          <p:nvPr>
            <p:ph type="body" sz="quarter" idx="11"/>
          </p:nvPr>
        </p:nvSpPr>
        <p:spPr/>
        <p:txBody>
          <a:bodyPr/>
          <a:lstStyle/>
          <a:p>
            <a:r>
              <a:rPr lang="en-US" dirty="0"/>
              <a:t>Renters live with greater uncertainty: the fear of losing their home is far more common among tenants than among homeowners.</a:t>
            </a:r>
          </a:p>
        </p:txBody>
      </p:sp>
    </p:spTree>
    <p:extLst>
      <p:ext uri="{BB962C8B-B14F-4D97-AF65-F5344CB8AC3E}">
        <p14:creationId xmlns:p14="http://schemas.microsoft.com/office/powerpoint/2010/main" val="397693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761782-A80A-5372-4D37-3BEEB274BE92}"/>
              </a:ext>
            </a:extLst>
          </p:cNvPr>
          <p:cNvSpPr>
            <a:spLocks noGrp="1"/>
          </p:cNvSpPr>
          <p:nvPr>
            <p:ph type="sldNum" sz="quarter" idx="10"/>
          </p:nvPr>
        </p:nvSpPr>
        <p:spPr>
          <a:xfrm>
            <a:off x="11353800" y="6357894"/>
            <a:ext cx="711200" cy="215900"/>
          </a:xfrm>
        </p:spPr>
        <p:txBody>
          <a:bodyPr/>
          <a:lstStyle/>
          <a:p>
            <a:fld id="{68963FF3-3082-0146-9045-A71664B0B906}" type="slidenum">
              <a:rPr lang="en-US" smtClean="0"/>
              <a:pPr/>
              <a:t>35</a:t>
            </a:fld>
            <a:endParaRPr lang="en-US" dirty="0"/>
          </a:p>
        </p:txBody>
      </p:sp>
      <p:sp>
        <p:nvSpPr>
          <p:cNvPr id="4" name="Text Placeholder 3">
            <a:extLst>
              <a:ext uri="{FF2B5EF4-FFF2-40B4-BE49-F238E27FC236}">
                <a16:creationId xmlns:a16="http://schemas.microsoft.com/office/drawing/2014/main" id="{CAC43F9F-0E80-8DF2-5B0E-E83F66B7E126}"/>
              </a:ext>
            </a:extLst>
          </p:cNvPr>
          <p:cNvSpPr>
            <a:spLocks noGrp="1"/>
          </p:cNvSpPr>
          <p:nvPr>
            <p:ph type="body" sz="quarter" idx="12"/>
          </p:nvPr>
        </p:nvSpPr>
        <p:spPr>
          <a:xfrm>
            <a:off x="309563" y="985838"/>
            <a:ext cx="11561762" cy="842962"/>
          </a:xfrm>
        </p:spPr>
        <p:txBody>
          <a:bodyPr/>
          <a:lstStyle/>
          <a:p>
            <a:r>
              <a:rPr lang="en-US" dirty="0"/>
              <a:t>Q30. Who do you rent from?</a:t>
            </a:r>
          </a:p>
          <a:p>
            <a:r>
              <a:rPr lang="en-US" dirty="0"/>
              <a:t>(Asked of Only of Those Who Rent, n=105)</a:t>
            </a:r>
          </a:p>
        </p:txBody>
      </p:sp>
      <p:sp>
        <p:nvSpPr>
          <p:cNvPr id="10" name="Text Placeholder 9">
            <a:extLst>
              <a:ext uri="{FF2B5EF4-FFF2-40B4-BE49-F238E27FC236}">
                <a16:creationId xmlns:a16="http://schemas.microsoft.com/office/drawing/2014/main" id="{DB119218-95A6-9E81-CB93-A0838B00BE77}"/>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65285A17-433D-F4A1-1390-F582B4229D80}"/>
              </a:ext>
            </a:extLst>
          </p:cNvPr>
          <p:cNvGraphicFramePr/>
          <p:nvPr>
            <p:extLst>
              <p:ext uri="{D42A27DB-BD31-4B8C-83A1-F6EECF244321}">
                <p14:modId xmlns:p14="http://schemas.microsoft.com/office/powerpoint/2010/main" val="2008797737"/>
              </p:ext>
            </p:extLst>
          </p:nvPr>
        </p:nvGraphicFramePr>
        <p:xfrm>
          <a:off x="960120" y="2249214"/>
          <a:ext cx="9948673" cy="37405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A084E5FD-BC51-2A97-8E2A-7F2A32B82F2E}"/>
              </a:ext>
            </a:extLst>
          </p:cNvPr>
          <p:cNvSpPr>
            <a:spLocks noGrp="1"/>
          </p:cNvSpPr>
          <p:nvPr>
            <p:ph type="body" sz="quarter" idx="11"/>
          </p:nvPr>
        </p:nvSpPr>
        <p:spPr/>
        <p:txBody>
          <a:bodyPr/>
          <a:lstStyle/>
          <a:p>
            <a:r>
              <a:rPr lang="en-US" dirty="0"/>
              <a:t>The power behind the keys: Large real estate corporations dominate the rental market.</a:t>
            </a:r>
          </a:p>
        </p:txBody>
      </p:sp>
    </p:spTree>
    <p:extLst>
      <p:ext uri="{BB962C8B-B14F-4D97-AF65-F5344CB8AC3E}">
        <p14:creationId xmlns:p14="http://schemas.microsoft.com/office/powerpoint/2010/main" val="2560994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C8741-A694-210F-4D6F-C60AB0A1FDCB}"/>
              </a:ext>
            </a:extLst>
          </p:cNvPr>
          <p:cNvSpPr>
            <a:spLocks noGrp="1"/>
          </p:cNvSpPr>
          <p:nvPr>
            <p:ph type="sldNum" sz="quarter" idx="10"/>
          </p:nvPr>
        </p:nvSpPr>
        <p:spPr/>
        <p:txBody>
          <a:bodyPr/>
          <a:lstStyle/>
          <a:p>
            <a:fld id="{68963FF3-3082-0146-9045-A71664B0B906}" type="slidenum">
              <a:rPr lang="en-US" smtClean="0"/>
              <a:t>36</a:t>
            </a:fld>
            <a:endParaRPr lang="en-US" dirty="0"/>
          </a:p>
        </p:txBody>
      </p:sp>
      <p:sp>
        <p:nvSpPr>
          <p:cNvPr id="4" name="Text Placeholder 3">
            <a:extLst>
              <a:ext uri="{FF2B5EF4-FFF2-40B4-BE49-F238E27FC236}">
                <a16:creationId xmlns:a16="http://schemas.microsoft.com/office/drawing/2014/main" id="{544DA7BF-8441-8B0D-0783-294A7165C646}"/>
              </a:ext>
            </a:extLst>
          </p:cNvPr>
          <p:cNvSpPr>
            <a:spLocks noGrp="1"/>
          </p:cNvSpPr>
          <p:nvPr>
            <p:ph type="body" sz="quarter" idx="12"/>
          </p:nvPr>
        </p:nvSpPr>
        <p:spPr/>
        <p:txBody>
          <a:bodyPr/>
          <a:lstStyle/>
          <a:p>
            <a:r>
              <a:rPr lang="en-US" dirty="0"/>
              <a:t>Q31. In order to pay your rent or your mortgage in the last year, have you had to do any of the following: </a:t>
            </a:r>
          </a:p>
        </p:txBody>
      </p:sp>
      <p:sp>
        <p:nvSpPr>
          <p:cNvPr id="5" name="Text Placeholder 4">
            <a:extLst>
              <a:ext uri="{FF2B5EF4-FFF2-40B4-BE49-F238E27FC236}">
                <a16:creationId xmlns:a16="http://schemas.microsoft.com/office/drawing/2014/main" id="{D4E1E707-C804-718C-D74A-0AF600C4C721}"/>
              </a:ext>
            </a:extLst>
          </p:cNvPr>
          <p:cNvSpPr>
            <a:spLocks noGrp="1"/>
          </p:cNvSpPr>
          <p:nvPr>
            <p:ph type="body" sz="quarter" idx="13"/>
          </p:nvPr>
        </p:nvSpPr>
        <p:spPr/>
        <p:txBody>
          <a:bodyPr/>
          <a:lstStyle/>
          <a:p>
            <a:r>
              <a:rPr lang="en-US" dirty="0"/>
              <a:t>*Asked of Renters Only</a:t>
            </a:r>
          </a:p>
        </p:txBody>
      </p:sp>
      <p:grpSp>
        <p:nvGrpSpPr>
          <p:cNvPr id="9" name="Group 8">
            <a:extLst>
              <a:ext uri="{FF2B5EF4-FFF2-40B4-BE49-F238E27FC236}">
                <a16:creationId xmlns:a16="http://schemas.microsoft.com/office/drawing/2014/main" id="{21124A21-ED6C-D945-FCF7-39A8CC9C5FB3}"/>
              </a:ext>
            </a:extLst>
          </p:cNvPr>
          <p:cNvGrpSpPr/>
          <p:nvPr/>
        </p:nvGrpSpPr>
        <p:grpSpPr>
          <a:xfrm>
            <a:off x="237891" y="2042445"/>
            <a:ext cx="11457743" cy="4435267"/>
            <a:chOff x="237891" y="2042445"/>
            <a:chExt cx="11457743" cy="4435267"/>
          </a:xfrm>
        </p:grpSpPr>
        <p:graphicFrame>
          <p:nvGraphicFramePr>
            <p:cNvPr id="6" name="Chart 5">
              <a:extLst>
                <a:ext uri="{FF2B5EF4-FFF2-40B4-BE49-F238E27FC236}">
                  <a16:creationId xmlns:a16="http://schemas.microsoft.com/office/drawing/2014/main" id="{48B20D12-00C1-A48C-F086-A09E2B47EAF1}"/>
                </a:ext>
              </a:extLst>
            </p:cNvPr>
            <p:cNvGraphicFramePr/>
            <p:nvPr>
              <p:extLst>
                <p:ext uri="{D42A27DB-BD31-4B8C-83A1-F6EECF244321}">
                  <p14:modId xmlns:p14="http://schemas.microsoft.com/office/powerpoint/2010/main" val="390451970"/>
                </p:ext>
              </p:extLst>
            </p:nvPr>
          </p:nvGraphicFramePr>
          <p:xfrm>
            <a:off x="341834" y="2042445"/>
            <a:ext cx="11353800" cy="44352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9BA2269-1941-AED8-BC39-2EEA386BB646}"/>
                </a:ext>
              </a:extLst>
            </p:cNvPr>
            <p:cNvSpPr txBox="1"/>
            <p:nvPr/>
          </p:nvSpPr>
          <p:spPr>
            <a:xfrm>
              <a:off x="237891" y="2167535"/>
              <a:ext cx="6101696" cy="523220"/>
            </a:xfrm>
            <a:prstGeom prst="rect">
              <a:avLst/>
            </a:prstGeom>
            <a:noFill/>
          </p:spPr>
          <p:txBody>
            <a:bodyPr wrap="square">
              <a:spAutoFit/>
            </a:bodyPr>
            <a:lstStyle/>
            <a:p>
              <a:pPr algn="r"/>
              <a:r>
                <a:rPr lang="en-US" sz="1400" dirty="0"/>
                <a:t>*Avoided asking your landlord to address problems because you were afraid of having your rent increased or being evicted (n=105)</a:t>
              </a:r>
            </a:p>
          </p:txBody>
        </p:sp>
      </p:grpSp>
      <p:sp>
        <p:nvSpPr>
          <p:cNvPr id="7" name="Text Placeholder 6">
            <a:extLst>
              <a:ext uri="{FF2B5EF4-FFF2-40B4-BE49-F238E27FC236}">
                <a16:creationId xmlns:a16="http://schemas.microsoft.com/office/drawing/2014/main" id="{CD8A7109-0711-3215-A616-69BAA281EBC9}"/>
              </a:ext>
            </a:extLst>
          </p:cNvPr>
          <p:cNvSpPr>
            <a:spLocks noGrp="1"/>
          </p:cNvSpPr>
          <p:nvPr>
            <p:ph type="body" sz="quarter" idx="11"/>
          </p:nvPr>
        </p:nvSpPr>
        <p:spPr/>
        <p:txBody>
          <a:bodyPr/>
          <a:lstStyle/>
          <a:p>
            <a:r>
              <a:rPr lang="en-US" dirty="0"/>
              <a:t>Staying silent and making financial adjustments is common among Latinos/Hispanics.</a:t>
            </a:r>
          </a:p>
        </p:txBody>
      </p:sp>
    </p:spTree>
    <p:extLst>
      <p:ext uri="{BB962C8B-B14F-4D97-AF65-F5344CB8AC3E}">
        <p14:creationId xmlns:p14="http://schemas.microsoft.com/office/powerpoint/2010/main" val="295687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fld id="{68963FF3-3082-0146-9045-A71664B0B906}" type="slidenum">
              <a:rPr lang="en-US" smtClean="0"/>
              <a:pPr/>
              <a:t>37</a:t>
            </a:fld>
            <a:endParaRPr lang="en-US" dirty="0"/>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p:txBody>
          <a:bodyPr/>
          <a:lstStyle/>
          <a:p>
            <a:r>
              <a:rPr lang="en-US" dirty="0"/>
              <a:t>Q31. In order to pay your rent or your mortgage in the last year, have you had to do any of the following: </a:t>
            </a:r>
          </a:p>
          <a:p>
            <a:r>
              <a:rPr lang="en-US" dirty="0"/>
              <a:t>(% Yes)</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n-US" dirty="0"/>
              <a:t>*Asked of Renters Only</a:t>
            </a:r>
          </a:p>
        </p:txBody>
      </p:sp>
      <p:graphicFrame>
        <p:nvGraphicFramePr>
          <p:cNvPr id="3" name="Table 5">
            <a:extLst>
              <a:ext uri="{FF2B5EF4-FFF2-40B4-BE49-F238E27FC236}">
                <a16:creationId xmlns:a16="http://schemas.microsoft.com/office/drawing/2014/main" id="{55FCBCDB-D3F0-4B78-B270-8B1CC76E37B5}"/>
              </a:ext>
            </a:extLst>
          </p:cNvPr>
          <p:cNvGraphicFramePr>
            <a:graphicFrameLocks noGrp="1"/>
          </p:cNvGraphicFramePr>
          <p:nvPr>
            <p:extLst>
              <p:ext uri="{D42A27DB-BD31-4B8C-83A1-F6EECF244321}">
                <p14:modId xmlns:p14="http://schemas.microsoft.com/office/powerpoint/2010/main" val="914723848"/>
              </p:ext>
            </p:extLst>
          </p:nvPr>
        </p:nvGraphicFramePr>
        <p:xfrm>
          <a:off x="290731" y="2068221"/>
          <a:ext cx="11610538" cy="4207074"/>
        </p:xfrm>
        <a:graphic>
          <a:graphicData uri="http://schemas.openxmlformats.org/drawingml/2006/table">
            <a:tbl>
              <a:tblPr firstRow="1" bandRow="1">
                <a:tableStyleId>{073A0DAA-6AF3-43AB-8588-CEC1D06C72B9}</a:tableStyleId>
              </a:tblPr>
              <a:tblGrid>
                <a:gridCol w="3368677">
                  <a:extLst>
                    <a:ext uri="{9D8B030D-6E8A-4147-A177-3AD203B41FA5}">
                      <a16:colId xmlns:a16="http://schemas.microsoft.com/office/drawing/2014/main" val="3800592379"/>
                    </a:ext>
                  </a:extLst>
                </a:gridCol>
                <a:gridCol w="742950">
                  <a:extLst>
                    <a:ext uri="{9D8B030D-6E8A-4147-A177-3AD203B41FA5}">
                      <a16:colId xmlns:a16="http://schemas.microsoft.com/office/drawing/2014/main" val="327636290"/>
                    </a:ext>
                  </a:extLst>
                </a:gridCol>
                <a:gridCol w="962025">
                  <a:extLst>
                    <a:ext uri="{9D8B030D-6E8A-4147-A177-3AD203B41FA5}">
                      <a16:colId xmlns:a16="http://schemas.microsoft.com/office/drawing/2014/main" val="2653160821"/>
                    </a:ext>
                  </a:extLst>
                </a:gridCol>
                <a:gridCol w="990600">
                  <a:extLst>
                    <a:ext uri="{9D8B030D-6E8A-4147-A177-3AD203B41FA5}">
                      <a16:colId xmlns:a16="http://schemas.microsoft.com/office/drawing/2014/main" val="2040574421"/>
                    </a:ext>
                  </a:extLst>
                </a:gridCol>
                <a:gridCol w="923925">
                  <a:extLst>
                    <a:ext uri="{9D8B030D-6E8A-4147-A177-3AD203B41FA5}">
                      <a16:colId xmlns:a16="http://schemas.microsoft.com/office/drawing/2014/main" val="596334569"/>
                    </a:ext>
                  </a:extLst>
                </a:gridCol>
                <a:gridCol w="904875">
                  <a:extLst>
                    <a:ext uri="{9D8B030D-6E8A-4147-A177-3AD203B41FA5}">
                      <a16:colId xmlns:a16="http://schemas.microsoft.com/office/drawing/2014/main" val="1397516760"/>
                    </a:ext>
                  </a:extLst>
                </a:gridCol>
                <a:gridCol w="1043328">
                  <a:extLst>
                    <a:ext uri="{9D8B030D-6E8A-4147-A177-3AD203B41FA5}">
                      <a16:colId xmlns:a16="http://schemas.microsoft.com/office/drawing/2014/main" val="3926095619"/>
                    </a:ext>
                  </a:extLst>
                </a:gridCol>
                <a:gridCol w="1004547">
                  <a:extLst>
                    <a:ext uri="{9D8B030D-6E8A-4147-A177-3AD203B41FA5}">
                      <a16:colId xmlns:a16="http://schemas.microsoft.com/office/drawing/2014/main" val="3740925484"/>
                    </a:ext>
                  </a:extLst>
                </a:gridCol>
                <a:gridCol w="857250">
                  <a:extLst>
                    <a:ext uri="{9D8B030D-6E8A-4147-A177-3AD203B41FA5}">
                      <a16:colId xmlns:a16="http://schemas.microsoft.com/office/drawing/2014/main" val="2916521246"/>
                    </a:ext>
                  </a:extLst>
                </a:gridCol>
                <a:gridCol w="812361">
                  <a:extLst>
                    <a:ext uri="{9D8B030D-6E8A-4147-A177-3AD203B41FA5}">
                      <a16:colId xmlns:a16="http://schemas.microsoft.com/office/drawing/2014/main" val="1693800983"/>
                    </a:ext>
                  </a:extLst>
                </a:gridCol>
              </a:tblGrid>
              <a:tr h="308776">
                <a:tc rowSpan="2">
                  <a:txBody>
                    <a:bodyPr/>
                    <a:lstStyle/>
                    <a:p>
                      <a:pPr algn="ctr">
                        <a:lnSpc>
                          <a:spcPct val="100000"/>
                        </a:lnSpc>
                      </a:pPr>
                      <a:r>
                        <a:rPr lang="en-US" sz="1300" b="1" dirty="0">
                          <a:latin typeface="+mj-lt"/>
                        </a:rPr>
                        <a:t>Action</a:t>
                      </a:r>
                    </a:p>
                  </a:txBody>
                  <a:tcPr marT="91440" marB="91440" anchor="ctr">
                    <a:solidFill>
                      <a:schemeClr val="accent4"/>
                    </a:solidFill>
                  </a:tcPr>
                </a:tc>
                <a:tc rowSpan="2">
                  <a:txBody>
                    <a:bodyPr/>
                    <a:lstStyle/>
                    <a:p>
                      <a:pPr algn="ctr">
                        <a:lnSpc>
                          <a:spcPct val="100000"/>
                        </a:lnSpc>
                      </a:pPr>
                      <a:r>
                        <a:rPr lang="en-US" sz="13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lnSpc>
                          <a:spcPct val="100000"/>
                        </a:lnSpc>
                      </a:pPr>
                      <a:r>
                        <a:rPr lang="en-US" sz="1300" b="1" dirty="0">
                          <a:latin typeface="+mj-lt"/>
                        </a:rPr>
                        <a:t>Household Income</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algn="ctr">
                        <a:lnSpc>
                          <a:spcPct val="100000"/>
                        </a:lnSpc>
                      </a:pPr>
                      <a:r>
                        <a:rPr lang="en-US" sz="1300" b="1" dirty="0">
                          <a:latin typeface="+mj-lt"/>
                        </a:rPr>
                        <a:t>Residence</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pPr algn="ctr">
                        <a:lnSpc>
                          <a:spcPct val="100000"/>
                        </a:lnSpc>
                      </a:pPr>
                      <a:endParaRPr lang="en-US" sz="1400" b="1" dirty="0">
                        <a:latin typeface="+mj-lt"/>
                      </a:endParaRP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432693">
                <a:tc vMerge="1">
                  <a:txBody>
                    <a:bodyPr/>
                    <a:lstStyle/>
                    <a:p>
                      <a:endParaRPr lang="en-US" dirty="0"/>
                    </a:p>
                  </a:txBody>
                  <a:tcPr/>
                </a:tc>
                <a:tc vMerge="1">
                  <a:txBody>
                    <a:bodyPr/>
                    <a:lstStyle/>
                    <a:p>
                      <a:endParaRPr lang="en-US" dirty="0"/>
                    </a:p>
                  </a:txBody>
                  <a:tcPr/>
                </a:tc>
                <a:tc>
                  <a:txBody>
                    <a:bodyPr/>
                    <a:lstStyle/>
                    <a:p>
                      <a:pPr algn="ctr" rtl="0" fontAlgn="b"/>
                      <a:r>
                        <a:rPr lang="en-US" sz="1300" b="0" i="0" u="none" strike="noStrike" dirty="0">
                          <a:solidFill>
                            <a:schemeClr val="accent3"/>
                          </a:solidFill>
                          <a:effectLst/>
                          <a:latin typeface="+mj-lt"/>
                        </a:rPr>
                        <a:t>&lt;$30,000</a:t>
                      </a:r>
                    </a:p>
                  </a:txBody>
                  <a:tcPr marL="85725" marR="9525" marT="9525"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$30,000-$50,000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$50,000-$75,000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$75,000-$100,000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$100,000-$150,000</a:t>
                      </a:r>
                    </a:p>
                  </a:txBody>
                  <a:tcPr marL="85725" marR="9525" marT="9525"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$150,000+</a:t>
                      </a:r>
                    </a:p>
                  </a:txBody>
                  <a:tcPr marL="85725" marR="9525" marT="9525"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n-US" sz="1300" b="0" i="0" u="none" strike="noStrike" dirty="0">
                          <a:solidFill>
                            <a:schemeClr val="accent3"/>
                          </a:solidFill>
                          <a:effectLst/>
                          <a:latin typeface="+mj-lt"/>
                        </a:rPr>
                        <a:t>Home-owners</a:t>
                      </a:r>
                    </a:p>
                  </a:txBody>
                  <a:tcPr marL="9525" marR="9525" marT="9525"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n-US" sz="1300" b="0" i="0" u="none" strike="noStrike" dirty="0">
                          <a:solidFill>
                            <a:schemeClr val="accent3"/>
                          </a:solidFill>
                          <a:effectLst/>
                          <a:latin typeface="+mj-lt"/>
                        </a:rPr>
                        <a:t>Renters</a:t>
                      </a:r>
                    </a:p>
                  </a:txBody>
                  <a:tcPr marL="9525" marR="9525" marT="9525"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855228">
                <a:tc>
                  <a:txBody>
                    <a:bodyPr/>
                    <a:lstStyle/>
                    <a:p>
                      <a:pPr algn="ctr" fontAlgn="ctr"/>
                      <a:r>
                        <a:rPr lang="en-US" sz="1300" b="0" i="0" u="none" strike="noStrike" dirty="0">
                          <a:solidFill>
                            <a:srgbClr val="2D3342"/>
                          </a:solidFill>
                          <a:effectLst/>
                          <a:latin typeface="+mn-lt"/>
                        </a:rPr>
                        <a:t>*Avoid asking your landlord to address problems because you were afraid of having your rent increased or being evicted (n=105)</a:t>
                      </a: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ctr"/>
                      <a:r>
                        <a:rPr lang="en-US" sz="1300" b="0" i="0" u="none" strike="noStrike" dirty="0">
                          <a:solidFill>
                            <a:schemeClr val="tx1"/>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ontserrat Light (Body)"/>
                        </a:rPr>
                        <a:t>50%</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ontserrat Light (Body)"/>
                        </a:rPr>
                        <a:t>45%</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41%</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a:t>
                      </a:r>
                    </a:p>
                  </a:txBody>
                  <a:tcPr marL="7620" marR="7620" marT="7620" marB="0" anchor="ct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72%</a:t>
                      </a:r>
                    </a:p>
                  </a:txBody>
                  <a:tcPr marL="7620" marR="7620" marT="7620"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dirty="0">
                          <a:solidFill>
                            <a:schemeClr val="tx1"/>
                          </a:solidFill>
                          <a:effectLst/>
                          <a:latin typeface="Montserrat Light (Body)"/>
                        </a:rPr>
                        <a:t>-- </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37%</a:t>
                      </a:r>
                    </a:p>
                  </a:txBody>
                  <a:tcPr marL="7620" marR="7620" marT="7620" marB="0" anchor="ctr">
                    <a:lnL w="127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971331094"/>
                  </a:ext>
                </a:extLst>
              </a:tr>
              <a:tr h="432693">
                <a:tc>
                  <a:txBody>
                    <a:bodyPr/>
                    <a:lstStyle/>
                    <a:p>
                      <a:pPr algn="ctr" fontAlgn="ctr"/>
                      <a:r>
                        <a:rPr lang="en-US" sz="1300" b="0" i="0" u="none" strike="noStrike" dirty="0">
                          <a:solidFill>
                            <a:srgbClr val="2D3342"/>
                          </a:solidFill>
                          <a:effectLst/>
                          <a:latin typeface="+mn-lt"/>
                        </a:rPr>
                        <a:t>Cut back on or go without other needs, like food or health care</a:t>
                      </a: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ctr"/>
                      <a:r>
                        <a:rPr lang="en-US" sz="13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56%</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55%</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42%</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26%</a:t>
                      </a:r>
                    </a:p>
                  </a:txBody>
                  <a:tcPr marL="7620" marR="7620" marT="7620"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14%</a:t>
                      </a:r>
                    </a:p>
                  </a:txBody>
                  <a:tcPr marL="7620" marR="7620" marT="7620"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28%</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ctr" fontAlgn="b">
                        <a:buNone/>
                      </a:pPr>
                      <a:r>
                        <a:rPr lang="en-US" sz="1400" b="0" i="0" u="none" strike="noStrike">
                          <a:solidFill>
                            <a:schemeClr val="tx1"/>
                          </a:solidFill>
                          <a:effectLst/>
                          <a:latin typeface="Montserrat Light (Body)"/>
                        </a:rPr>
                        <a:t>54%</a:t>
                      </a:r>
                    </a:p>
                  </a:txBody>
                  <a:tcPr marL="7620" marR="7620" marT="762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48682472"/>
                  </a:ext>
                </a:extLst>
              </a:tr>
              <a:tr h="235645">
                <a:tc>
                  <a:txBody>
                    <a:bodyPr/>
                    <a:lstStyle/>
                    <a:p>
                      <a:pPr algn="ctr" fontAlgn="ctr"/>
                      <a:r>
                        <a:rPr lang="en-US" sz="1300" b="0" i="0" u="none" strike="noStrike" dirty="0">
                          <a:solidFill>
                            <a:srgbClr val="2D3342"/>
                          </a:solidFill>
                          <a:effectLst/>
                          <a:latin typeface="+mn-lt"/>
                        </a:rPr>
                        <a:t>Fall behind on other bills or payments </a:t>
                      </a:r>
                    </a:p>
                  </a:txBody>
                  <a:tcPr marL="9525" marR="9525" marT="9525" marB="0" anchor="ctr">
                    <a:lnT w="12700" cap="flat" cmpd="sng" algn="ctr">
                      <a:solidFill>
                        <a:schemeClr val="accent3"/>
                      </a:solidFill>
                      <a:prstDash val="solid"/>
                      <a:round/>
                      <a:headEnd type="none" w="med" len="med"/>
                      <a:tailEnd type="none" w="med" len="med"/>
                    </a:lnT>
                  </a:tcPr>
                </a:tc>
                <a:tc>
                  <a:txBody>
                    <a:bodyPr/>
                    <a:lstStyle/>
                    <a:p>
                      <a:pPr algn="ctr" fontAlgn="ctr"/>
                      <a:r>
                        <a:rPr lang="en-US" sz="13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65%</a:t>
                      </a:r>
                    </a:p>
                  </a:txBody>
                  <a:tcPr marL="7620" marR="7620" marT="7620"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57%</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43%</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23%</a:t>
                      </a:r>
                    </a:p>
                  </a:txBody>
                  <a:tcPr marL="7620" marR="7620" marT="7620" marB="0" anchor="ct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18%</a:t>
                      </a:r>
                    </a:p>
                  </a:txBody>
                  <a:tcPr marL="7620" marR="7620" marT="7620" marB="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26%</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49%</a:t>
                      </a:r>
                    </a:p>
                  </a:txBody>
                  <a:tcPr marL="7620" marR="7620" marT="762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568270034"/>
                  </a:ext>
                </a:extLst>
              </a:tr>
              <a:tr h="432693">
                <a:tc>
                  <a:txBody>
                    <a:bodyPr/>
                    <a:lstStyle/>
                    <a:p>
                      <a:pPr algn="ctr" fontAlgn="ctr"/>
                      <a:r>
                        <a:rPr lang="en-US" sz="1300" b="0" i="0" u="none" strike="noStrike" dirty="0">
                          <a:solidFill>
                            <a:srgbClr val="2D3342"/>
                          </a:solidFill>
                          <a:effectLst/>
                          <a:latin typeface="+mn-lt"/>
                        </a:rPr>
                        <a:t>Work multiple jobs, </a:t>
                      </a:r>
                      <a:br>
                        <a:rPr lang="en-US" sz="1300" b="0" i="0" u="none" strike="noStrike" dirty="0">
                          <a:solidFill>
                            <a:srgbClr val="2D3342"/>
                          </a:solidFill>
                          <a:effectLst/>
                          <a:latin typeface="+mn-lt"/>
                        </a:rPr>
                      </a:br>
                      <a:r>
                        <a:rPr lang="en-US" sz="1300" b="0" i="0" u="none" strike="noStrike" dirty="0">
                          <a:solidFill>
                            <a:srgbClr val="2D3342"/>
                          </a:solidFill>
                          <a:effectLst/>
                          <a:latin typeface="+mn-lt"/>
                        </a:rPr>
                        <a:t>or more than you wanted to</a:t>
                      </a:r>
                    </a:p>
                  </a:txBody>
                  <a:tcPr marL="9525" marR="9525" marT="9525" marB="0" anchor="ctr"/>
                </a:tc>
                <a:tc>
                  <a:txBody>
                    <a:bodyPr/>
                    <a:lstStyle/>
                    <a:p>
                      <a:pPr algn="ctr" fontAlgn="ctr"/>
                      <a:r>
                        <a:rPr lang="en-US" sz="13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26%</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27%</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39%</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88450253"/>
                  </a:ext>
                </a:extLst>
              </a:tr>
              <a:tr h="432693">
                <a:tc>
                  <a:txBody>
                    <a:bodyPr/>
                    <a:lstStyle/>
                    <a:p>
                      <a:pPr algn="ctr" fontAlgn="ctr"/>
                      <a:r>
                        <a:rPr lang="en-US" sz="1300" b="0" i="0" u="none" strike="noStrike" dirty="0">
                          <a:solidFill>
                            <a:srgbClr val="2D3342"/>
                          </a:solidFill>
                          <a:effectLst/>
                          <a:latin typeface="+mn-lt"/>
                        </a:rPr>
                        <a:t>Take on high-interest debt like credit card balances or payday loans</a:t>
                      </a:r>
                    </a:p>
                  </a:txBody>
                  <a:tcPr marL="9525" marR="9525" marT="9525" marB="0" anchor="ctr"/>
                </a:tc>
                <a:tc>
                  <a:txBody>
                    <a:bodyPr/>
                    <a:lstStyle/>
                    <a:p>
                      <a:pPr algn="ctr" fontAlgn="ctr"/>
                      <a:r>
                        <a:rPr lang="en-US" sz="13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42%</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39%</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29%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32%</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34%</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45797655"/>
                  </a:ext>
                </a:extLst>
              </a:tr>
              <a:tr h="643960">
                <a:tc>
                  <a:txBody>
                    <a:bodyPr/>
                    <a:lstStyle/>
                    <a:p>
                      <a:pPr algn="ctr" fontAlgn="ctr"/>
                      <a:r>
                        <a:rPr lang="en-US" sz="1300" b="0" i="0" u="none" strike="noStrike" dirty="0">
                          <a:solidFill>
                            <a:srgbClr val="2D3342"/>
                          </a:solidFill>
                          <a:effectLst/>
                          <a:latin typeface="+mn-lt"/>
                        </a:rPr>
                        <a:t>Stay in housing that was not right for you because you felt like you could not afford a new place</a:t>
                      </a:r>
                    </a:p>
                  </a:txBody>
                  <a:tcPr marL="9525" marR="9525" marT="9525" marB="0" anchor="ctr"/>
                </a:tc>
                <a:tc>
                  <a:txBody>
                    <a:bodyPr/>
                    <a:lstStyle/>
                    <a:p>
                      <a:pPr algn="ctr" fontAlgn="ctr"/>
                      <a:r>
                        <a:rPr lang="en-US" sz="1300" b="0" i="0" u="none" strike="noStrike" dirty="0">
                          <a:solidFill>
                            <a:schemeClr val="tx1"/>
                          </a:solidFill>
                          <a:effectLst/>
                          <a:latin typeface="+mj-lt"/>
                        </a:rPr>
                        <a:t>21%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7%</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48%</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382529085"/>
                  </a:ext>
                </a:extLst>
              </a:tr>
              <a:tr h="432693">
                <a:tc>
                  <a:txBody>
                    <a:bodyPr/>
                    <a:lstStyle/>
                    <a:p>
                      <a:pPr algn="ctr" fontAlgn="ctr"/>
                      <a:r>
                        <a:rPr lang="en-US" sz="1300" b="0" i="0" u="none" strike="noStrike" dirty="0">
                          <a:solidFill>
                            <a:srgbClr val="2D3342"/>
                          </a:solidFill>
                          <a:effectLst/>
                          <a:latin typeface="+mn-lt"/>
                        </a:rPr>
                        <a:t>Sell property or important assets, like a car, that you would have liked to keep</a:t>
                      </a:r>
                    </a:p>
                  </a:txBody>
                  <a:tcPr marL="9525" marR="9525" marT="9525" marB="0" anchor="ctr"/>
                </a:tc>
                <a:tc>
                  <a:txBody>
                    <a:bodyPr/>
                    <a:lstStyle/>
                    <a:p>
                      <a:pPr algn="ctr" fontAlgn="ctr"/>
                      <a:r>
                        <a:rPr lang="en-US" sz="1300" b="0" i="0" u="none" strike="noStrike" dirty="0">
                          <a:solidFill>
                            <a:schemeClr val="tx1"/>
                          </a:solidFill>
                          <a:effectLst/>
                          <a:latin typeface="+mj-lt"/>
                        </a:rPr>
                        <a:t>15%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14%</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13%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20%</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340272812"/>
                  </a:ext>
                </a:extLst>
              </a:tr>
            </a:tbl>
          </a:graphicData>
        </a:graphic>
      </p:graphicFrame>
      <p:sp>
        <p:nvSpPr>
          <p:cNvPr id="7" name="Text Placeholder 6">
            <a:extLst>
              <a:ext uri="{FF2B5EF4-FFF2-40B4-BE49-F238E27FC236}">
                <a16:creationId xmlns:a16="http://schemas.microsoft.com/office/drawing/2014/main" id="{D7CA4C2D-0ED8-E195-D1CB-B5DEDC35B702}"/>
              </a:ext>
            </a:extLst>
          </p:cNvPr>
          <p:cNvSpPr>
            <a:spLocks noGrp="1"/>
          </p:cNvSpPr>
          <p:nvPr>
            <p:ph type="body" sz="quarter" idx="11"/>
          </p:nvPr>
        </p:nvSpPr>
        <p:spPr>
          <a:xfrm>
            <a:off x="309966" y="215899"/>
            <a:ext cx="11561762" cy="1113367"/>
          </a:xfrm>
        </p:spPr>
        <p:txBody>
          <a:bodyPr/>
          <a:lstStyle/>
          <a:p>
            <a:r>
              <a:rPr lang="en-US" dirty="0"/>
              <a:t>While many homeowners manage to maintain stability, renters and low-income families are often forced to make sacrifices to afford their housing.</a:t>
            </a:r>
          </a:p>
          <a:p>
            <a:endParaRPr lang="en-US" dirty="0"/>
          </a:p>
        </p:txBody>
      </p:sp>
    </p:spTree>
    <p:extLst>
      <p:ext uri="{BB962C8B-B14F-4D97-AF65-F5344CB8AC3E}">
        <p14:creationId xmlns:p14="http://schemas.microsoft.com/office/powerpoint/2010/main" val="1480797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48C57C-2206-7FEA-5181-098BF1B4CD28}"/>
              </a:ext>
            </a:extLst>
          </p:cNvPr>
          <p:cNvSpPr>
            <a:spLocks noGrp="1"/>
          </p:cNvSpPr>
          <p:nvPr>
            <p:ph type="sldNum" sz="quarter" idx="10"/>
          </p:nvPr>
        </p:nvSpPr>
        <p:spPr/>
        <p:txBody>
          <a:bodyPr/>
          <a:lstStyle/>
          <a:p>
            <a:fld id="{68963FF3-3082-0146-9045-A71664B0B906}" type="slidenum">
              <a:rPr lang="en-US" smtClean="0"/>
              <a:t>38</a:t>
            </a:fld>
            <a:endParaRPr lang="en-US" dirty="0"/>
          </a:p>
        </p:txBody>
      </p:sp>
      <p:sp>
        <p:nvSpPr>
          <p:cNvPr id="4" name="Text Placeholder 3">
            <a:extLst>
              <a:ext uri="{FF2B5EF4-FFF2-40B4-BE49-F238E27FC236}">
                <a16:creationId xmlns:a16="http://schemas.microsoft.com/office/drawing/2014/main" id="{71497B17-1B66-52AC-3E55-0F092054110F}"/>
              </a:ext>
            </a:extLst>
          </p:cNvPr>
          <p:cNvSpPr>
            <a:spLocks noGrp="1"/>
          </p:cNvSpPr>
          <p:nvPr>
            <p:ph type="body" sz="quarter" idx="12"/>
          </p:nvPr>
        </p:nvSpPr>
        <p:spPr/>
        <p:txBody>
          <a:bodyPr/>
          <a:lstStyle/>
          <a:p>
            <a:r>
              <a:rPr lang="en-US" dirty="0"/>
              <a:t>Q31. In order to pay your rent or your mortgage in the last year, have you had to do any of the following: </a:t>
            </a:r>
          </a:p>
          <a:p>
            <a:r>
              <a:rPr lang="en-US" dirty="0"/>
              <a:t>(% Yes)</a:t>
            </a:r>
          </a:p>
        </p:txBody>
      </p:sp>
      <p:sp>
        <p:nvSpPr>
          <p:cNvPr id="5" name="Text Placeholder 4">
            <a:extLst>
              <a:ext uri="{FF2B5EF4-FFF2-40B4-BE49-F238E27FC236}">
                <a16:creationId xmlns:a16="http://schemas.microsoft.com/office/drawing/2014/main" id="{E7E38018-BD7F-93D0-2261-D94E61187359}"/>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C4C5A03B-D0EC-A84C-CEB2-0F41E5B6CD00}"/>
              </a:ext>
            </a:extLst>
          </p:cNvPr>
          <p:cNvGraphicFramePr>
            <a:graphicFrameLocks noGrp="1"/>
          </p:cNvGraphicFramePr>
          <p:nvPr>
            <p:extLst>
              <p:ext uri="{D42A27DB-BD31-4B8C-83A1-F6EECF244321}">
                <p14:modId xmlns:p14="http://schemas.microsoft.com/office/powerpoint/2010/main" val="632860865"/>
              </p:ext>
            </p:extLst>
          </p:nvPr>
        </p:nvGraphicFramePr>
        <p:xfrm>
          <a:off x="382918" y="2126716"/>
          <a:ext cx="11426164" cy="3975910"/>
        </p:xfrm>
        <a:graphic>
          <a:graphicData uri="http://schemas.openxmlformats.org/drawingml/2006/table">
            <a:tbl>
              <a:tblPr firstRow="1" bandRow="1">
                <a:tableStyleId>{073A0DAA-6AF3-43AB-8588-CEC1D06C72B9}</a:tableStyleId>
              </a:tblPr>
              <a:tblGrid>
                <a:gridCol w="7030814">
                  <a:extLst>
                    <a:ext uri="{9D8B030D-6E8A-4147-A177-3AD203B41FA5}">
                      <a16:colId xmlns:a16="http://schemas.microsoft.com/office/drawing/2014/main" val="3800592379"/>
                    </a:ext>
                  </a:extLst>
                </a:gridCol>
                <a:gridCol w="811787">
                  <a:extLst>
                    <a:ext uri="{9D8B030D-6E8A-4147-A177-3AD203B41FA5}">
                      <a16:colId xmlns:a16="http://schemas.microsoft.com/office/drawing/2014/main" val="327636290"/>
                    </a:ext>
                  </a:extLst>
                </a:gridCol>
                <a:gridCol w="1194521">
                  <a:extLst>
                    <a:ext uri="{9D8B030D-6E8A-4147-A177-3AD203B41FA5}">
                      <a16:colId xmlns:a16="http://schemas.microsoft.com/office/drawing/2014/main" val="2653160821"/>
                    </a:ext>
                  </a:extLst>
                </a:gridCol>
                <a:gridCol w="1194521">
                  <a:extLst>
                    <a:ext uri="{9D8B030D-6E8A-4147-A177-3AD203B41FA5}">
                      <a16:colId xmlns:a16="http://schemas.microsoft.com/office/drawing/2014/main" val="2040574421"/>
                    </a:ext>
                  </a:extLst>
                </a:gridCol>
                <a:gridCol w="1194521">
                  <a:extLst>
                    <a:ext uri="{9D8B030D-6E8A-4147-A177-3AD203B41FA5}">
                      <a16:colId xmlns:a16="http://schemas.microsoft.com/office/drawing/2014/main" val="2133235606"/>
                    </a:ext>
                  </a:extLst>
                </a:gridCol>
              </a:tblGrid>
              <a:tr h="566819">
                <a:tc rowSpan="2">
                  <a:txBody>
                    <a:bodyPr/>
                    <a:lstStyle/>
                    <a:p>
                      <a:pPr algn="ctr">
                        <a:lnSpc>
                          <a:spcPct val="100000"/>
                        </a:lnSpc>
                      </a:pPr>
                      <a:r>
                        <a:rPr lang="en-US" sz="1400" b="1" dirty="0">
                          <a:latin typeface="+mj-lt"/>
                        </a:rPr>
                        <a:t>Action</a:t>
                      </a:r>
                    </a:p>
                  </a:txBody>
                  <a:tcPr marT="91440" marB="91440" anchor="ctr">
                    <a:solidFill>
                      <a:schemeClr val="accent4"/>
                    </a:solidFill>
                  </a:tcPr>
                </a:tc>
                <a:tc rowSpan="2">
                  <a:txBody>
                    <a:bodyPr/>
                    <a:lstStyle/>
                    <a:p>
                      <a:pPr algn="ctr">
                        <a:lnSpc>
                          <a:spcPct val="100000"/>
                        </a:lnSpc>
                      </a:pPr>
                      <a:r>
                        <a:rPr lang="en-US" sz="14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n-US" sz="1400" b="1" dirty="0">
                          <a:latin typeface="+mj-lt"/>
                        </a:rPr>
                        <a:t>Urbanicity</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pPr algn="ctr">
                        <a:lnSpc>
                          <a:spcPct val="100000"/>
                        </a:lnSpc>
                      </a:pPr>
                      <a:endParaRPr lang="en-US" sz="1400" b="1" dirty="0">
                        <a:latin typeface="+mj-lt"/>
                      </a:endParaRPr>
                    </a:p>
                  </a:txBody>
                  <a:tcPr marT="91440" marB="91440" anchor="ctr">
                    <a:lnB w="127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566819">
                <a:tc vMerge="1">
                  <a:txBody>
                    <a:bodyPr/>
                    <a:lstStyle/>
                    <a:p>
                      <a:endParaRPr lang="en-US" dirty="0"/>
                    </a:p>
                  </a:txBody>
                  <a:tcPr/>
                </a:tc>
                <a:tc vMerge="1">
                  <a:txBody>
                    <a:bodyPr/>
                    <a:lstStyle/>
                    <a:p>
                      <a:endParaRPr lang="en-US" dirty="0"/>
                    </a:p>
                  </a:txBody>
                  <a:tcPr/>
                </a:tc>
                <a:tc>
                  <a:txBody>
                    <a:bodyPr/>
                    <a:lstStyle/>
                    <a:p>
                      <a:pPr algn="ctr" fontAlgn="b"/>
                      <a:r>
                        <a:rPr lang="en-US" sz="1400" b="0" i="0" u="none" strike="noStrike" dirty="0">
                          <a:solidFill>
                            <a:schemeClr val="accent3"/>
                          </a:solidFill>
                          <a:effectLst/>
                          <a:latin typeface="+mj-lt"/>
                        </a:rPr>
                        <a:t>Urban</a:t>
                      </a:r>
                    </a:p>
                  </a:txBody>
                  <a:tcPr marL="9525" marR="9525"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accent3"/>
                          </a:solidFill>
                          <a:effectLst/>
                          <a:latin typeface="+mj-lt"/>
                        </a:rPr>
                        <a:t>Suburban</a:t>
                      </a: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400" b="0" i="0" u="none" strike="noStrike" kern="1200" dirty="0">
                          <a:solidFill>
                            <a:schemeClr val="accent3"/>
                          </a:solidFill>
                          <a:effectLst/>
                          <a:latin typeface="+mj-lt"/>
                          <a:ea typeface="+mn-ea"/>
                          <a:cs typeface="+mn-cs"/>
                        </a:rPr>
                        <a:t>Rural</a:t>
                      </a:r>
                    </a:p>
                  </a:txBody>
                  <a:tcPr marL="95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624046">
                <a:tc>
                  <a:txBody>
                    <a:bodyPr/>
                    <a:lstStyle/>
                    <a:p>
                      <a:pPr algn="ctr" fontAlgn="ctr"/>
                      <a:r>
                        <a:rPr lang="en-US" sz="1400" b="0" i="0" u="none" strike="noStrike" dirty="0">
                          <a:solidFill>
                            <a:srgbClr val="2D3342"/>
                          </a:solidFill>
                          <a:effectLst/>
                          <a:latin typeface="+mn-lt"/>
                        </a:rPr>
                        <a:t>*Avoid asking your landlord to address problems because you were afraid of having your rent increased or being evicted (n=105)</a:t>
                      </a:r>
                    </a:p>
                  </a:txBody>
                  <a:tcPr marL="9525" marR="9525" marT="9525" marB="0" anchor="ctr"/>
                </a:tc>
                <a:tc>
                  <a:txBody>
                    <a:bodyPr/>
                    <a:lstStyle/>
                    <a:p>
                      <a:pPr algn="ctr" fontAlgn="ctr"/>
                      <a:r>
                        <a:rPr lang="en-US" sz="1400" b="0" i="0" u="none" strike="noStrike" dirty="0">
                          <a:solidFill>
                            <a:schemeClr val="tx1"/>
                          </a:solidFill>
                          <a:effectLst/>
                          <a:latin typeface="+mj-lt"/>
                        </a:rPr>
                        <a:t>37%</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38%</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40%</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29%</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318836">
                <a:tc>
                  <a:txBody>
                    <a:bodyPr/>
                    <a:lstStyle/>
                    <a:p>
                      <a:pPr algn="ctr" fontAlgn="ctr"/>
                      <a:r>
                        <a:rPr lang="en-US" sz="1400" b="0" i="0" u="none" strike="noStrike" dirty="0">
                          <a:solidFill>
                            <a:srgbClr val="2D3342"/>
                          </a:solidFill>
                          <a:effectLst/>
                          <a:latin typeface="+mn-lt"/>
                        </a:rPr>
                        <a:t>Cut back on or go without other needs, like food or health care</a:t>
                      </a:r>
                    </a:p>
                  </a:txBody>
                  <a:tcPr marL="9525" marR="9525" marT="9525" marB="0" anchor="ctr"/>
                </a:tc>
                <a:tc>
                  <a:txBody>
                    <a:bodyPr/>
                    <a:lstStyle/>
                    <a:p>
                      <a:pPr algn="ctr" fontAlgn="ctr"/>
                      <a:r>
                        <a:rPr lang="en-US" sz="14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46%</a:t>
                      </a:r>
                    </a:p>
                  </a:txBody>
                  <a:tcPr marL="7620" marR="7620" marT="7620" marB="0" anchor="ctr"/>
                </a:tc>
                <a:extLst>
                  <a:ext uri="{0D108BD9-81ED-4DB2-BD59-A6C34878D82A}">
                    <a16:rowId xmlns:a16="http://schemas.microsoft.com/office/drawing/2014/main" val="4078463797"/>
                  </a:ext>
                </a:extLst>
              </a:tr>
              <a:tr h="318836">
                <a:tc>
                  <a:txBody>
                    <a:bodyPr/>
                    <a:lstStyle/>
                    <a:p>
                      <a:pPr algn="ctr" fontAlgn="ctr"/>
                      <a:r>
                        <a:rPr lang="en-US" sz="1400" b="0" i="0" u="none" strike="noStrike" dirty="0">
                          <a:solidFill>
                            <a:srgbClr val="2D3342"/>
                          </a:solidFill>
                          <a:effectLst/>
                          <a:latin typeface="+mn-lt"/>
                        </a:rPr>
                        <a:t>Fall behind on other bills or payments </a:t>
                      </a:r>
                    </a:p>
                  </a:txBody>
                  <a:tcPr marL="9525" marR="9525" marT="9525" marB="0" anchor="ctr"/>
                </a:tc>
                <a:tc>
                  <a:txBody>
                    <a:bodyPr/>
                    <a:lstStyle/>
                    <a:p>
                      <a:pPr algn="ctr" fontAlgn="ctr"/>
                      <a:r>
                        <a:rPr lang="en-US" sz="1400" b="0" i="0" u="none" strike="noStrike" dirty="0">
                          <a:solidFill>
                            <a:schemeClr val="tx1"/>
                          </a:solidFill>
                          <a:effectLst/>
                          <a:latin typeface="+mj-lt"/>
                        </a:rPr>
                        <a:t>35%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35%</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31%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tc>
                <a:extLst>
                  <a:ext uri="{0D108BD9-81ED-4DB2-BD59-A6C34878D82A}">
                    <a16:rowId xmlns:a16="http://schemas.microsoft.com/office/drawing/2014/main" val="3935473897"/>
                  </a:ext>
                </a:extLst>
              </a:tr>
              <a:tr h="318836">
                <a:tc>
                  <a:txBody>
                    <a:bodyPr/>
                    <a:lstStyle/>
                    <a:p>
                      <a:pPr algn="ctr" fontAlgn="ctr"/>
                      <a:r>
                        <a:rPr lang="en-US" sz="1400" b="0" i="0" u="none" strike="noStrike" dirty="0">
                          <a:solidFill>
                            <a:srgbClr val="2D3342"/>
                          </a:solidFill>
                          <a:effectLst/>
                          <a:latin typeface="+mn-lt"/>
                        </a:rPr>
                        <a:t>Work multiple jobs, or more than you wanted to</a:t>
                      </a:r>
                    </a:p>
                  </a:txBody>
                  <a:tcPr marL="9525" marR="9525" marT="9525" marB="0" anchor="ctr"/>
                </a:tc>
                <a:tc>
                  <a:txBody>
                    <a:bodyPr/>
                    <a:lstStyle/>
                    <a:p>
                      <a:pPr algn="ctr" fontAlgn="ctr"/>
                      <a:r>
                        <a:rPr lang="en-US" sz="14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23%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30%</a:t>
                      </a:r>
                    </a:p>
                  </a:txBody>
                  <a:tcPr marL="7620" marR="7620" marT="7620" marB="0" anchor="ctr"/>
                </a:tc>
                <a:extLst>
                  <a:ext uri="{0D108BD9-81ED-4DB2-BD59-A6C34878D82A}">
                    <a16:rowId xmlns:a16="http://schemas.microsoft.com/office/drawing/2014/main" val="3745797655"/>
                  </a:ext>
                </a:extLst>
              </a:tr>
              <a:tr h="318836">
                <a:tc>
                  <a:txBody>
                    <a:bodyPr/>
                    <a:lstStyle/>
                    <a:p>
                      <a:pPr algn="ctr" fontAlgn="ctr"/>
                      <a:r>
                        <a:rPr lang="en-US" sz="1400" b="0" i="0" u="none" strike="noStrike" dirty="0">
                          <a:solidFill>
                            <a:srgbClr val="2D3342"/>
                          </a:solidFill>
                          <a:effectLst/>
                          <a:latin typeface="+mn-lt"/>
                        </a:rPr>
                        <a:t>Take on high-interest debt like credit card balances or payday loans</a:t>
                      </a:r>
                    </a:p>
                  </a:txBody>
                  <a:tcPr marL="9525" marR="9525" marT="9525" marB="0" anchor="ctr"/>
                </a:tc>
                <a:tc>
                  <a:txBody>
                    <a:bodyPr/>
                    <a:lstStyle/>
                    <a:p>
                      <a:pPr algn="ctr" fontAlgn="ctr"/>
                      <a:r>
                        <a:rPr lang="en-US" sz="1400" b="0" i="0" u="none" strike="noStrike" dirty="0">
                          <a:solidFill>
                            <a:schemeClr val="tx1"/>
                          </a:solidFill>
                          <a:effectLst/>
                          <a:latin typeface="+mj-lt"/>
                        </a:rPr>
                        <a:t>31%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29%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44%</a:t>
                      </a:r>
                    </a:p>
                  </a:txBody>
                  <a:tcPr marL="7620" marR="7620" marT="7620" marB="0" anchor="ctr"/>
                </a:tc>
                <a:extLst>
                  <a:ext uri="{0D108BD9-81ED-4DB2-BD59-A6C34878D82A}">
                    <a16:rowId xmlns:a16="http://schemas.microsoft.com/office/drawing/2014/main" val="3248585081"/>
                  </a:ext>
                </a:extLst>
              </a:tr>
              <a:tr h="624046">
                <a:tc>
                  <a:txBody>
                    <a:bodyPr/>
                    <a:lstStyle/>
                    <a:p>
                      <a:pPr algn="ctr" fontAlgn="ctr"/>
                      <a:r>
                        <a:rPr lang="en-US" sz="1400" b="0" i="0" u="none" strike="noStrike" dirty="0">
                          <a:solidFill>
                            <a:srgbClr val="2D3342"/>
                          </a:solidFill>
                          <a:effectLst/>
                          <a:latin typeface="+mn-lt"/>
                        </a:rPr>
                        <a:t>Stay in housing that was not right for you because you felt like you could not afford a new place</a:t>
                      </a:r>
                    </a:p>
                  </a:txBody>
                  <a:tcPr marL="9525" marR="9525" marT="9525" marB="0" anchor="ctr"/>
                </a:tc>
                <a:tc>
                  <a:txBody>
                    <a:bodyPr/>
                    <a:lstStyle/>
                    <a:p>
                      <a:pPr algn="ctr" fontAlgn="ctr"/>
                      <a:r>
                        <a:rPr lang="en-US" sz="1400" b="0" i="0" u="none" strike="noStrike" dirty="0">
                          <a:solidFill>
                            <a:schemeClr val="tx1"/>
                          </a:solidFill>
                          <a:effectLst/>
                          <a:latin typeface="+mj-lt"/>
                        </a:rPr>
                        <a:t>21%</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25%</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15%</a:t>
                      </a:r>
                    </a:p>
                  </a:txBody>
                  <a:tcPr marL="7620" marR="7620" marT="7620" marB="0" anchor="ctr"/>
                </a:tc>
                <a:extLst>
                  <a:ext uri="{0D108BD9-81ED-4DB2-BD59-A6C34878D82A}">
                    <a16:rowId xmlns:a16="http://schemas.microsoft.com/office/drawing/2014/main" val="3382529085"/>
                  </a:ext>
                </a:extLst>
              </a:tr>
              <a:tr h="318836">
                <a:tc>
                  <a:txBody>
                    <a:bodyPr/>
                    <a:lstStyle/>
                    <a:p>
                      <a:pPr algn="ctr" fontAlgn="ctr"/>
                      <a:r>
                        <a:rPr lang="en-US" sz="1400" b="0" i="0" u="none" strike="noStrike" dirty="0">
                          <a:solidFill>
                            <a:srgbClr val="2D3342"/>
                          </a:solidFill>
                          <a:effectLst/>
                          <a:latin typeface="+mn-lt"/>
                        </a:rPr>
                        <a:t>Sell property or important assets, like a car, that you would have liked to keep</a:t>
                      </a:r>
                    </a:p>
                  </a:txBody>
                  <a:tcPr marL="9525" marR="9525" marT="9525" marB="0" anchor="ctr"/>
                </a:tc>
                <a:tc>
                  <a:txBody>
                    <a:bodyPr/>
                    <a:lstStyle/>
                    <a:p>
                      <a:pPr algn="ctr" fontAlgn="ctr"/>
                      <a:r>
                        <a:rPr lang="en-US" sz="1400" b="0" i="0" u="none" strike="noStrike" dirty="0">
                          <a:solidFill>
                            <a:schemeClr val="tx1"/>
                          </a:solidFill>
                          <a:effectLst/>
                          <a:latin typeface="+mj-lt"/>
                        </a:rPr>
                        <a:t>15%</a:t>
                      </a:r>
                    </a:p>
                  </a:txBody>
                  <a:tcPr marL="9525" marR="9525" marT="9525"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11%</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16%</a:t>
                      </a:r>
                    </a:p>
                  </a:txBody>
                  <a:tcPr marL="7620" marR="7620" marT="7620" marB="0" anchor="ctr"/>
                </a:tc>
                <a:extLst>
                  <a:ext uri="{0D108BD9-81ED-4DB2-BD59-A6C34878D82A}">
                    <a16:rowId xmlns:a16="http://schemas.microsoft.com/office/drawing/2014/main" val="3340272812"/>
                  </a:ext>
                </a:extLst>
              </a:tr>
            </a:tbl>
          </a:graphicData>
        </a:graphic>
      </p:graphicFrame>
      <p:sp>
        <p:nvSpPr>
          <p:cNvPr id="8" name="Text Placeholder 7">
            <a:extLst>
              <a:ext uri="{FF2B5EF4-FFF2-40B4-BE49-F238E27FC236}">
                <a16:creationId xmlns:a16="http://schemas.microsoft.com/office/drawing/2014/main" id="{2BDC4C84-A008-FC6F-41A5-1830B51E74B0}"/>
              </a:ext>
            </a:extLst>
          </p:cNvPr>
          <p:cNvSpPr>
            <a:spLocks noGrp="1"/>
          </p:cNvSpPr>
          <p:nvPr>
            <p:ph type="body" sz="quarter" idx="11"/>
          </p:nvPr>
        </p:nvSpPr>
        <p:spPr/>
        <p:txBody>
          <a:bodyPr/>
          <a:lstStyle/>
          <a:p>
            <a:r>
              <a:rPr lang="en-US" dirty="0"/>
              <a:t>Suburban residents are more likely to report having avoided addressing issues out of fear of eviction.</a:t>
            </a:r>
          </a:p>
        </p:txBody>
      </p:sp>
    </p:spTree>
    <p:extLst>
      <p:ext uri="{BB962C8B-B14F-4D97-AF65-F5344CB8AC3E}">
        <p14:creationId xmlns:p14="http://schemas.microsoft.com/office/powerpoint/2010/main" val="1685022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D3AFCE-0702-3604-917F-152C2444D85E}"/>
              </a:ext>
            </a:extLst>
          </p:cNvPr>
          <p:cNvSpPr>
            <a:spLocks noGrp="1"/>
          </p:cNvSpPr>
          <p:nvPr>
            <p:ph type="title"/>
          </p:nvPr>
        </p:nvSpPr>
        <p:spPr/>
        <p:txBody>
          <a:bodyPr/>
          <a:lstStyle/>
          <a:p>
            <a:r>
              <a:rPr lang="en-US" dirty="0"/>
              <a:t>Cost of Healthcare</a:t>
            </a:r>
          </a:p>
        </p:txBody>
      </p:sp>
      <p:sp>
        <p:nvSpPr>
          <p:cNvPr id="5" name="Text Placeholder 4">
            <a:extLst>
              <a:ext uri="{FF2B5EF4-FFF2-40B4-BE49-F238E27FC236}">
                <a16:creationId xmlns:a16="http://schemas.microsoft.com/office/drawing/2014/main" id="{ADAB78AC-7F8F-D7A8-D165-608FCDB405F7}"/>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AC955B80-75BE-6F05-519E-BC4B4DEEC3C8}"/>
              </a:ext>
            </a:extLst>
          </p:cNvPr>
          <p:cNvSpPr>
            <a:spLocks noGrp="1"/>
          </p:cNvSpPr>
          <p:nvPr>
            <p:ph type="sldNum" sz="quarter" idx="12"/>
          </p:nvPr>
        </p:nvSpPr>
        <p:spPr/>
        <p:txBody>
          <a:bodyPr/>
          <a:lstStyle/>
          <a:p>
            <a:fld id="{68963FF3-3082-0146-9045-A71664B0B906}" type="slidenum">
              <a:rPr lang="en-US" smtClean="0"/>
              <a:t>39</a:t>
            </a:fld>
            <a:endParaRPr lang="en-US" dirty="0"/>
          </a:p>
        </p:txBody>
      </p:sp>
    </p:spTree>
    <p:extLst>
      <p:ext uri="{BB962C8B-B14F-4D97-AF65-F5344CB8AC3E}">
        <p14:creationId xmlns:p14="http://schemas.microsoft.com/office/powerpoint/2010/main" val="1256041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1705A638-7691-296D-D745-05E3AB833B32}"/>
              </a:ext>
            </a:extLst>
          </p:cNvPr>
          <p:cNvSpPr>
            <a:spLocks noGrp="1"/>
          </p:cNvSpPr>
          <p:nvPr>
            <p:ph type="sldNum" sz="quarter" idx="10"/>
          </p:nvPr>
        </p:nvSpPr>
        <p:spPr/>
        <p:txBody>
          <a:bodyPr/>
          <a:lstStyle/>
          <a:p>
            <a:fld id="{68963FF3-3082-0146-9045-A71664B0B906}" type="slidenum">
              <a:rPr lang="en-US" smtClean="0"/>
              <a:t>4</a:t>
            </a:fld>
            <a:endParaRPr lang="en-US" dirty="0"/>
          </a:p>
        </p:txBody>
      </p:sp>
      <p:sp>
        <p:nvSpPr>
          <p:cNvPr id="15" name="Text Placeholder 14">
            <a:extLst>
              <a:ext uri="{FF2B5EF4-FFF2-40B4-BE49-F238E27FC236}">
                <a16:creationId xmlns:a16="http://schemas.microsoft.com/office/drawing/2014/main" id="{B4D45D1D-0F6E-101A-0F69-5806AECA1896}"/>
              </a:ext>
            </a:extLst>
          </p:cNvPr>
          <p:cNvSpPr>
            <a:spLocks noGrp="1"/>
          </p:cNvSpPr>
          <p:nvPr>
            <p:ph type="body" sz="quarter" idx="12"/>
          </p:nvPr>
        </p:nvSpPr>
        <p:spPr/>
        <p:txBody>
          <a:bodyPr/>
          <a:lstStyle/>
          <a:p>
            <a:r>
              <a:rPr lang="en-US" dirty="0">
                <a:latin typeface="+mj-lt"/>
              </a:rPr>
              <a:t>Colorado Region Map</a:t>
            </a:r>
          </a:p>
        </p:txBody>
      </p:sp>
      <p:graphicFrame>
        <p:nvGraphicFramePr>
          <p:cNvPr id="10" name="Table 9">
            <a:extLst>
              <a:ext uri="{FF2B5EF4-FFF2-40B4-BE49-F238E27FC236}">
                <a16:creationId xmlns:a16="http://schemas.microsoft.com/office/drawing/2014/main" id="{2CDE392E-7967-369D-4949-5E8ED7A2AE09}"/>
              </a:ext>
            </a:extLst>
          </p:cNvPr>
          <p:cNvGraphicFramePr>
            <a:graphicFrameLocks noGrp="1"/>
          </p:cNvGraphicFramePr>
          <p:nvPr>
            <p:extLst>
              <p:ext uri="{D42A27DB-BD31-4B8C-83A1-F6EECF244321}">
                <p14:modId xmlns:p14="http://schemas.microsoft.com/office/powerpoint/2010/main" val="528542182"/>
              </p:ext>
            </p:extLst>
          </p:nvPr>
        </p:nvGraphicFramePr>
        <p:xfrm>
          <a:off x="553386" y="4336197"/>
          <a:ext cx="3008026" cy="1147390"/>
        </p:xfrm>
        <a:graphic>
          <a:graphicData uri="http://schemas.openxmlformats.org/drawingml/2006/table">
            <a:tbl>
              <a:tblPr firstCol="1" bandRow="1">
                <a:tableStyleId>{073A0DAA-6AF3-43AB-8588-CEC1D06C72B9}</a:tableStyleId>
              </a:tblPr>
              <a:tblGrid>
                <a:gridCol w="245604">
                  <a:extLst>
                    <a:ext uri="{9D8B030D-6E8A-4147-A177-3AD203B41FA5}">
                      <a16:colId xmlns:a16="http://schemas.microsoft.com/office/drawing/2014/main" val="345740147"/>
                    </a:ext>
                  </a:extLst>
                </a:gridCol>
                <a:gridCol w="2089106">
                  <a:extLst>
                    <a:ext uri="{9D8B030D-6E8A-4147-A177-3AD203B41FA5}">
                      <a16:colId xmlns:a16="http://schemas.microsoft.com/office/drawing/2014/main" val="2811704561"/>
                    </a:ext>
                  </a:extLst>
                </a:gridCol>
                <a:gridCol w="673316">
                  <a:extLst>
                    <a:ext uri="{9D8B030D-6E8A-4147-A177-3AD203B41FA5}">
                      <a16:colId xmlns:a16="http://schemas.microsoft.com/office/drawing/2014/main" val="2326132235"/>
                    </a:ext>
                  </a:extLst>
                </a:gridCol>
              </a:tblGrid>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rgbClr val="B3D6E3"/>
                    </a:solidFill>
                  </a:tcPr>
                </a:tc>
                <a:tc>
                  <a:txBody>
                    <a:bodyPr/>
                    <a:lstStyle/>
                    <a:p>
                      <a:pPr marL="0" marR="0" algn="l" fontAlgn="b">
                        <a:spcBef>
                          <a:spcPts val="0"/>
                        </a:spcBef>
                        <a:spcAft>
                          <a:spcPts val="0"/>
                        </a:spcAft>
                      </a:pPr>
                      <a:r>
                        <a:rPr lang="en-US" sz="1400" dirty="0">
                          <a:effectLst/>
                          <a:latin typeface="+mn-lt"/>
                        </a:rPr>
                        <a:t>Eastern Plains (1)</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2%</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3875043630"/>
                  </a:ext>
                </a:extLst>
              </a:tr>
              <a:tr h="248742">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rgbClr val="6B919F"/>
                    </a:solidFill>
                  </a:tcPr>
                </a:tc>
                <a:tc>
                  <a:txBody>
                    <a:bodyPr/>
                    <a:lstStyle/>
                    <a:p>
                      <a:pPr marL="0" marR="0" algn="l" fontAlgn="b">
                        <a:spcBef>
                          <a:spcPts val="0"/>
                        </a:spcBef>
                        <a:spcAft>
                          <a:spcPts val="0"/>
                        </a:spcAft>
                      </a:pPr>
                      <a:r>
                        <a:rPr lang="en-US" sz="1400" dirty="0">
                          <a:effectLst/>
                          <a:latin typeface="+mn-lt"/>
                        </a:rPr>
                        <a:t>Colorado Springs (2)</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14%</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3038648090"/>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lumMod val="50000"/>
                      </a:schemeClr>
                    </a:solidFill>
                  </a:tcPr>
                </a:tc>
                <a:tc>
                  <a:txBody>
                    <a:bodyPr/>
                    <a:lstStyle/>
                    <a:p>
                      <a:pPr marL="0" marR="0" algn="l" fontAlgn="b">
                        <a:spcBef>
                          <a:spcPts val="0"/>
                        </a:spcBef>
                        <a:spcAft>
                          <a:spcPts val="0"/>
                        </a:spcAft>
                      </a:pPr>
                      <a:r>
                        <a:rPr lang="en-US" sz="1400" dirty="0">
                          <a:effectLst/>
                          <a:latin typeface="+mn-lt"/>
                        </a:rPr>
                        <a:t>Larimer/Weld (3)</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13%</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2138536935"/>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lumMod val="75000"/>
                      </a:schemeClr>
                    </a:solidFill>
                  </a:tcPr>
                </a:tc>
                <a:tc>
                  <a:txBody>
                    <a:bodyPr/>
                    <a:lstStyle/>
                    <a:p>
                      <a:pPr marL="0" marR="0" algn="l" fontAlgn="b">
                        <a:spcBef>
                          <a:spcPts val="0"/>
                        </a:spcBef>
                        <a:spcAft>
                          <a:spcPts val="0"/>
                        </a:spcAft>
                      </a:pPr>
                      <a:r>
                        <a:rPr lang="en-US" sz="1400" dirty="0">
                          <a:effectLst/>
                          <a:latin typeface="+mn-lt"/>
                        </a:rPr>
                        <a:t>Denver Metro (4)</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61%</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672013958"/>
                  </a:ext>
                </a:extLst>
              </a:tr>
              <a:tr h="173505">
                <a:tc>
                  <a:txBody>
                    <a:bodyPr/>
                    <a:lstStyle/>
                    <a:p>
                      <a:pPr marL="0" marR="0" algn="ctr" fontAlgn="b">
                        <a:spcBef>
                          <a:spcPts val="0"/>
                        </a:spcBef>
                        <a:spcAft>
                          <a:spcPts val="0"/>
                        </a:spcAft>
                      </a:pPr>
                      <a:endParaRPr lang="en-US" sz="1400" dirty="0">
                        <a:effectLst/>
                        <a:latin typeface="+mn-lt"/>
                        <a:ea typeface="Calibri" panose="020F0502020204030204" pitchFamily="34" charset="0"/>
                      </a:endParaRPr>
                    </a:p>
                  </a:txBody>
                  <a:tcPr marL="11302" marR="11302" marT="11302" marB="0" anchor="ctr">
                    <a:solidFill>
                      <a:schemeClr val="accent1"/>
                    </a:solidFill>
                  </a:tcPr>
                </a:tc>
                <a:tc>
                  <a:txBody>
                    <a:bodyPr/>
                    <a:lstStyle/>
                    <a:p>
                      <a:pPr marL="0" marR="0" algn="l" fontAlgn="b">
                        <a:spcBef>
                          <a:spcPts val="0"/>
                        </a:spcBef>
                        <a:spcAft>
                          <a:spcPts val="0"/>
                        </a:spcAft>
                      </a:pPr>
                      <a:r>
                        <a:rPr lang="en-US" sz="1400" dirty="0">
                          <a:effectLst/>
                          <a:latin typeface="+mn-lt"/>
                        </a:rPr>
                        <a:t>Western Slope (5)</a:t>
                      </a:r>
                      <a:endParaRPr lang="en-US" sz="1400" dirty="0">
                        <a:effectLst/>
                        <a:latin typeface="+mn-lt"/>
                        <a:ea typeface="Calibri" panose="020F0502020204030204" pitchFamily="34" charset="0"/>
                      </a:endParaRPr>
                    </a:p>
                  </a:txBody>
                  <a:tcPr marR="11302" marT="11302" marB="0" anchor="ctr"/>
                </a:tc>
                <a:tc>
                  <a:txBody>
                    <a:bodyPr/>
                    <a:lstStyle/>
                    <a:p>
                      <a:pPr marL="0" marR="0" algn="ctr" fontAlgn="b">
                        <a:spcBef>
                          <a:spcPts val="0"/>
                        </a:spcBef>
                        <a:spcAft>
                          <a:spcPts val="0"/>
                        </a:spcAft>
                      </a:pPr>
                      <a:r>
                        <a:rPr lang="en-US" sz="1400" dirty="0">
                          <a:effectLst/>
                          <a:latin typeface="+mn-lt"/>
                        </a:rPr>
                        <a:t>10%</a:t>
                      </a:r>
                      <a:endParaRPr lang="en-US" sz="1400" dirty="0">
                        <a:effectLst/>
                        <a:latin typeface="+mn-lt"/>
                        <a:ea typeface="Calibri" panose="020F0502020204030204" pitchFamily="34" charset="0"/>
                      </a:endParaRPr>
                    </a:p>
                  </a:txBody>
                  <a:tcPr marL="11302" marR="11302" marT="11302" marB="0" anchor="ctr"/>
                </a:tc>
                <a:extLst>
                  <a:ext uri="{0D108BD9-81ED-4DB2-BD59-A6C34878D82A}">
                    <a16:rowId xmlns:a16="http://schemas.microsoft.com/office/drawing/2014/main" val="881220952"/>
                  </a:ext>
                </a:extLst>
              </a:tr>
            </a:tbl>
          </a:graphicData>
        </a:graphic>
      </p:graphicFrame>
      <p:pic>
        <p:nvPicPr>
          <p:cNvPr id="30" name="Picture 29">
            <a:extLst>
              <a:ext uri="{FF2B5EF4-FFF2-40B4-BE49-F238E27FC236}">
                <a16:creationId xmlns:a16="http://schemas.microsoft.com/office/drawing/2014/main" id="{56442FF8-6760-E207-383E-C40EAFF4BD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2506" y="522596"/>
            <a:ext cx="8064164" cy="5833864"/>
          </a:xfrm>
          <a:prstGeom prst="rect">
            <a:avLst/>
          </a:prstGeom>
        </p:spPr>
      </p:pic>
    </p:spTree>
    <p:extLst>
      <p:ext uri="{BB962C8B-B14F-4D97-AF65-F5344CB8AC3E}">
        <p14:creationId xmlns:p14="http://schemas.microsoft.com/office/powerpoint/2010/main" val="1407276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D57FD-C083-9B94-63AC-7E84DE9E08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33183-CE19-93FB-317C-6AC7A7B63B99}"/>
              </a:ext>
            </a:extLst>
          </p:cNvPr>
          <p:cNvSpPr>
            <a:spLocks noGrp="1"/>
          </p:cNvSpPr>
          <p:nvPr>
            <p:ph type="sldNum" sz="quarter" idx="10"/>
          </p:nvPr>
        </p:nvSpPr>
        <p:spPr>
          <a:xfrm>
            <a:off x="11353800" y="6357894"/>
            <a:ext cx="711200" cy="215900"/>
          </a:xfrm>
        </p:spPr>
        <p:txBody>
          <a:bodyPr/>
          <a:lstStyle/>
          <a:p>
            <a:fld id="{68963FF3-3082-0146-9045-A71664B0B906}" type="slidenum">
              <a:rPr lang="en-US" smtClean="0"/>
              <a:pPr/>
              <a:t>40</a:t>
            </a:fld>
            <a:endParaRPr lang="en-US" dirty="0"/>
          </a:p>
        </p:txBody>
      </p:sp>
      <p:sp>
        <p:nvSpPr>
          <p:cNvPr id="3" name="Text Placeholder 2">
            <a:extLst>
              <a:ext uri="{FF2B5EF4-FFF2-40B4-BE49-F238E27FC236}">
                <a16:creationId xmlns:a16="http://schemas.microsoft.com/office/drawing/2014/main" id="{26BAD75B-E954-FFA8-0E0B-C9ACFB03AB65}"/>
              </a:ext>
            </a:extLst>
          </p:cNvPr>
          <p:cNvSpPr>
            <a:spLocks noGrp="1"/>
          </p:cNvSpPr>
          <p:nvPr>
            <p:ph type="body" sz="quarter" idx="12"/>
          </p:nvPr>
        </p:nvSpPr>
        <p:spPr>
          <a:xfrm>
            <a:off x="309563" y="985838"/>
            <a:ext cx="11561762" cy="842962"/>
          </a:xfrm>
        </p:spPr>
        <p:txBody>
          <a:bodyPr/>
          <a:lstStyle/>
          <a:p>
            <a:r>
              <a:rPr lang="en-US" dirty="0"/>
              <a:t>Q9. Do you have health insurance? (IF YES, ASK: What is your primary health insurance plan?)</a:t>
            </a:r>
          </a:p>
        </p:txBody>
      </p:sp>
      <p:sp>
        <p:nvSpPr>
          <p:cNvPr id="9" name="Text Placeholder 8">
            <a:extLst>
              <a:ext uri="{FF2B5EF4-FFF2-40B4-BE49-F238E27FC236}">
                <a16:creationId xmlns:a16="http://schemas.microsoft.com/office/drawing/2014/main" id="{43E2AE47-9BD2-B70A-C928-78CA8F66422B}"/>
              </a:ext>
            </a:extLst>
          </p:cNvPr>
          <p:cNvSpPr>
            <a:spLocks noGrp="1"/>
          </p:cNvSpPr>
          <p:nvPr>
            <p:ph type="body" sz="quarter" idx="13"/>
          </p:nvPr>
        </p:nvSpPr>
        <p:spPr/>
        <p:txBody>
          <a:bodyPr/>
          <a:lstStyle/>
          <a:p>
            <a:endParaRPr lang="en-US"/>
          </a:p>
        </p:txBody>
      </p:sp>
      <p:graphicFrame>
        <p:nvGraphicFramePr>
          <p:cNvPr id="7" name="Chart 6">
            <a:extLst>
              <a:ext uri="{FF2B5EF4-FFF2-40B4-BE49-F238E27FC236}">
                <a16:creationId xmlns:a16="http://schemas.microsoft.com/office/drawing/2014/main" id="{479FE926-AC5C-B82F-E269-890828A9BEE5}"/>
              </a:ext>
            </a:extLst>
          </p:cNvPr>
          <p:cNvGraphicFramePr/>
          <p:nvPr>
            <p:extLst>
              <p:ext uri="{D42A27DB-BD31-4B8C-83A1-F6EECF244321}">
                <p14:modId xmlns:p14="http://schemas.microsoft.com/office/powerpoint/2010/main" val="2614321471"/>
              </p:ext>
            </p:extLst>
          </p:nvPr>
        </p:nvGraphicFramePr>
        <p:xfrm>
          <a:off x="309563" y="1976847"/>
          <a:ext cx="11194742" cy="43810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64C21DBD-3C95-88E4-BAA2-6E039371F141}"/>
              </a:ext>
            </a:extLst>
          </p:cNvPr>
          <p:cNvSpPr>
            <a:spLocks noGrp="1"/>
          </p:cNvSpPr>
          <p:nvPr>
            <p:ph type="body" sz="quarter" idx="11"/>
          </p:nvPr>
        </p:nvSpPr>
        <p:spPr/>
        <p:txBody>
          <a:bodyPr>
            <a:normAutofit fontScale="92500"/>
          </a:bodyPr>
          <a:lstStyle/>
          <a:p>
            <a:r>
              <a:rPr lang="en-US" dirty="0"/>
              <a:t>The majority of Latinos/Hispanics in Colorado have health coverage through their employer, their partner’s employer, or through Medicaid/Health First Colorado.</a:t>
            </a:r>
          </a:p>
        </p:txBody>
      </p:sp>
    </p:spTree>
    <p:extLst>
      <p:ext uri="{BB962C8B-B14F-4D97-AF65-F5344CB8AC3E}">
        <p14:creationId xmlns:p14="http://schemas.microsoft.com/office/powerpoint/2010/main" val="3762789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E909BC-DA99-82F7-036D-C8A472F00099}"/>
              </a:ext>
            </a:extLst>
          </p:cNvPr>
          <p:cNvSpPr>
            <a:spLocks noGrp="1"/>
          </p:cNvSpPr>
          <p:nvPr>
            <p:ph type="sldNum" sz="quarter" idx="10"/>
          </p:nvPr>
        </p:nvSpPr>
        <p:spPr/>
        <p:txBody>
          <a:bodyPr/>
          <a:lstStyle/>
          <a:p>
            <a:fld id="{68963FF3-3082-0146-9045-A71664B0B906}" type="slidenum">
              <a:rPr lang="en-US" smtClean="0"/>
              <a:t>41</a:t>
            </a:fld>
            <a:endParaRPr lang="en-US" dirty="0"/>
          </a:p>
        </p:txBody>
      </p:sp>
      <p:sp>
        <p:nvSpPr>
          <p:cNvPr id="3" name="Text Placeholder 2">
            <a:extLst>
              <a:ext uri="{FF2B5EF4-FFF2-40B4-BE49-F238E27FC236}">
                <a16:creationId xmlns:a16="http://schemas.microsoft.com/office/drawing/2014/main" id="{0DC9E110-2E2F-731E-EF3B-B02D2BD8977C}"/>
              </a:ext>
            </a:extLst>
          </p:cNvPr>
          <p:cNvSpPr>
            <a:spLocks noGrp="1"/>
          </p:cNvSpPr>
          <p:nvPr>
            <p:ph type="body" sz="quarter" idx="11"/>
          </p:nvPr>
        </p:nvSpPr>
        <p:spPr/>
        <p:txBody>
          <a:bodyPr/>
          <a:lstStyle/>
          <a:p>
            <a:r>
              <a:rPr lang="en-US" dirty="0"/>
              <a:t>The high cost of healthcare is causing concern in the community.</a:t>
            </a:r>
          </a:p>
        </p:txBody>
      </p:sp>
      <p:sp>
        <p:nvSpPr>
          <p:cNvPr id="4" name="Text Placeholder 3">
            <a:extLst>
              <a:ext uri="{FF2B5EF4-FFF2-40B4-BE49-F238E27FC236}">
                <a16:creationId xmlns:a16="http://schemas.microsoft.com/office/drawing/2014/main" id="{7C011F5C-80F0-7719-20F5-CAE48F1BEA78}"/>
              </a:ext>
            </a:extLst>
          </p:cNvPr>
          <p:cNvSpPr>
            <a:spLocks noGrp="1"/>
          </p:cNvSpPr>
          <p:nvPr>
            <p:ph type="body" sz="quarter" idx="12"/>
          </p:nvPr>
        </p:nvSpPr>
        <p:spPr/>
        <p:txBody>
          <a:bodyPr>
            <a:normAutofit fontScale="92500"/>
          </a:bodyPr>
          <a:lstStyle/>
          <a:p>
            <a:r>
              <a:rPr lang="en-US" dirty="0"/>
              <a:t>Q15d.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dirty="0"/>
              <a:t>(The Cost of Healthcare)</a:t>
            </a:r>
          </a:p>
        </p:txBody>
      </p:sp>
      <p:sp>
        <p:nvSpPr>
          <p:cNvPr id="5" name="Text Placeholder 4">
            <a:extLst>
              <a:ext uri="{FF2B5EF4-FFF2-40B4-BE49-F238E27FC236}">
                <a16:creationId xmlns:a16="http://schemas.microsoft.com/office/drawing/2014/main" id="{549481F0-5089-92DE-10E2-0DDDDE07A9B0}"/>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4DF9D2AF-923C-38BF-093D-B2D6D665E914}"/>
              </a:ext>
            </a:extLst>
          </p:cNvPr>
          <p:cNvGraphicFramePr/>
          <p:nvPr>
            <p:extLst>
              <p:ext uri="{D42A27DB-BD31-4B8C-83A1-F6EECF244321}">
                <p14:modId xmlns:p14="http://schemas.microsoft.com/office/powerpoint/2010/main" val="3222895418"/>
              </p:ext>
            </p:extLst>
          </p:nvPr>
        </p:nvGraphicFramePr>
        <p:xfrm>
          <a:off x="457204" y="2375451"/>
          <a:ext cx="10896596"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1C62F04-8437-A43E-0FB4-156C4A914922}"/>
              </a:ext>
            </a:extLst>
          </p:cNvPr>
          <p:cNvSpPr txBox="1"/>
          <p:nvPr/>
        </p:nvSpPr>
        <p:spPr>
          <a:xfrm>
            <a:off x="9291182" y="2900527"/>
            <a:ext cx="1934103" cy="830997"/>
          </a:xfrm>
          <a:prstGeom prst="rect">
            <a:avLst/>
          </a:prstGeom>
          <a:noFill/>
        </p:spPr>
        <p:txBody>
          <a:bodyPr wrap="square" rtlCol="0">
            <a:spAutoFit/>
          </a:bodyPr>
          <a:lstStyle/>
          <a:p>
            <a:pPr algn="ctr"/>
            <a:r>
              <a:rPr lang="en-US" sz="1600" b="1" dirty="0">
                <a:solidFill>
                  <a:schemeClr val="accent4"/>
                </a:solidFill>
                <a:latin typeface="+mj-lt"/>
              </a:rPr>
              <a:t>Extremely/Very Serious Problem</a:t>
            </a:r>
            <a:br>
              <a:rPr lang="en-US" sz="1600" b="1" dirty="0">
                <a:solidFill>
                  <a:schemeClr val="accent4"/>
                </a:solidFill>
                <a:latin typeface="+mj-lt"/>
              </a:rPr>
            </a:br>
            <a:r>
              <a:rPr lang="en-US" sz="1600" b="1" dirty="0">
                <a:solidFill>
                  <a:schemeClr val="accent4"/>
                </a:solidFill>
                <a:latin typeface="+mj-lt"/>
              </a:rPr>
              <a:t>78%</a:t>
            </a:r>
          </a:p>
        </p:txBody>
      </p:sp>
    </p:spTree>
    <p:extLst>
      <p:ext uri="{BB962C8B-B14F-4D97-AF65-F5344CB8AC3E}">
        <p14:creationId xmlns:p14="http://schemas.microsoft.com/office/powerpoint/2010/main" val="1199826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2AB01-9885-A482-96DE-9F2DF670DD82}"/>
              </a:ext>
            </a:extLst>
          </p:cNvPr>
          <p:cNvSpPr>
            <a:spLocks noGrp="1"/>
          </p:cNvSpPr>
          <p:nvPr>
            <p:ph type="sldNum" sz="quarter" idx="10"/>
          </p:nvPr>
        </p:nvSpPr>
        <p:spPr/>
        <p:txBody>
          <a:bodyPr/>
          <a:lstStyle/>
          <a:p>
            <a:fld id="{68963FF3-3082-0146-9045-A71664B0B906}" type="slidenum">
              <a:rPr lang="en-US" smtClean="0"/>
              <a:t>42</a:t>
            </a:fld>
            <a:endParaRPr lang="en-US" dirty="0"/>
          </a:p>
        </p:txBody>
      </p:sp>
      <p:sp>
        <p:nvSpPr>
          <p:cNvPr id="3" name="Text Placeholder 2">
            <a:extLst>
              <a:ext uri="{FF2B5EF4-FFF2-40B4-BE49-F238E27FC236}">
                <a16:creationId xmlns:a16="http://schemas.microsoft.com/office/drawing/2014/main" id="{F094E80D-5B86-CF2F-B6EB-8FF31A07E358}"/>
              </a:ext>
            </a:extLst>
          </p:cNvPr>
          <p:cNvSpPr>
            <a:spLocks noGrp="1"/>
          </p:cNvSpPr>
          <p:nvPr>
            <p:ph type="body" sz="quarter" idx="11"/>
          </p:nvPr>
        </p:nvSpPr>
        <p:spPr/>
        <p:txBody>
          <a:bodyPr/>
          <a:lstStyle/>
          <a:p>
            <a:r>
              <a:rPr lang="en-US" dirty="0"/>
              <a:t>Nearly half fear losing their coverage: 42% of Latinos face medical uncertainty.</a:t>
            </a:r>
          </a:p>
        </p:txBody>
      </p:sp>
      <p:sp>
        <p:nvSpPr>
          <p:cNvPr id="4" name="Text Placeholder 3">
            <a:extLst>
              <a:ext uri="{FF2B5EF4-FFF2-40B4-BE49-F238E27FC236}">
                <a16:creationId xmlns:a16="http://schemas.microsoft.com/office/drawing/2014/main" id="{21F29742-D2A1-9EE7-0DD5-FE610A04E350}"/>
              </a:ext>
            </a:extLst>
          </p:cNvPr>
          <p:cNvSpPr>
            <a:spLocks noGrp="1"/>
          </p:cNvSpPr>
          <p:nvPr>
            <p:ph type="body" sz="quarter" idx="12"/>
          </p:nvPr>
        </p:nvSpPr>
        <p:spPr/>
        <p:txBody>
          <a:bodyPr/>
          <a:lstStyle/>
          <a:p>
            <a:r>
              <a:rPr lang="en-US" dirty="0"/>
              <a:t>Q20. Thinking ahead over the next year, how worried are you that you or someone else in your household will be without health insurance coverage? </a:t>
            </a:r>
          </a:p>
        </p:txBody>
      </p:sp>
      <p:sp>
        <p:nvSpPr>
          <p:cNvPr id="5" name="Text Placeholder 4">
            <a:extLst>
              <a:ext uri="{FF2B5EF4-FFF2-40B4-BE49-F238E27FC236}">
                <a16:creationId xmlns:a16="http://schemas.microsoft.com/office/drawing/2014/main" id="{15B4F822-32C5-E3A9-AFA9-CC505D56378E}"/>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538085DB-D590-05A7-322E-18E542A2E202}"/>
              </a:ext>
            </a:extLst>
          </p:cNvPr>
          <p:cNvGraphicFramePr/>
          <p:nvPr>
            <p:extLst>
              <p:ext uri="{D42A27DB-BD31-4B8C-83A1-F6EECF244321}">
                <p14:modId xmlns:p14="http://schemas.microsoft.com/office/powerpoint/2010/main" val="3330027986"/>
              </p:ext>
            </p:extLst>
          </p:nvPr>
        </p:nvGraphicFramePr>
        <p:xfrm>
          <a:off x="909390" y="2270569"/>
          <a:ext cx="9244693" cy="37919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BE7800A-824E-2ACF-5F7F-F18B36EFD82A}"/>
              </a:ext>
            </a:extLst>
          </p:cNvPr>
          <p:cNvSpPr txBox="1"/>
          <p:nvPr/>
        </p:nvSpPr>
        <p:spPr>
          <a:xfrm>
            <a:off x="7937598" y="2401741"/>
            <a:ext cx="1322961" cy="830997"/>
          </a:xfrm>
          <a:prstGeom prst="rect">
            <a:avLst/>
          </a:prstGeom>
          <a:noFill/>
        </p:spPr>
        <p:txBody>
          <a:bodyPr wrap="square" rtlCol="0">
            <a:spAutoFit/>
          </a:bodyPr>
          <a:lstStyle/>
          <a:p>
            <a:pPr algn="ctr"/>
            <a:r>
              <a:rPr lang="en-US" sz="1600" b="1" dirty="0">
                <a:solidFill>
                  <a:schemeClr val="accent4"/>
                </a:solidFill>
                <a:latin typeface="+mj-lt"/>
              </a:rPr>
              <a:t>Total Worried</a:t>
            </a:r>
            <a:br>
              <a:rPr lang="en-US" sz="1600" b="1" dirty="0">
                <a:solidFill>
                  <a:schemeClr val="accent4"/>
                </a:solidFill>
                <a:latin typeface="+mj-lt"/>
              </a:rPr>
            </a:br>
            <a:r>
              <a:rPr lang="en-US" sz="1600" b="1" dirty="0">
                <a:solidFill>
                  <a:schemeClr val="accent4"/>
                </a:solidFill>
                <a:latin typeface="+mj-lt"/>
              </a:rPr>
              <a:t>42%</a:t>
            </a:r>
          </a:p>
        </p:txBody>
      </p:sp>
      <p:sp>
        <p:nvSpPr>
          <p:cNvPr id="8" name="TextBox 7">
            <a:extLst>
              <a:ext uri="{FF2B5EF4-FFF2-40B4-BE49-F238E27FC236}">
                <a16:creationId xmlns:a16="http://schemas.microsoft.com/office/drawing/2014/main" id="{09C34EF6-9580-5342-74EC-7E9004CA17D4}"/>
              </a:ext>
            </a:extLst>
          </p:cNvPr>
          <p:cNvSpPr txBox="1"/>
          <p:nvPr/>
        </p:nvSpPr>
        <p:spPr>
          <a:xfrm>
            <a:off x="8751610" y="3865242"/>
            <a:ext cx="1322961" cy="830997"/>
          </a:xfrm>
          <a:prstGeom prst="rect">
            <a:avLst/>
          </a:prstGeom>
          <a:noFill/>
        </p:spPr>
        <p:txBody>
          <a:bodyPr wrap="square" rtlCol="0">
            <a:spAutoFit/>
          </a:bodyPr>
          <a:lstStyle/>
          <a:p>
            <a:pPr algn="ctr"/>
            <a:r>
              <a:rPr lang="en-US" sz="1600" b="1" dirty="0">
                <a:solidFill>
                  <a:schemeClr val="accent1"/>
                </a:solidFill>
                <a:latin typeface="+mj-lt"/>
              </a:rPr>
              <a:t>Total Not Worried</a:t>
            </a:r>
            <a:br>
              <a:rPr lang="en-US" sz="1600" b="1" dirty="0">
                <a:solidFill>
                  <a:schemeClr val="accent1"/>
                </a:solidFill>
                <a:latin typeface="+mj-lt"/>
              </a:rPr>
            </a:br>
            <a:r>
              <a:rPr lang="en-US" sz="1600" b="1" dirty="0">
                <a:solidFill>
                  <a:schemeClr val="accent1"/>
                </a:solidFill>
                <a:latin typeface="+mj-lt"/>
              </a:rPr>
              <a:t>55%</a:t>
            </a:r>
          </a:p>
        </p:txBody>
      </p:sp>
    </p:spTree>
    <p:extLst>
      <p:ext uri="{BB962C8B-B14F-4D97-AF65-F5344CB8AC3E}">
        <p14:creationId xmlns:p14="http://schemas.microsoft.com/office/powerpoint/2010/main" val="1848897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E90F-5E35-468C-39D7-16B8F7E7390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3F8988-D84E-128F-7E9D-6125481D89B4}"/>
              </a:ext>
            </a:extLst>
          </p:cNvPr>
          <p:cNvSpPr>
            <a:spLocks noGrp="1"/>
          </p:cNvSpPr>
          <p:nvPr>
            <p:ph type="sldNum" sz="quarter" idx="10"/>
          </p:nvPr>
        </p:nvSpPr>
        <p:spPr/>
        <p:txBody>
          <a:bodyPr/>
          <a:lstStyle/>
          <a:p>
            <a:fld id="{68963FF3-3082-0146-9045-A71664B0B906}" type="slidenum">
              <a:rPr lang="en-US" smtClean="0"/>
              <a:pPr/>
              <a:t>43</a:t>
            </a:fld>
            <a:endParaRPr lang="en-US" dirty="0"/>
          </a:p>
        </p:txBody>
      </p:sp>
      <p:sp>
        <p:nvSpPr>
          <p:cNvPr id="3" name="Text Placeholder 2">
            <a:extLst>
              <a:ext uri="{FF2B5EF4-FFF2-40B4-BE49-F238E27FC236}">
                <a16:creationId xmlns:a16="http://schemas.microsoft.com/office/drawing/2014/main" id="{411EAC8F-A560-7F66-EBA5-413F397FBFA0}"/>
              </a:ext>
            </a:extLst>
          </p:cNvPr>
          <p:cNvSpPr>
            <a:spLocks noGrp="1"/>
          </p:cNvSpPr>
          <p:nvPr>
            <p:ph type="body" sz="quarter" idx="12"/>
          </p:nvPr>
        </p:nvSpPr>
        <p:spPr/>
        <p:txBody>
          <a:bodyPr/>
          <a:lstStyle/>
          <a:p>
            <a:pPr marL="342900" indent="-342900">
              <a:buAutoNum type="arabicPeriod" startAt="21"/>
            </a:pPr>
            <a:r>
              <a:rPr lang="en-US" dirty="0">
                <a:latin typeface="+mn-lt"/>
              </a:rPr>
              <a:t>Why are you worried that you or someone else in your household will be without health insurance coverage?</a:t>
            </a:r>
          </a:p>
          <a:p>
            <a:r>
              <a:rPr lang="en-US" dirty="0">
                <a:latin typeface="+mn-lt"/>
              </a:rPr>
              <a:t>(Open-ended; n=</a:t>
            </a:r>
            <a:r>
              <a:rPr lang="en-US" dirty="0"/>
              <a:t>200</a:t>
            </a:r>
            <a:r>
              <a:rPr lang="en-US" dirty="0">
                <a:latin typeface="+mn-lt"/>
              </a:rPr>
              <a:t>)</a:t>
            </a:r>
          </a:p>
        </p:txBody>
      </p:sp>
      <p:graphicFrame>
        <p:nvGraphicFramePr>
          <p:cNvPr id="7" name="Chart 6">
            <a:extLst>
              <a:ext uri="{FF2B5EF4-FFF2-40B4-BE49-F238E27FC236}">
                <a16:creationId xmlns:a16="http://schemas.microsoft.com/office/drawing/2014/main" id="{69184B1A-D88C-D1BF-7DF9-A8959366CB84}"/>
              </a:ext>
            </a:extLst>
          </p:cNvPr>
          <p:cNvGraphicFramePr/>
          <p:nvPr>
            <p:extLst>
              <p:ext uri="{D42A27DB-BD31-4B8C-83A1-F6EECF244321}">
                <p14:modId xmlns:p14="http://schemas.microsoft.com/office/powerpoint/2010/main" val="89216314"/>
              </p:ext>
            </p:extLst>
          </p:nvPr>
        </p:nvGraphicFramePr>
        <p:xfrm>
          <a:off x="0" y="1976847"/>
          <a:ext cx="11791406" cy="45969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5E9827ED-5604-5102-6CC4-5EFCB1F3EC95}"/>
              </a:ext>
            </a:extLst>
          </p:cNvPr>
          <p:cNvSpPr>
            <a:spLocks noGrp="1"/>
          </p:cNvSpPr>
          <p:nvPr>
            <p:ph type="body" sz="quarter" idx="11"/>
          </p:nvPr>
        </p:nvSpPr>
        <p:spPr/>
        <p:txBody>
          <a:bodyPr/>
          <a:lstStyle/>
          <a:p>
            <a:r>
              <a:rPr lang="en-US" dirty="0"/>
              <a:t>Coverage at risk: between cutbacks, eligibility requirements, and unaffordable prices, healthcare is becoming a privilege.</a:t>
            </a:r>
          </a:p>
        </p:txBody>
      </p:sp>
    </p:spTree>
    <p:extLst>
      <p:ext uri="{BB962C8B-B14F-4D97-AF65-F5344CB8AC3E}">
        <p14:creationId xmlns:p14="http://schemas.microsoft.com/office/powerpoint/2010/main" val="1417441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0E37-5FAF-CD14-1E12-18B798C4A98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DBFB21-D1F5-43F3-B705-A8B088F4900A}"/>
              </a:ext>
            </a:extLst>
          </p:cNvPr>
          <p:cNvSpPr>
            <a:spLocks noGrp="1"/>
          </p:cNvSpPr>
          <p:nvPr>
            <p:ph type="sldNum" sz="quarter" idx="10"/>
          </p:nvPr>
        </p:nvSpPr>
        <p:spPr/>
        <p:txBody>
          <a:bodyPr/>
          <a:lstStyle/>
          <a:p>
            <a:fld id="{68963FF3-3082-0146-9045-A71664B0B906}" type="slidenum">
              <a:rPr lang="en-US" smtClean="0"/>
              <a:t>44</a:t>
            </a:fld>
            <a:endParaRPr lang="en-US" dirty="0"/>
          </a:p>
        </p:txBody>
      </p:sp>
      <p:sp>
        <p:nvSpPr>
          <p:cNvPr id="4" name="Text Placeholder 3">
            <a:extLst>
              <a:ext uri="{FF2B5EF4-FFF2-40B4-BE49-F238E27FC236}">
                <a16:creationId xmlns:a16="http://schemas.microsoft.com/office/drawing/2014/main" id="{74323735-92BB-45B5-E4CD-A3B0CAD14EDA}"/>
              </a:ext>
            </a:extLst>
          </p:cNvPr>
          <p:cNvSpPr>
            <a:spLocks noGrp="1"/>
          </p:cNvSpPr>
          <p:nvPr>
            <p:ph type="body" sz="quarter" idx="12"/>
          </p:nvPr>
        </p:nvSpPr>
        <p:spPr/>
        <p:txBody>
          <a:bodyPr/>
          <a:lstStyle/>
          <a:p>
            <a:r>
              <a:rPr lang="en-US" dirty="0"/>
              <a:t>Q23b. In the last 12 months, have you experienced any of the following? Postponed medical care</a:t>
            </a:r>
          </a:p>
        </p:txBody>
      </p:sp>
      <p:sp>
        <p:nvSpPr>
          <p:cNvPr id="9" name="Text Placeholder 8">
            <a:extLst>
              <a:ext uri="{FF2B5EF4-FFF2-40B4-BE49-F238E27FC236}">
                <a16:creationId xmlns:a16="http://schemas.microsoft.com/office/drawing/2014/main" id="{745E4AAC-1F6C-BF52-5FA1-F464BD3A96AA}"/>
              </a:ext>
            </a:extLst>
          </p:cNvPr>
          <p:cNvSpPr>
            <a:spLocks noGrp="1"/>
          </p:cNvSpPr>
          <p:nvPr>
            <p:ph type="body" sz="quarter" idx="11"/>
          </p:nvPr>
        </p:nvSpPr>
        <p:spPr/>
        <p:txBody>
          <a:bodyPr/>
          <a:lstStyle/>
          <a:p>
            <a:r>
              <a:rPr lang="en-US" dirty="0"/>
              <a:t>Unequal access: While 64% do not delay medical care, more than a third have.</a:t>
            </a:r>
          </a:p>
        </p:txBody>
      </p:sp>
      <p:graphicFrame>
        <p:nvGraphicFramePr>
          <p:cNvPr id="12" name="Chart 11">
            <a:extLst>
              <a:ext uri="{FF2B5EF4-FFF2-40B4-BE49-F238E27FC236}">
                <a16:creationId xmlns:a16="http://schemas.microsoft.com/office/drawing/2014/main" id="{39B0CCE6-96C3-775C-8351-E2FFAFE77C9D}"/>
              </a:ext>
            </a:extLst>
          </p:cNvPr>
          <p:cNvGraphicFramePr/>
          <p:nvPr>
            <p:extLst>
              <p:ext uri="{D42A27DB-BD31-4B8C-83A1-F6EECF244321}">
                <p14:modId xmlns:p14="http://schemas.microsoft.com/office/powerpoint/2010/main" val="3522111117"/>
              </p:ext>
            </p:extLst>
          </p:nvPr>
        </p:nvGraphicFramePr>
        <p:xfrm>
          <a:off x="2724149" y="2076994"/>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A70224E3-5A51-3950-1C87-8D8FF82E22F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3590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6A70-B072-61D0-E38B-EB28A2C609E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97BEA6-A4C8-3F4B-7C12-56E695502677}"/>
              </a:ext>
            </a:extLst>
          </p:cNvPr>
          <p:cNvSpPr>
            <a:spLocks noGrp="1"/>
          </p:cNvSpPr>
          <p:nvPr>
            <p:ph type="sldNum" sz="quarter" idx="10"/>
          </p:nvPr>
        </p:nvSpPr>
        <p:spPr/>
        <p:txBody>
          <a:bodyPr/>
          <a:lstStyle/>
          <a:p>
            <a:fld id="{68963FF3-3082-0146-9045-A71664B0B906}" type="slidenum">
              <a:rPr lang="en-US" smtClean="0"/>
              <a:t>45</a:t>
            </a:fld>
            <a:endParaRPr lang="en-US" dirty="0"/>
          </a:p>
        </p:txBody>
      </p:sp>
      <p:sp>
        <p:nvSpPr>
          <p:cNvPr id="4" name="Text Placeholder 3">
            <a:extLst>
              <a:ext uri="{FF2B5EF4-FFF2-40B4-BE49-F238E27FC236}">
                <a16:creationId xmlns:a16="http://schemas.microsoft.com/office/drawing/2014/main" id="{397C83CD-8764-E393-4623-441935F6E904}"/>
              </a:ext>
            </a:extLst>
          </p:cNvPr>
          <p:cNvSpPr>
            <a:spLocks noGrp="1"/>
          </p:cNvSpPr>
          <p:nvPr>
            <p:ph type="body" sz="quarter" idx="12"/>
          </p:nvPr>
        </p:nvSpPr>
        <p:spPr/>
        <p:txBody>
          <a:bodyPr/>
          <a:lstStyle/>
          <a:p>
            <a:r>
              <a:rPr lang="en-US" dirty="0"/>
              <a:t>Q23c. In the last 12 months, have you experienced any of the following? Postponed dental care</a:t>
            </a:r>
          </a:p>
        </p:txBody>
      </p:sp>
      <p:sp>
        <p:nvSpPr>
          <p:cNvPr id="10" name="Text Placeholder 9">
            <a:extLst>
              <a:ext uri="{FF2B5EF4-FFF2-40B4-BE49-F238E27FC236}">
                <a16:creationId xmlns:a16="http://schemas.microsoft.com/office/drawing/2014/main" id="{BD594AB4-C871-79C1-0292-1CF934738602}"/>
              </a:ext>
            </a:extLst>
          </p:cNvPr>
          <p:cNvSpPr>
            <a:spLocks noGrp="1"/>
          </p:cNvSpPr>
          <p:nvPr>
            <p:ph type="body" sz="quarter" idx="11"/>
          </p:nvPr>
        </p:nvSpPr>
        <p:spPr/>
        <p:txBody>
          <a:bodyPr/>
          <a:lstStyle/>
          <a:p>
            <a:r>
              <a:rPr lang="en-US" dirty="0"/>
              <a:t>Just under half of Hispanics/Latinos in Colorado receive dental care when they need it.</a:t>
            </a:r>
          </a:p>
        </p:txBody>
      </p:sp>
      <p:graphicFrame>
        <p:nvGraphicFramePr>
          <p:cNvPr id="11" name="Chart 10">
            <a:extLst>
              <a:ext uri="{FF2B5EF4-FFF2-40B4-BE49-F238E27FC236}">
                <a16:creationId xmlns:a16="http://schemas.microsoft.com/office/drawing/2014/main" id="{E34EB5BB-E11C-DA75-734B-C425D735A3AE}"/>
              </a:ext>
            </a:extLst>
          </p:cNvPr>
          <p:cNvGraphicFramePr/>
          <p:nvPr>
            <p:extLst>
              <p:ext uri="{D42A27DB-BD31-4B8C-83A1-F6EECF244321}">
                <p14:modId xmlns:p14="http://schemas.microsoft.com/office/powerpoint/2010/main" val="3549751230"/>
              </p:ext>
            </p:extLst>
          </p:nvPr>
        </p:nvGraphicFramePr>
        <p:xfrm>
          <a:off x="2846717" y="2076994"/>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id="{BF87F4A9-85E0-8C63-70B7-16CF71364B7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02801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0396ED-F43C-A0BB-1CB9-5DA1D0EAB983}"/>
              </a:ext>
            </a:extLst>
          </p:cNvPr>
          <p:cNvSpPr>
            <a:spLocks noGrp="1"/>
          </p:cNvSpPr>
          <p:nvPr>
            <p:ph type="sldNum" sz="quarter" idx="10"/>
          </p:nvPr>
        </p:nvSpPr>
        <p:spPr/>
        <p:txBody>
          <a:bodyPr/>
          <a:lstStyle/>
          <a:p>
            <a:fld id="{68963FF3-3082-0146-9045-A71664B0B906}" type="slidenum">
              <a:rPr lang="en-US" smtClean="0"/>
              <a:t>46</a:t>
            </a:fld>
            <a:endParaRPr lang="en-US" dirty="0"/>
          </a:p>
        </p:txBody>
      </p:sp>
      <p:sp>
        <p:nvSpPr>
          <p:cNvPr id="3" name="Text Placeholder 2">
            <a:extLst>
              <a:ext uri="{FF2B5EF4-FFF2-40B4-BE49-F238E27FC236}">
                <a16:creationId xmlns:a16="http://schemas.microsoft.com/office/drawing/2014/main" id="{BFFF5275-AB54-9D53-0B27-EFD77AA8C1A1}"/>
              </a:ext>
            </a:extLst>
          </p:cNvPr>
          <p:cNvSpPr>
            <a:spLocks noGrp="1"/>
          </p:cNvSpPr>
          <p:nvPr>
            <p:ph type="body" sz="quarter" idx="11"/>
          </p:nvPr>
        </p:nvSpPr>
        <p:spPr/>
        <p:txBody>
          <a:bodyPr/>
          <a:lstStyle/>
          <a:p>
            <a:r>
              <a:rPr lang="en-US" dirty="0"/>
              <a:t>Mental health can’t wait: 64% of Latinos in Colorado consider it a serious issue.</a:t>
            </a:r>
          </a:p>
        </p:txBody>
      </p:sp>
      <p:sp>
        <p:nvSpPr>
          <p:cNvPr id="4" name="Text Placeholder 3">
            <a:extLst>
              <a:ext uri="{FF2B5EF4-FFF2-40B4-BE49-F238E27FC236}">
                <a16:creationId xmlns:a16="http://schemas.microsoft.com/office/drawing/2014/main" id="{30B68D4C-8993-63F9-A4BB-D66F01C3D245}"/>
              </a:ext>
            </a:extLst>
          </p:cNvPr>
          <p:cNvSpPr>
            <a:spLocks noGrp="1"/>
          </p:cNvSpPr>
          <p:nvPr>
            <p:ph type="body" sz="quarter" idx="12"/>
          </p:nvPr>
        </p:nvSpPr>
        <p:spPr/>
        <p:txBody>
          <a:bodyPr/>
          <a:lstStyle/>
          <a:p>
            <a:r>
              <a:rPr lang="en-US" dirty="0"/>
              <a:t>Q15o. I'd like to read you some problems facing Colorado that people have mentioned.  Please tell me whether you think it is an extremely serious problem, a very serious problem, somewhat serious problem, or not too serious a problem in Colorado.</a:t>
            </a:r>
          </a:p>
          <a:p>
            <a:r>
              <a:rPr lang="en-US" dirty="0"/>
              <a:t>(Mental health)</a:t>
            </a:r>
          </a:p>
        </p:txBody>
      </p:sp>
      <p:sp>
        <p:nvSpPr>
          <p:cNvPr id="5" name="Text Placeholder 4">
            <a:extLst>
              <a:ext uri="{FF2B5EF4-FFF2-40B4-BE49-F238E27FC236}">
                <a16:creationId xmlns:a16="http://schemas.microsoft.com/office/drawing/2014/main" id="{8C9234F0-7F5B-AF78-0D19-8C5A6506E1B2}"/>
              </a:ext>
            </a:extLst>
          </p:cNvPr>
          <p:cNvSpPr>
            <a:spLocks noGrp="1"/>
          </p:cNvSpPr>
          <p:nvPr>
            <p:ph type="body" sz="quarter" idx="13"/>
          </p:nvPr>
        </p:nvSpPr>
        <p:spPr/>
        <p:txBody>
          <a:bodyPr/>
          <a:lstStyle/>
          <a:p>
            <a:r>
              <a:rPr lang="en-US" dirty="0"/>
              <a:t>Split Sample</a:t>
            </a:r>
          </a:p>
        </p:txBody>
      </p:sp>
      <p:graphicFrame>
        <p:nvGraphicFramePr>
          <p:cNvPr id="6" name="Chart 5">
            <a:extLst>
              <a:ext uri="{FF2B5EF4-FFF2-40B4-BE49-F238E27FC236}">
                <a16:creationId xmlns:a16="http://schemas.microsoft.com/office/drawing/2014/main" id="{AB47E3B5-9DF3-6087-7110-9393E717BF1D}"/>
              </a:ext>
            </a:extLst>
          </p:cNvPr>
          <p:cNvGraphicFramePr/>
          <p:nvPr>
            <p:extLst>
              <p:ext uri="{D42A27DB-BD31-4B8C-83A1-F6EECF244321}">
                <p14:modId xmlns:p14="http://schemas.microsoft.com/office/powerpoint/2010/main" val="3829964094"/>
              </p:ext>
            </p:extLst>
          </p:nvPr>
        </p:nvGraphicFramePr>
        <p:xfrm>
          <a:off x="457204" y="2375451"/>
          <a:ext cx="10538791" cy="383900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86C6EE9-8B68-09E6-683D-0FF9A071141D}"/>
              </a:ext>
            </a:extLst>
          </p:cNvPr>
          <p:cNvSpPr txBox="1"/>
          <p:nvPr/>
        </p:nvSpPr>
        <p:spPr>
          <a:xfrm>
            <a:off x="9579417" y="2767199"/>
            <a:ext cx="1934103" cy="830997"/>
          </a:xfrm>
          <a:prstGeom prst="rect">
            <a:avLst/>
          </a:prstGeom>
          <a:noFill/>
        </p:spPr>
        <p:txBody>
          <a:bodyPr wrap="square" rtlCol="0">
            <a:spAutoFit/>
          </a:bodyPr>
          <a:lstStyle/>
          <a:p>
            <a:pPr algn="ctr"/>
            <a:r>
              <a:rPr lang="en-US" sz="1600" b="1" dirty="0">
                <a:solidFill>
                  <a:schemeClr val="accent4"/>
                </a:solidFill>
                <a:latin typeface="+mj-lt"/>
              </a:rPr>
              <a:t>Extremely/Very Serious Problem</a:t>
            </a:r>
            <a:br>
              <a:rPr lang="en-US" sz="1600" b="1" dirty="0">
                <a:solidFill>
                  <a:schemeClr val="accent4"/>
                </a:solidFill>
                <a:latin typeface="+mj-lt"/>
              </a:rPr>
            </a:br>
            <a:r>
              <a:rPr lang="en-US" sz="1600" b="1" dirty="0">
                <a:solidFill>
                  <a:schemeClr val="accent4"/>
                </a:solidFill>
                <a:latin typeface="+mj-lt"/>
              </a:rPr>
              <a:t>65%</a:t>
            </a:r>
          </a:p>
        </p:txBody>
      </p:sp>
    </p:spTree>
    <p:extLst>
      <p:ext uri="{BB962C8B-B14F-4D97-AF65-F5344CB8AC3E}">
        <p14:creationId xmlns:p14="http://schemas.microsoft.com/office/powerpoint/2010/main" val="2917781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0673-BEF3-B56B-ABF9-463B4E2F607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412EC1-962D-6689-F3D5-1AF855BB2194}"/>
              </a:ext>
            </a:extLst>
          </p:cNvPr>
          <p:cNvSpPr>
            <a:spLocks noGrp="1"/>
          </p:cNvSpPr>
          <p:nvPr>
            <p:ph type="sldNum" sz="quarter" idx="10"/>
          </p:nvPr>
        </p:nvSpPr>
        <p:spPr/>
        <p:txBody>
          <a:bodyPr/>
          <a:lstStyle/>
          <a:p>
            <a:fld id="{68963FF3-3082-0146-9045-A71664B0B906}" type="slidenum">
              <a:rPr lang="en-US" smtClean="0"/>
              <a:t>47</a:t>
            </a:fld>
            <a:endParaRPr lang="en-US" dirty="0"/>
          </a:p>
        </p:txBody>
      </p:sp>
      <p:sp>
        <p:nvSpPr>
          <p:cNvPr id="4" name="Text Placeholder 3">
            <a:extLst>
              <a:ext uri="{FF2B5EF4-FFF2-40B4-BE49-F238E27FC236}">
                <a16:creationId xmlns:a16="http://schemas.microsoft.com/office/drawing/2014/main" id="{79E9E2F4-C9FD-9D4B-349C-069206837802}"/>
              </a:ext>
            </a:extLst>
          </p:cNvPr>
          <p:cNvSpPr>
            <a:spLocks noGrp="1"/>
          </p:cNvSpPr>
          <p:nvPr>
            <p:ph type="body" sz="quarter" idx="12"/>
          </p:nvPr>
        </p:nvSpPr>
        <p:spPr/>
        <p:txBody>
          <a:bodyPr/>
          <a:lstStyle/>
          <a:p>
            <a:r>
              <a:rPr lang="en-US" dirty="0"/>
              <a:t>Q23d. In the last 12 months, have you experienced any of the following? Postponed mental health care</a:t>
            </a:r>
          </a:p>
          <a:p>
            <a:r>
              <a:rPr lang="en-US" dirty="0"/>
              <a:t>(% Yes)</a:t>
            </a:r>
          </a:p>
        </p:txBody>
      </p:sp>
      <p:sp>
        <p:nvSpPr>
          <p:cNvPr id="11" name="Text Placeholder 10">
            <a:extLst>
              <a:ext uri="{FF2B5EF4-FFF2-40B4-BE49-F238E27FC236}">
                <a16:creationId xmlns:a16="http://schemas.microsoft.com/office/drawing/2014/main" id="{BFA1D01C-3602-1CE2-026A-4148A9BCF10E}"/>
              </a:ext>
            </a:extLst>
          </p:cNvPr>
          <p:cNvSpPr>
            <a:spLocks noGrp="1"/>
          </p:cNvSpPr>
          <p:nvPr>
            <p:ph type="body" sz="quarter" idx="13"/>
          </p:nvPr>
        </p:nvSpPr>
        <p:spPr/>
        <p:txBody>
          <a:bodyPr/>
          <a:lstStyle/>
          <a:p>
            <a:endParaRPr lang="en-US"/>
          </a:p>
        </p:txBody>
      </p:sp>
      <p:graphicFrame>
        <p:nvGraphicFramePr>
          <p:cNvPr id="7" name="Chart 6">
            <a:extLst>
              <a:ext uri="{FF2B5EF4-FFF2-40B4-BE49-F238E27FC236}">
                <a16:creationId xmlns:a16="http://schemas.microsoft.com/office/drawing/2014/main" id="{8392A09E-0C94-87D5-B391-412C17F49F95}"/>
              </a:ext>
            </a:extLst>
          </p:cNvPr>
          <p:cNvGraphicFramePr/>
          <p:nvPr>
            <p:extLst>
              <p:ext uri="{D42A27DB-BD31-4B8C-83A1-F6EECF244321}">
                <p14:modId xmlns:p14="http://schemas.microsoft.com/office/powerpoint/2010/main" val="712874799"/>
              </p:ext>
            </p:extLst>
          </p:nvPr>
        </p:nvGraphicFramePr>
        <p:xfrm>
          <a:off x="2846717" y="2229938"/>
          <a:ext cx="5448299" cy="403270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E66FED3C-C254-935E-15FC-19545624C7A9}"/>
              </a:ext>
            </a:extLst>
          </p:cNvPr>
          <p:cNvSpPr>
            <a:spLocks noGrp="1"/>
          </p:cNvSpPr>
          <p:nvPr>
            <p:ph type="body" sz="quarter" idx="11"/>
          </p:nvPr>
        </p:nvSpPr>
        <p:spPr/>
        <p:txBody>
          <a:bodyPr/>
          <a:lstStyle/>
          <a:p>
            <a:r>
              <a:rPr lang="en-US" dirty="0"/>
              <a:t>Over the past year, fewer Latinos/Hispanics in Colorado reported having to delay their mental health care.</a:t>
            </a:r>
          </a:p>
        </p:txBody>
      </p:sp>
    </p:spTree>
    <p:extLst>
      <p:ext uri="{BB962C8B-B14F-4D97-AF65-F5344CB8AC3E}">
        <p14:creationId xmlns:p14="http://schemas.microsoft.com/office/powerpoint/2010/main" val="2561099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FB1A4-B0E5-C609-86BB-C66E1E25BBB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2C6040-D492-2720-BD03-40E1F8D773F5}"/>
              </a:ext>
            </a:extLst>
          </p:cNvPr>
          <p:cNvSpPr>
            <a:spLocks noGrp="1"/>
          </p:cNvSpPr>
          <p:nvPr>
            <p:ph type="sldNum" sz="quarter" idx="10"/>
          </p:nvPr>
        </p:nvSpPr>
        <p:spPr/>
        <p:txBody>
          <a:bodyPr/>
          <a:lstStyle/>
          <a:p>
            <a:fld id="{68963FF3-3082-0146-9045-A71664B0B906}" type="slidenum">
              <a:rPr lang="en-US" smtClean="0"/>
              <a:pPr/>
              <a:t>48</a:t>
            </a:fld>
            <a:endParaRPr lang="en-US" dirty="0"/>
          </a:p>
        </p:txBody>
      </p:sp>
      <p:sp>
        <p:nvSpPr>
          <p:cNvPr id="3" name="Text Placeholder 2">
            <a:extLst>
              <a:ext uri="{FF2B5EF4-FFF2-40B4-BE49-F238E27FC236}">
                <a16:creationId xmlns:a16="http://schemas.microsoft.com/office/drawing/2014/main" id="{21F219AA-284A-EF2F-AA94-B51EACD119A8}"/>
              </a:ext>
            </a:extLst>
          </p:cNvPr>
          <p:cNvSpPr>
            <a:spLocks noGrp="1"/>
          </p:cNvSpPr>
          <p:nvPr>
            <p:ph type="body" sz="quarter" idx="12"/>
          </p:nvPr>
        </p:nvSpPr>
        <p:spPr/>
        <p:txBody>
          <a:bodyPr/>
          <a:lstStyle/>
          <a:p>
            <a:r>
              <a:rPr lang="en-US" dirty="0">
                <a:latin typeface="+mn-lt"/>
              </a:rPr>
              <a:t>Q26. And which of the following contributes the </a:t>
            </a:r>
            <a:r>
              <a:rPr lang="en-US" u="sng" dirty="0">
                <a:latin typeface="+mn-lt"/>
              </a:rPr>
              <a:t>most</a:t>
            </a:r>
            <a:r>
              <a:rPr lang="en-US" dirty="0">
                <a:latin typeface="+mn-lt"/>
              </a:rPr>
              <a:t> to your mental health strain: </a:t>
            </a:r>
          </a:p>
          <a:p>
            <a:r>
              <a:rPr lang="en-US" dirty="0">
                <a:latin typeface="+mn-lt"/>
              </a:rPr>
              <a:t>(Open-ended; Asked only of those who have experienced mental health strain; n=280)</a:t>
            </a:r>
          </a:p>
        </p:txBody>
      </p:sp>
      <p:graphicFrame>
        <p:nvGraphicFramePr>
          <p:cNvPr id="7" name="Chart 6">
            <a:extLst>
              <a:ext uri="{FF2B5EF4-FFF2-40B4-BE49-F238E27FC236}">
                <a16:creationId xmlns:a16="http://schemas.microsoft.com/office/drawing/2014/main" id="{89A573C7-A56F-37EC-F0C9-E803BB3D3153}"/>
              </a:ext>
            </a:extLst>
          </p:cNvPr>
          <p:cNvGraphicFramePr/>
          <p:nvPr>
            <p:extLst>
              <p:ext uri="{D42A27DB-BD31-4B8C-83A1-F6EECF244321}">
                <p14:modId xmlns:p14="http://schemas.microsoft.com/office/powerpoint/2010/main" val="2568085943"/>
              </p:ext>
            </p:extLst>
          </p:nvPr>
        </p:nvGraphicFramePr>
        <p:xfrm>
          <a:off x="29817" y="2067341"/>
          <a:ext cx="11791406" cy="437724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8522C3BF-624F-F5C2-CBD9-8B28795F9578}"/>
              </a:ext>
            </a:extLst>
          </p:cNvPr>
          <p:cNvSpPr>
            <a:spLocks noGrp="1"/>
          </p:cNvSpPr>
          <p:nvPr>
            <p:ph type="body" sz="quarter" idx="11"/>
          </p:nvPr>
        </p:nvSpPr>
        <p:spPr/>
        <p:txBody>
          <a:bodyPr/>
          <a:lstStyle/>
          <a:p>
            <a:r>
              <a:rPr lang="en-US" dirty="0"/>
              <a:t>Political and financial issues are the ones that most affect the mental health of Latinos/Hispanics in Colorado.</a:t>
            </a:r>
          </a:p>
        </p:txBody>
      </p:sp>
    </p:spTree>
    <p:extLst>
      <p:ext uri="{BB962C8B-B14F-4D97-AF65-F5344CB8AC3E}">
        <p14:creationId xmlns:p14="http://schemas.microsoft.com/office/powerpoint/2010/main" val="1838467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8797B-A524-BB55-A919-59F82EAAB5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642671-1596-86FF-1A53-7263A8109A5B}"/>
              </a:ext>
            </a:extLst>
          </p:cNvPr>
          <p:cNvSpPr>
            <a:spLocks noGrp="1"/>
          </p:cNvSpPr>
          <p:nvPr>
            <p:ph type="sldNum" sz="quarter" idx="10"/>
          </p:nvPr>
        </p:nvSpPr>
        <p:spPr/>
        <p:txBody>
          <a:bodyPr/>
          <a:lstStyle/>
          <a:p>
            <a:fld id="{68963FF3-3082-0146-9045-A71664B0B906}" type="slidenum">
              <a:rPr lang="en-US" smtClean="0"/>
              <a:pPr/>
              <a:t>49</a:t>
            </a:fld>
            <a:endParaRPr lang="en-US" dirty="0"/>
          </a:p>
        </p:txBody>
      </p:sp>
      <p:graphicFrame>
        <p:nvGraphicFramePr>
          <p:cNvPr id="3" name="Table 5">
            <a:extLst>
              <a:ext uri="{FF2B5EF4-FFF2-40B4-BE49-F238E27FC236}">
                <a16:creationId xmlns:a16="http://schemas.microsoft.com/office/drawing/2014/main" id="{AF1CEF35-76C5-7AC0-7082-CA5F8847C4F8}"/>
              </a:ext>
            </a:extLst>
          </p:cNvPr>
          <p:cNvGraphicFramePr>
            <a:graphicFrameLocks noGrp="1"/>
          </p:cNvGraphicFramePr>
          <p:nvPr>
            <p:extLst>
              <p:ext uri="{D42A27DB-BD31-4B8C-83A1-F6EECF244321}">
                <p14:modId xmlns:p14="http://schemas.microsoft.com/office/powerpoint/2010/main" val="2499849933"/>
              </p:ext>
            </p:extLst>
          </p:nvPr>
        </p:nvGraphicFramePr>
        <p:xfrm>
          <a:off x="290731" y="2068221"/>
          <a:ext cx="11610541" cy="4012068"/>
        </p:xfrm>
        <a:graphic>
          <a:graphicData uri="http://schemas.openxmlformats.org/drawingml/2006/table">
            <a:tbl>
              <a:tblPr firstRow="1" bandRow="1">
                <a:tableStyleId>{073A0DAA-6AF3-43AB-8588-CEC1D06C72B9}</a:tableStyleId>
              </a:tblPr>
              <a:tblGrid>
                <a:gridCol w="3253747">
                  <a:extLst>
                    <a:ext uri="{9D8B030D-6E8A-4147-A177-3AD203B41FA5}">
                      <a16:colId xmlns:a16="http://schemas.microsoft.com/office/drawing/2014/main" val="3800592379"/>
                    </a:ext>
                  </a:extLst>
                </a:gridCol>
                <a:gridCol w="735291">
                  <a:extLst>
                    <a:ext uri="{9D8B030D-6E8A-4147-A177-3AD203B41FA5}">
                      <a16:colId xmlns:a16="http://schemas.microsoft.com/office/drawing/2014/main" val="327636290"/>
                    </a:ext>
                  </a:extLst>
                </a:gridCol>
                <a:gridCol w="991982">
                  <a:extLst>
                    <a:ext uri="{9D8B030D-6E8A-4147-A177-3AD203B41FA5}">
                      <a16:colId xmlns:a16="http://schemas.microsoft.com/office/drawing/2014/main" val="2653160821"/>
                    </a:ext>
                  </a:extLst>
                </a:gridCol>
                <a:gridCol w="991982">
                  <a:extLst>
                    <a:ext uri="{9D8B030D-6E8A-4147-A177-3AD203B41FA5}">
                      <a16:colId xmlns:a16="http://schemas.microsoft.com/office/drawing/2014/main" val="2040574421"/>
                    </a:ext>
                  </a:extLst>
                </a:gridCol>
                <a:gridCol w="991982">
                  <a:extLst>
                    <a:ext uri="{9D8B030D-6E8A-4147-A177-3AD203B41FA5}">
                      <a16:colId xmlns:a16="http://schemas.microsoft.com/office/drawing/2014/main" val="596334569"/>
                    </a:ext>
                  </a:extLst>
                </a:gridCol>
                <a:gridCol w="991982">
                  <a:extLst>
                    <a:ext uri="{9D8B030D-6E8A-4147-A177-3AD203B41FA5}">
                      <a16:colId xmlns:a16="http://schemas.microsoft.com/office/drawing/2014/main" val="1397516760"/>
                    </a:ext>
                  </a:extLst>
                </a:gridCol>
                <a:gridCol w="991982">
                  <a:extLst>
                    <a:ext uri="{9D8B030D-6E8A-4147-A177-3AD203B41FA5}">
                      <a16:colId xmlns:a16="http://schemas.microsoft.com/office/drawing/2014/main" val="3926095619"/>
                    </a:ext>
                  </a:extLst>
                </a:gridCol>
                <a:gridCol w="991982">
                  <a:extLst>
                    <a:ext uri="{9D8B030D-6E8A-4147-A177-3AD203B41FA5}">
                      <a16:colId xmlns:a16="http://schemas.microsoft.com/office/drawing/2014/main" val="3740925484"/>
                    </a:ext>
                  </a:extLst>
                </a:gridCol>
                <a:gridCol w="857250">
                  <a:extLst>
                    <a:ext uri="{9D8B030D-6E8A-4147-A177-3AD203B41FA5}">
                      <a16:colId xmlns:a16="http://schemas.microsoft.com/office/drawing/2014/main" val="2916521246"/>
                    </a:ext>
                  </a:extLst>
                </a:gridCol>
                <a:gridCol w="812361">
                  <a:extLst>
                    <a:ext uri="{9D8B030D-6E8A-4147-A177-3AD203B41FA5}">
                      <a16:colId xmlns:a16="http://schemas.microsoft.com/office/drawing/2014/main" val="1693800983"/>
                    </a:ext>
                  </a:extLst>
                </a:gridCol>
              </a:tblGrid>
              <a:tr h="371488">
                <a:tc rowSpan="2">
                  <a:txBody>
                    <a:bodyPr/>
                    <a:lstStyle/>
                    <a:p>
                      <a:pPr algn="ctr">
                        <a:lnSpc>
                          <a:spcPct val="100000"/>
                        </a:lnSpc>
                      </a:pPr>
                      <a:r>
                        <a:rPr lang="en-US" sz="1400" b="1" dirty="0">
                          <a:latin typeface="+mj-lt"/>
                        </a:rPr>
                        <a:t>Mental Health Strain Contributor</a:t>
                      </a:r>
                    </a:p>
                  </a:txBody>
                  <a:tcPr marT="91440" marB="91440" anchor="ctr">
                    <a:solidFill>
                      <a:schemeClr val="accent4"/>
                    </a:solidFill>
                  </a:tcPr>
                </a:tc>
                <a:tc rowSpan="2">
                  <a:txBody>
                    <a:bodyPr/>
                    <a:lstStyle/>
                    <a:p>
                      <a:pPr algn="ctr">
                        <a:lnSpc>
                          <a:spcPct val="100000"/>
                        </a:lnSpc>
                      </a:pPr>
                      <a:r>
                        <a:rPr lang="en-US" sz="1400" b="1">
                          <a:latin typeface="+mj-lt"/>
                        </a:rPr>
                        <a:t>All</a:t>
                      </a:r>
                      <a:endParaRPr lang="en-US" sz="1400" b="1" dirty="0">
                        <a:latin typeface="+mj-lt"/>
                      </a:endParaRPr>
                    </a:p>
                  </a:txBody>
                  <a:tcPr marL="0" marR="0" marT="91440" marB="9144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lnSpc>
                          <a:spcPct val="100000"/>
                        </a:lnSpc>
                      </a:pPr>
                      <a:r>
                        <a:rPr lang="en-US" sz="1400" b="1">
                          <a:latin typeface="+mj-lt"/>
                        </a:rPr>
                        <a:t>Household Income</a:t>
                      </a:r>
                      <a:endParaRPr lang="en-US" sz="1400" b="1" dirty="0">
                        <a:latin typeface="+mj-lt"/>
                      </a:endParaRP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algn="ctr">
                        <a:lnSpc>
                          <a:spcPct val="100000"/>
                        </a:lnSpc>
                      </a:pPr>
                      <a:r>
                        <a:rPr lang="en-US" sz="1400" b="1">
                          <a:latin typeface="+mj-lt"/>
                        </a:rPr>
                        <a:t>Residence</a:t>
                      </a:r>
                      <a:endParaRPr lang="en-US" sz="1400" b="1" dirty="0">
                        <a:latin typeface="+mj-lt"/>
                      </a:endParaRP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pPr algn="ctr">
                        <a:lnSpc>
                          <a:spcPct val="100000"/>
                        </a:lnSpc>
                      </a:pPr>
                      <a:endParaRPr lang="en-US" sz="1400" b="1" dirty="0">
                        <a:latin typeface="+mj-lt"/>
                      </a:endParaRP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15995647"/>
                  </a:ext>
                </a:extLst>
              </a:tr>
              <a:tr h="705827">
                <a:tc vMerge="1">
                  <a:txBody>
                    <a:bodyPr/>
                    <a:lstStyle/>
                    <a:p>
                      <a:endParaRPr lang="en-US" dirty="0"/>
                    </a:p>
                  </a:txBody>
                  <a:tcPr/>
                </a:tc>
                <a:tc vMerge="1">
                  <a:txBody>
                    <a:bodyPr/>
                    <a:lstStyle/>
                    <a:p>
                      <a:endParaRPr lang="en-US" dirty="0"/>
                    </a:p>
                  </a:txBody>
                  <a:tcPr/>
                </a:tc>
                <a:tc>
                  <a:txBody>
                    <a:bodyPr/>
                    <a:lstStyle/>
                    <a:p>
                      <a:pPr algn="ctr" rtl="0" fontAlgn="b"/>
                      <a:r>
                        <a:rPr lang="en-US" sz="1300" b="0" i="0" u="none" strike="noStrike" dirty="0">
                          <a:solidFill>
                            <a:schemeClr val="accent3"/>
                          </a:solidFill>
                          <a:effectLst/>
                          <a:latin typeface="+mj-lt"/>
                        </a:rPr>
                        <a:t>&lt;$30,000</a:t>
                      </a:r>
                    </a:p>
                  </a:txBody>
                  <a:tcPr marL="85725" marR="9525"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$30,000-$50,000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$50,000-$75,000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a:solidFill>
                            <a:schemeClr val="accent3"/>
                          </a:solidFill>
                          <a:effectLst/>
                          <a:latin typeface="+mj-lt"/>
                        </a:rPr>
                        <a:t>$75,000-$100,000</a:t>
                      </a:r>
                      <a:endParaRPr lang="en-US" sz="1300" b="0" i="0" u="none" strike="noStrike" dirty="0">
                        <a:solidFill>
                          <a:schemeClr val="accent3"/>
                        </a:solidFill>
                        <a:effectLst/>
                        <a:latin typeface="+mj-lt"/>
                      </a:endParaRP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$100,000-$150,000</a:t>
                      </a:r>
                    </a:p>
                  </a:txBody>
                  <a:tcPr marL="85725" marR="9525"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300" b="0" i="0" u="none" strike="noStrike" dirty="0">
                          <a:solidFill>
                            <a:schemeClr val="accent3"/>
                          </a:solidFill>
                          <a:effectLst/>
                          <a:latin typeface="+mj-lt"/>
                        </a:rPr>
                        <a:t>$150,000+</a:t>
                      </a:r>
                    </a:p>
                  </a:txBody>
                  <a:tcPr marL="85725" marR="9525"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n-US" sz="1300" b="0" i="0" u="none" strike="noStrike" dirty="0">
                          <a:solidFill>
                            <a:schemeClr val="accent3"/>
                          </a:solidFill>
                          <a:effectLst/>
                          <a:latin typeface="+mj-lt"/>
                        </a:rPr>
                        <a:t>Home-owners</a:t>
                      </a:r>
                    </a:p>
                  </a:txBody>
                  <a:tcPr marL="9525" marR="9525" marT="91440" marB="9144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ctr"/>
                      <a:r>
                        <a:rPr lang="en-US" sz="1300" b="0" i="0" u="none" strike="noStrike" dirty="0">
                          <a:solidFill>
                            <a:schemeClr val="accent3"/>
                          </a:solidFill>
                          <a:effectLst/>
                          <a:latin typeface="+mj-lt"/>
                        </a:rPr>
                        <a:t>Renters</a:t>
                      </a:r>
                    </a:p>
                  </a:txBody>
                  <a:tcPr marL="9525" marR="9525" marT="91440" marB="9144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482934">
                <a:tc>
                  <a:txBody>
                    <a:bodyPr/>
                    <a:lstStyle/>
                    <a:p>
                      <a:pPr algn="ctr" fontAlgn="ctr">
                        <a:buNone/>
                      </a:pPr>
                      <a:r>
                        <a:rPr lang="en-US" sz="1400" b="0" i="0" u="none" strike="noStrike" dirty="0">
                          <a:solidFill>
                            <a:schemeClr val="tx1"/>
                          </a:solidFill>
                          <a:effectLst/>
                          <a:latin typeface="+mn-lt"/>
                        </a:rPr>
                        <a:t>Financial issues</a:t>
                      </a:r>
                    </a:p>
                  </a:txBody>
                  <a:tcPr marL="7620" marR="7620" marT="7620" marB="0" anchor="ctr"/>
                </a:tc>
                <a:tc>
                  <a:txBody>
                    <a:bodyPr/>
                    <a:lstStyle/>
                    <a:p>
                      <a:pPr algn="ctr" fontAlgn="ctr">
                        <a:buNone/>
                      </a:pPr>
                      <a:r>
                        <a:rPr lang="en-US" sz="1400" b="0" i="0" u="none" strike="noStrike" dirty="0">
                          <a:solidFill>
                            <a:schemeClr val="tx1"/>
                          </a:solidFill>
                          <a:effectLst/>
                          <a:latin typeface="+mj-lt"/>
                        </a:rPr>
                        <a:t>40%</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47%</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41%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63%</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65%</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tx1"/>
                          </a:solidFill>
                          <a:effectLst/>
                          <a:latin typeface="Montserrat Light (Body)"/>
                        </a:rPr>
                        <a:t>43%</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36%</a:t>
                      </a:r>
                    </a:p>
                  </a:txBody>
                  <a:tcPr marL="7620" marR="7620" marT="7620" marB="0" anchor="ctr">
                    <a:lnL w="127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482934">
                <a:tc>
                  <a:txBody>
                    <a:bodyPr/>
                    <a:lstStyle/>
                    <a:p>
                      <a:pPr algn="ctr" fontAlgn="ctr">
                        <a:buNone/>
                      </a:pPr>
                      <a:r>
                        <a:rPr lang="en-US" sz="1400" b="0" i="0" u="none" strike="noStrike">
                          <a:solidFill>
                            <a:schemeClr val="tx1"/>
                          </a:solidFill>
                          <a:effectLst/>
                          <a:latin typeface="+mn-lt"/>
                        </a:rPr>
                        <a:t>Political issues</a:t>
                      </a:r>
                    </a:p>
                  </a:txBody>
                  <a:tcPr marL="7620" marR="7620" marT="7620" marB="0" anchor="ctr"/>
                </a:tc>
                <a:tc>
                  <a:txBody>
                    <a:bodyPr/>
                    <a:lstStyle/>
                    <a:p>
                      <a:pPr algn="ctr" fontAlgn="ctr">
                        <a:buNone/>
                      </a:pPr>
                      <a:r>
                        <a:rPr lang="en-US" sz="1400" b="0" i="0" u="none" strike="noStrike" cap="small">
                          <a:solidFill>
                            <a:schemeClr val="tx1"/>
                          </a:solidFill>
                          <a:effectLst/>
                          <a:latin typeface="+mj-lt"/>
                        </a:rPr>
                        <a:t>23%</a:t>
                      </a:r>
                      <a:endParaRPr lang="en-US" sz="1400" b="0" i="0" u="none" strike="noStrike">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55%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19%</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88450253"/>
                  </a:ext>
                </a:extLst>
              </a:tr>
              <a:tr h="482934">
                <a:tc>
                  <a:txBody>
                    <a:bodyPr/>
                    <a:lstStyle/>
                    <a:p>
                      <a:pPr algn="ctr" fontAlgn="ctr">
                        <a:buNone/>
                      </a:pPr>
                      <a:r>
                        <a:rPr lang="en-US" sz="1400" b="0" i="0" u="none" strike="noStrike" dirty="0">
                          <a:solidFill>
                            <a:schemeClr val="tx1"/>
                          </a:solidFill>
                          <a:effectLst/>
                          <a:latin typeface="+mn-lt"/>
                        </a:rPr>
                        <a:t>Family or relationship issues</a:t>
                      </a:r>
                    </a:p>
                  </a:txBody>
                  <a:tcPr marL="7620" marR="7620" marT="7620" marB="0" anchor="ctr"/>
                </a:tc>
                <a:tc>
                  <a:txBody>
                    <a:bodyPr/>
                    <a:lstStyle/>
                    <a:p>
                      <a:pPr algn="ctr" fontAlgn="ctr">
                        <a:buNone/>
                      </a:pPr>
                      <a:r>
                        <a:rPr lang="en-US" sz="1400" b="0" i="0" u="none" strike="noStrike" cap="small" dirty="0">
                          <a:solidFill>
                            <a:schemeClr val="tx1"/>
                          </a:solidFill>
                          <a:effectLst/>
                          <a:latin typeface="+mj-lt"/>
                        </a:rPr>
                        <a:t>17%</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24%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21%</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17%</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117848374"/>
                  </a:ext>
                </a:extLst>
              </a:tr>
              <a:tr h="482934">
                <a:tc>
                  <a:txBody>
                    <a:bodyPr/>
                    <a:lstStyle/>
                    <a:p>
                      <a:pPr algn="ctr" fontAlgn="ctr">
                        <a:buNone/>
                      </a:pPr>
                      <a:r>
                        <a:rPr lang="en-US" sz="1400" b="0" i="0" u="none" strike="noStrike" dirty="0">
                          <a:solidFill>
                            <a:schemeClr val="tx1"/>
                          </a:solidFill>
                          <a:effectLst/>
                          <a:latin typeface="+mn-lt"/>
                        </a:rPr>
                        <a:t>Workplace issues</a:t>
                      </a:r>
                    </a:p>
                  </a:txBody>
                  <a:tcPr marL="7620" marR="7620" marT="7620" marB="0" anchor="ctr"/>
                </a:tc>
                <a:tc>
                  <a:txBody>
                    <a:bodyPr/>
                    <a:lstStyle/>
                    <a:p>
                      <a:pPr algn="ctr" fontAlgn="ctr">
                        <a:buNone/>
                      </a:pPr>
                      <a:r>
                        <a:rPr lang="en-US" sz="1400" b="0" i="0" u="none" strike="noStrike" cap="small">
                          <a:solidFill>
                            <a:schemeClr val="tx1"/>
                          </a:solidFill>
                          <a:effectLst/>
                          <a:latin typeface="+mj-lt"/>
                        </a:rPr>
                        <a:t>6%</a:t>
                      </a:r>
                      <a:endParaRPr lang="en-US" sz="1400" b="0" i="0" u="none" strike="noStrike">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9%</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745797655"/>
                  </a:ext>
                </a:extLst>
              </a:tr>
              <a:tr h="1003017">
                <a:tc>
                  <a:txBody>
                    <a:bodyPr/>
                    <a:lstStyle/>
                    <a:p>
                      <a:pPr algn="ctr" fontAlgn="ctr">
                        <a:buNone/>
                      </a:pPr>
                      <a:r>
                        <a:rPr lang="en-US" sz="1400" b="0" i="0" u="none" strike="noStrike" dirty="0">
                          <a:solidFill>
                            <a:schemeClr val="tx1"/>
                          </a:solidFill>
                          <a:effectLst/>
                          <a:latin typeface="+mn-lt"/>
                        </a:rPr>
                        <a:t>Experiencing unfair treatment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from others because of </a:t>
                      </a:r>
                      <a:br>
                        <a:rPr lang="en-US" sz="1400" b="0" i="0" u="none" strike="noStrike" dirty="0">
                          <a:solidFill>
                            <a:schemeClr val="tx1"/>
                          </a:solidFill>
                          <a:effectLst/>
                          <a:latin typeface="+mn-lt"/>
                        </a:rPr>
                      </a:br>
                      <a:r>
                        <a:rPr lang="en-US" sz="1400" b="0" i="0" u="none" strike="noStrike" dirty="0">
                          <a:solidFill>
                            <a:schemeClr val="tx1"/>
                          </a:solidFill>
                          <a:effectLst/>
                          <a:latin typeface="+mn-lt"/>
                        </a:rPr>
                        <a:t>some aspect of your identity</a:t>
                      </a:r>
                    </a:p>
                  </a:txBody>
                  <a:tcPr marL="7620" marR="7620" marT="7620" marB="0" anchor="ctr"/>
                </a:tc>
                <a:tc>
                  <a:txBody>
                    <a:bodyPr/>
                    <a:lstStyle/>
                    <a:p>
                      <a:pPr algn="ctr" fontAlgn="ctr">
                        <a:buNone/>
                      </a:pPr>
                      <a:r>
                        <a:rPr lang="en-US" sz="1400" b="0" i="0" u="none" strike="noStrike" cap="small" dirty="0">
                          <a:solidFill>
                            <a:schemeClr val="tx1"/>
                          </a:solidFill>
                          <a:effectLst/>
                          <a:latin typeface="+mj-lt"/>
                        </a:rPr>
                        <a:t>3%</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0%</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a:t>
                      </a:r>
                    </a:p>
                  </a:txBody>
                  <a:tcPr marL="7620" marR="7620" marT="7620" marB="0" anchor="ctr">
                    <a:lnL w="381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1%</a:t>
                      </a:r>
                    </a:p>
                  </a:txBody>
                  <a:tcPr marL="7620" marR="7620" marT="7620" marB="0" anchor="ct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48585081"/>
                  </a:ext>
                </a:extLst>
              </a:tr>
            </a:tbl>
          </a:graphicData>
        </a:graphic>
      </p:graphicFrame>
      <p:sp>
        <p:nvSpPr>
          <p:cNvPr id="7" name="Text Placeholder 6">
            <a:extLst>
              <a:ext uri="{FF2B5EF4-FFF2-40B4-BE49-F238E27FC236}">
                <a16:creationId xmlns:a16="http://schemas.microsoft.com/office/drawing/2014/main" id="{D27FFCAB-A093-C0AB-F455-9C24C089859F}"/>
              </a:ext>
            </a:extLst>
          </p:cNvPr>
          <p:cNvSpPr>
            <a:spLocks noGrp="1"/>
          </p:cNvSpPr>
          <p:nvPr>
            <p:ph type="body" sz="quarter" idx="12"/>
          </p:nvPr>
        </p:nvSpPr>
        <p:spPr/>
        <p:txBody>
          <a:bodyPr/>
          <a:lstStyle/>
          <a:p>
            <a:r>
              <a:rPr lang="en-US" dirty="0"/>
              <a:t>Q26. And which of the following contributes the </a:t>
            </a:r>
            <a:r>
              <a:rPr lang="en-US" u="sng" dirty="0"/>
              <a:t>most</a:t>
            </a:r>
            <a:r>
              <a:rPr lang="en-US" dirty="0"/>
              <a:t> to your mental health strain: </a:t>
            </a:r>
          </a:p>
          <a:p>
            <a:r>
              <a:rPr lang="en-US" dirty="0"/>
              <a:t>(Open-ended; Asked only of those who have experienced mental health strain; n=280)</a:t>
            </a:r>
          </a:p>
        </p:txBody>
      </p:sp>
      <p:sp>
        <p:nvSpPr>
          <p:cNvPr id="11" name="Text Placeholder 10">
            <a:extLst>
              <a:ext uri="{FF2B5EF4-FFF2-40B4-BE49-F238E27FC236}">
                <a16:creationId xmlns:a16="http://schemas.microsoft.com/office/drawing/2014/main" id="{B98D0E38-6D82-47A6-74AE-5B61D377337F}"/>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F7149AD8-D825-8B1B-8B66-665BD0FFD5FC}"/>
              </a:ext>
            </a:extLst>
          </p:cNvPr>
          <p:cNvSpPr>
            <a:spLocks noGrp="1"/>
          </p:cNvSpPr>
          <p:nvPr>
            <p:ph type="body" sz="quarter" idx="11"/>
          </p:nvPr>
        </p:nvSpPr>
        <p:spPr/>
        <p:txBody>
          <a:bodyPr/>
          <a:lstStyle/>
          <a:p>
            <a:r>
              <a:rPr lang="en-US" dirty="0"/>
              <a:t>Socio-emotional impact depends on the wallet: politics worries those with more, finances affect the middle class.</a:t>
            </a:r>
          </a:p>
        </p:txBody>
      </p:sp>
    </p:spTree>
    <p:extLst>
      <p:ext uri="{BB962C8B-B14F-4D97-AF65-F5344CB8AC3E}">
        <p14:creationId xmlns:p14="http://schemas.microsoft.com/office/powerpoint/2010/main" val="9736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9458C1-35F4-81FA-44DF-4A1CF084AF45}"/>
              </a:ext>
            </a:extLst>
          </p:cNvPr>
          <p:cNvSpPr>
            <a:spLocks noGrp="1"/>
          </p:cNvSpPr>
          <p:nvPr>
            <p:ph type="title"/>
          </p:nvPr>
        </p:nvSpPr>
        <p:spPr/>
        <p:txBody>
          <a:bodyPr/>
          <a:lstStyle/>
          <a:p>
            <a:r>
              <a:rPr lang="en-US" dirty="0"/>
              <a:t>Top Concerns for Coloradans</a:t>
            </a:r>
          </a:p>
        </p:txBody>
      </p:sp>
      <p:sp>
        <p:nvSpPr>
          <p:cNvPr id="5" name="Text Placeholder 4">
            <a:extLst>
              <a:ext uri="{FF2B5EF4-FFF2-40B4-BE49-F238E27FC236}">
                <a16:creationId xmlns:a16="http://schemas.microsoft.com/office/drawing/2014/main" id="{9464C07B-B08D-ECB6-88AE-4EF37FD92C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4E0979-4C16-866E-B8E6-6571132CC894}"/>
              </a:ext>
            </a:extLst>
          </p:cNvPr>
          <p:cNvSpPr>
            <a:spLocks noGrp="1"/>
          </p:cNvSpPr>
          <p:nvPr>
            <p:ph type="sldNum" sz="quarter" idx="12"/>
          </p:nvPr>
        </p:nvSpPr>
        <p:spPr/>
        <p:txBody>
          <a:bodyPr/>
          <a:lstStyle/>
          <a:p>
            <a:fld id="{68963FF3-3082-0146-9045-A71664B0B906}" type="slidenum">
              <a:rPr lang="en-US" smtClean="0"/>
              <a:pPr/>
              <a:t>5</a:t>
            </a:fld>
            <a:endParaRPr lang="en-US" dirty="0"/>
          </a:p>
        </p:txBody>
      </p:sp>
    </p:spTree>
    <p:extLst>
      <p:ext uri="{BB962C8B-B14F-4D97-AF65-F5344CB8AC3E}">
        <p14:creationId xmlns:p14="http://schemas.microsoft.com/office/powerpoint/2010/main" val="2925616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8A387-3228-C996-6D16-82BECC0F1B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DD1ED2-4FC0-A609-FD9B-17D91BF7132A}"/>
              </a:ext>
            </a:extLst>
          </p:cNvPr>
          <p:cNvSpPr>
            <a:spLocks noGrp="1"/>
          </p:cNvSpPr>
          <p:nvPr>
            <p:ph type="title"/>
          </p:nvPr>
        </p:nvSpPr>
        <p:spPr/>
        <p:txBody>
          <a:bodyPr/>
          <a:lstStyle/>
          <a:p>
            <a:r>
              <a:rPr lang="en-US" dirty="0"/>
              <a:t>Financial Challenges</a:t>
            </a:r>
          </a:p>
        </p:txBody>
      </p:sp>
      <p:sp>
        <p:nvSpPr>
          <p:cNvPr id="5" name="Text Placeholder 4">
            <a:extLst>
              <a:ext uri="{FF2B5EF4-FFF2-40B4-BE49-F238E27FC236}">
                <a16:creationId xmlns:a16="http://schemas.microsoft.com/office/drawing/2014/main" id="{714D1749-6EBA-A8BC-96A3-CDA41B489065}"/>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31CADF01-621C-6022-671B-F1622517AD7C}"/>
              </a:ext>
            </a:extLst>
          </p:cNvPr>
          <p:cNvSpPr>
            <a:spLocks noGrp="1"/>
          </p:cNvSpPr>
          <p:nvPr>
            <p:ph type="sldNum" sz="quarter" idx="12"/>
          </p:nvPr>
        </p:nvSpPr>
        <p:spPr/>
        <p:txBody>
          <a:bodyPr/>
          <a:lstStyle/>
          <a:p>
            <a:fld id="{68963FF3-3082-0146-9045-A71664B0B906}" type="slidenum">
              <a:rPr lang="en-US" smtClean="0"/>
              <a:t>50</a:t>
            </a:fld>
            <a:endParaRPr lang="en-US" dirty="0"/>
          </a:p>
        </p:txBody>
      </p:sp>
    </p:spTree>
    <p:extLst>
      <p:ext uri="{BB962C8B-B14F-4D97-AF65-F5344CB8AC3E}">
        <p14:creationId xmlns:p14="http://schemas.microsoft.com/office/powerpoint/2010/main" val="1114378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B8D13-D7EF-D8B8-495F-A925E7D75F2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EE3C67-5522-D842-22FE-5ECBA6E9E911}"/>
              </a:ext>
            </a:extLst>
          </p:cNvPr>
          <p:cNvSpPr>
            <a:spLocks noGrp="1"/>
          </p:cNvSpPr>
          <p:nvPr>
            <p:ph type="sldNum" sz="quarter" idx="10"/>
          </p:nvPr>
        </p:nvSpPr>
        <p:spPr/>
        <p:txBody>
          <a:bodyPr/>
          <a:lstStyle/>
          <a:p>
            <a:fld id="{68963FF3-3082-0146-9045-A71664B0B906}" type="slidenum">
              <a:rPr lang="en-US" smtClean="0"/>
              <a:pPr/>
              <a:t>51</a:t>
            </a:fld>
            <a:endParaRPr lang="en-US" dirty="0"/>
          </a:p>
        </p:txBody>
      </p:sp>
      <p:sp>
        <p:nvSpPr>
          <p:cNvPr id="10" name="Text Placeholder 9">
            <a:extLst>
              <a:ext uri="{FF2B5EF4-FFF2-40B4-BE49-F238E27FC236}">
                <a16:creationId xmlns:a16="http://schemas.microsoft.com/office/drawing/2014/main" id="{685D5938-8E76-5184-B3A3-48950415BE23}"/>
              </a:ext>
            </a:extLst>
          </p:cNvPr>
          <p:cNvSpPr>
            <a:spLocks noGrp="1"/>
          </p:cNvSpPr>
          <p:nvPr>
            <p:ph type="body" sz="quarter" idx="12"/>
          </p:nvPr>
        </p:nvSpPr>
        <p:spPr/>
        <p:txBody>
          <a:bodyPr/>
          <a:lstStyle/>
          <a:p>
            <a:r>
              <a:rPr lang="en-US" dirty="0"/>
              <a:t>Q23. In the last 12 months, have you experienced any of the following?</a:t>
            </a:r>
          </a:p>
        </p:txBody>
      </p:sp>
      <p:graphicFrame>
        <p:nvGraphicFramePr>
          <p:cNvPr id="15" name="Chart 14">
            <a:extLst>
              <a:ext uri="{FF2B5EF4-FFF2-40B4-BE49-F238E27FC236}">
                <a16:creationId xmlns:a16="http://schemas.microsoft.com/office/drawing/2014/main" id="{52D7CD32-FCCA-0B9C-1A9A-E40AB961869D}"/>
              </a:ext>
            </a:extLst>
          </p:cNvPr>
          <p:cNvGraphicFramePr/>
          <p:nvPr>
            <p:extLst>
              <p:ext uri="{D42A27DB-BD31-4B8C-83A1-F6EECF244321}">
                <p14:modId xmlns:p14="http://schemas.microsoft.com/office/powerpoint/2010/main" val="3832927784"/>
              </p:ext>
            </p:extLst>
          </p:nvPr>
        </p:nvGraphicFramePr>
        <p:xfrm>
          <a:off x="4955612" y="1944858"/>
          <a:ext cx="6701640" cy="4410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5">
            <a:extLst>
              <a:ext uri="{FF2B5EF4-FFF2-40B4-BE49-F238E27FC236}">
                <a16:creationId xmlns:a16="http://schemas.microsoft.com/office/drawing/2014/main" id="{50EE7FB1-65F9-580A-9A5C-AC0C83E5CA2C}"/>
              </a:ext>
            </a:extLst>
          </p:cNvPr>
          <p:cNvGraphicFramePr>
            <a:graphicFrameLocks noGrp="1"/>
          </p:cNvGraphicFramePr>
          <p:nvPr/>
        </p:nvGraphicFramePr>
        <p:xfrm>
          <a:off x="563880" y="2264125"/>
          <a:ext cx="4781118" cy="3932395"/>
        </p:xfrm>
        <a:graphic>
          <a:graphicData uri="http://schemas.openxmlformats.org/drawingml/2006/table">
            <a:tbl>
              <a:tblPr firstRow="1" bandRow="1">
                <a:tableStyleId>{073A0DAA-6AF3-43AB-8588-CEC1D06C72B9}</a:tableStyleId>
              </a:tblPr>
              <a:tblGrid>
                <a:gridCol w="4781118">
                  <a:extLst>
                    <a:ext uri="{9D8B030D-6E8A-4147-A177-3AD203B41FA5}">
                      <a16:colId xmlns:a16="http://schemas.microsoft.com/office/drawing/2014/main" val="3800592379"/>
                    </a:ext>
                  </a:extLst>
                </a:gridCol>
              </a:tblGrid>
              <a:tr h="580189">
                <a:tc>
                  <a:txBody>
                    <a:bodyPr/>
                    <a:lstStyle/>
                    <a:p>
                      <a:pPr algn="ctr">
                        <a:lnSpc>
                          <a:spcPct val="100000"/>
                        </a:lnSpc>
                      </a:pPr>
                      <a:r>
                        <a:rPr lang="en-US" sz="1500" b="1" dirty="0">
                          <a:solidFill>
                            <a:schemeClr val="accent3"/>
                          </a:solidFill>
                          <a:latin typeface="+mj-lt"/>
                        </a:rPr>
                        <a:t>Financial Challenges</a:t>
                      </a:r>
                    </a:p>
                  </a:txBody>
                  <a:tcPr marT="91440" marB="91440" anchor="ctr">
                    <a:solidFill>
                      <a:schemeClr val="accent4"/>
                    </a:solidFill>
                  </a:tcPr>
                </a:tc>
                <a:extLst>
                  <a:ext uri="{0D108BD9-81ED-4DB2-BD59-A6C34878D82A}">
                    <a16:rowId xmlns:a16="http://schemas.microsoft.com/office/drawing/2014/main" val="3309465836"/>
                  </a:ext>
                </a:extLst>
              </a:tr>
              <a:tr h="558701">
                <a:tc>
                  <a:txBody>
                    <a:bodyPr/>
                    <a:lstStyle/>
                    <a:p>
                      <a:pPr algn="ctr" fontAlgn="b"/>
                      <a:r>
                        <a:rPr lang="en-US" sz="1400" b="0" i="0" u="none" strike="noStrike" dirty="0">
                          <a:solidFill>
                            <a:schemeClr val="tx1"/>
                          </a:solidFill>
                          <a:effectLst/>
                          <a:latin typeface="+mn-lt"/>
                        </a:rPr>
                        <a:t>Postponed medical care</a:t>
                      </a:r>
                    </a:p>
                  </a:txBody>
                  <a:tcPr marL="9525" marR="9525" marT="91440" marB="91440" anchor="ctr"/>
                </a:tc>
                <a:extLst>
                  <a:ext uri="{0D108BD9-81ED-4DB2-BD59-A6C34878D82A}">
                    <a16:rowId xmlns:a16="http://schemas.microsoft.com/office/drawing/2014/main" val="2623794283"/>
                  </a:ext>
                </a:extLst>
              </a:tr>
              <a:tr h="558701">
                <a:tc>
                  <a:txBody>
                    <a:bodyPr/>
                    <a:lstStyle/>
                    <a:p>
                      <a:pPr algn="ctr" rtl="0" fontAlgn="ctr"/>
                      <a:r>
                        <a:rPr lang="en-US" sz="1400" b="0" i="0" u="none" strike="noStrike" dirty="0">
                          <a:solidFill>
                            <a:schemeClr val="tx1"/>
                          </a:solidFill>
                          <a:effectLst/>
                          <a:latin typeface="+mn-lt"/>
                        </a:rPr>
                        <a:t>Postponed dental care</a:t>
                      </a:r>
                    </a:p>
                  </a:txBody>
                  <a:tcPr marL="9525" marR="9525" marT="91440" marB="91440" anchor="ctr"/>
                </a:tc>
                <a:extLst>
                  <a:ext uri="{0D108BD9-81ED-4DB2-BD59-A6C34878D82A}">
                    <a16:rowId xmlns:a16="http://schemas.microsoft.com/office/drawing/2014/main" val="3509380447"/>
                  </a:ext>
                </a:extLst>
              </a:tr>
              <a:tr h="558701">
                <a:tc>
                  <a:txBody>
                    <a:bodyPr/>
                    <a:lstStyle/>
                    <a:p>
                      <a:pPr algn="ctr" fontAlgn="b"/>
                      <a:r>
                        <a:rPr lang="en-US" sz="1400" b="0" i="0" u="none" strike="noStrike" dirty="0">
                          <a:solidFill>
                            <a:schemeClr val="tx1"/>
                          </a:solidFill>
                          <a:effectLst/>
                          <a:latin typeface="+mn-lt"/>
                        </a:rPr>
                        <a:t>Postponed mental health care</a:t>
                      </a:r>
                    </a:p>
                  </a:txBody>
                  <a:tcPr marL="9525" marR="9525" marT="91440" marB="91440" anchor="ctr"/>
                </a:tc>
                <a:extLst>
                  <a:ext uri="{0D108BD9-81ED-4DB2-BD59-A6C34878D82A}">
                    <a16:rowId xmlns:a16="http://schemas.microsoft.com/office/drawing/2014/main" val="1858963443"/>
                  </a:ext>
                </a:extLst>
              </a:tr>
              <a:tr h="558701">
                <a:tc>
                  <a:txBody>
                    <a:bodyPr/>
                    <a:lstStyle/>
                    <a:p>
                      <a:pPr algn="ctr" fontAlgn="b"/>
                      <a:r>
                        <a:rPr lang="en-US" sz="1400" b="0" i="0" u="none" strike="noStrike" dirty="0">
                          <a:solidFill>
                            <a:schemeClr val="tx1"/>
                          </a:solidFill>
                          <a:effectLst/>
                          <a:latin typeface="+mn-lt"/>
                        </a:rPr>
                        <a:t>Had work hours cut back or wages reduced</a:t>
                      </a:r>
                    </a:p>
                  </a:txBody>
                  <a:tcPr marL="9525" marR="9525" marT="91440" marB="91440" anchor="ctr"/>
                </a:tc>
                <a:extLst>
                  <a:ext uri="{0D108BD9-81ED-4DB2-BD59-A6C34878D82A}">
                    <a16:rowId xmlns:a16="http://schemas.microsoft.com/office/drawing/2014/main" val="416170847"/>
                  </a:ext>
                </a:extLst>
              </a:tr>
              <a:tr h="558701">
                <a:tc>
                  <a:txBody>
                    <a:bodyPr/>
                    <a:lstStyle/>
                    <a:p>
                      <a:pPr algn="ctr" fontAlgn="b"/>
                      <a:r>
                        <a:rPr lang="en-US" sz="1400" b="0" i="0" u="none" strike="noStrike" dirty="0">
                          <a:solidFill>
                            <a:schemeClr val="tx1"/>
                          </a:solidFill>
                          <a:effectLst/>
                          <a:latin typeface="+mn-lt"/>
                        </a:rPr>
                        <a:t>Skipped meals because you couldn’t afford food</a:t>
                      </a:r>
                    </a:p>
                  </a:txBody>
                  <a:tcPr marL="9525" marR="9525" marT="91440" marB="91440" anchor="ctr"/>
                </a:tc>
                <a:extLst>
                  <a:ext uri="{0D108BD9-81ED-4DB2-BD59-A6C34878D82A}">
                    <a16:rowId xmlns:a16="http://schemas.microsoft.com/office/drawing/2014/main" val="3924865110"/>
                  </a:ext>
                </a:extLst>
              </a:tr>
              <a:tr h="558701">
                <a:tc>
                  <a:txBody>
                    <a:bodyPr/>
                    <a:lstStyle/>
                    <a:p>
                      <a:pPr algn="ctr" fontAlgn="b"/>
                      <a:r>
                        <a:rPr lang="en-US" sz="1400" b="0" i="0" u="none" strike="noStrike" dirty="0">
                          <a:solidFill>
                            <a:schemeClr val="tx1"/>
                          </a:solidFill>
                          <a:effectLst/>
                          <a:latin typeface="+mn-lt"/>
                        </a:rPr>
                        <a:t>Been laid off</a:t>
                      </a:r>
                    </a:p>
                  </a:txBody>
                  <a:tcPr marL="9525" marR="9525" marT="91440" marB="91440" anchor="ctr"/>
                </a:tc>
                <a:extLst>
                  <a:ext uri="{0D108BD9-81ED-4DB2-BD59-A6C34878D82A}">
                    <a16:rowId xmlns:a16="http://schemas.microsoft.com/office/drawing/2014/main" val="3400617886"/>
                  </a:ext>
                </a:extLst>
              </a:tr>
            </a:tbl>
          </a:graphicData>
        </a:graphic>
      </p:graphicFrame>
      <p:sp>
        <p:nvSpPr>
          <p:cNvPr id="5" name="Text Placeholder 4">
            <a:extLst>
              <a:ext uri="{FF2B5EF4-FFF2-40B4-BE49-F238E27FC236}">
                <a16:creationId xmlns:a16="http://schemas.microsoft.com/office/drawing/2014/main" id="{E1891843-59A3-4070-C6B0-C95B24996999}"/>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3BAB3826-5389-8ED4-B08D-697716450566}"/>
              </a:ext>
            </a:extLst>
          </p:cNvPr>
          <p:cNvSpPr>
            <a:spLocks noGrp="1"/>
          </p:cNvSpPr>
          <p:nvPr>
            <p:ph type="body" sz="quarter" idx="11"/>
          </p:nvPr>
        </p:nvSpPr>
        <p:spPr/>
        <p:txBody>
          <a:bodyPr>
            <a:normAutofit fontScale="92500" lnSpcReduction="10000"/>
          </a:bodyPr>
          <a:lstStyle/>
          <a:p>
            <a:r>
              <a:rPr lang="en-US" dirty="0"/>
              <a:t>Nearly half of Colorado residents haven’t faced financial challenges recently; however, almost one in five has experienced at least three of the economic hardships mentioned.</a:t>
            </a:r>
          </a:p>
        </p:txBody>
      </p:sp>
    </p:spTree>
    <p:extLst>
      <p:ext uri="{BB962C8B-B14F-4D97-AF65-F5344CB8AC3E}">
        <p14:creationId xmlns:p14="http://schemas.microsoft.com/office/powerpoint/2010/main" val="3630950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4D82-F1CF-18AD-F0DB-66059C877120}"/>
              </a:ext>
            </a:extLst>
          </p:cNvPr>
          <p:cNvSpPr>
            <a:spLocks noGrp="1"/>
          </p:cNvSpPr>
          <p:nvPr>
            <p:ph type="title"/>
          </p:nvPr>
        </p:nvSpPr>
        <p:spPr/>
        <p:txBody>
          <a:bodyPr/>
          <a:lstStyle/>
          <a:p>
            <a:r>
              <a:rPr lang="en-US" dirty="0"/>
              <a:t>Taxes</a:t>
            </a:r>
          </a:p>
        </p:txBody>
      </p:sp>
      <p:sp>
        <p:nvSpPr>
          <p:cNvPr id="3" name="Text Placeholder 2">
            <a:extLst>
              <a:ext uri="{FF2B5EF4-FFF2-40B4-BE49-F238E27FC236}">
                <a16:creationId xmlns:a16="http://schemas.microsoft.com/office/drawing/2014/main" id="{1A31B558-AB48-4B97-6F62-4D45195DC7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A5683-FFB8-A19C-B7FC-0D2D9AF0B5C1}"/>
              </a:ext>
            </a:extLst>
          </p:cNvPr>
          <p:cNvSpPr>
            <a:spLocks noGrp="1"/>
          </p:cNvSpPr>
          <p:nvPr>
            <p:ph type="sldNum" sz="quarter" idx="12"/>
          </p:nvPr>
        </p:nvSpPr>
        <p:spPr/>
        <p:txBody>
          <a:bodyPr/>
          <a:lstStyle/>
          <a:p>
            <a:fld id="{68963FF3-3082-0146-9045-A71664B0B906}" type="slidenum">
              <a:rPr lang="en-US" smtClean="0"/>
              <a:pPr/>
              <a:t>52</a:t>
            </a:fld>
            <a:endParaRPr lang="en-US" dirty="0"/>
          </a:p>
        </p:txBody>
      </p:sp>
    </p:spTree>
    <p:extLst>
      <p:ext uri="{BB962C8B-B14F-4D97-AF65-F5344CB8AC3E}">
        <p14:creationId xmlns:p14="http://schemas.microsoft.com/office/powerpoint/2010/main" val="1754248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7CA88-18A7-0A7A-FFBC-F0E95A9F8FAF}"/>
              </a:ext>
            </a:extLst>
          </p:cNvPr>
          <p:cNvSpPr>
            <a:spLocks noGrp="1"/>
          </p:cNvSpPr>
          <p:nvPr>
            <p:ph type="sldNum" sz="quarter" idx="10"/>
          </p:nvPr>
        </p:nvSpPr>
        <p:spPr/>
        <p:txBody>
          <a:bodyPr/>
          <a:lstStyle/>
          <a:p>
            <a:fld id="{68963FF3-3082-0146-9045-A71664B0B906}" type="slidenum">
              <a:rPr lang="en-US" smtClean="0"/>
              <a:t>53</a:t>
            </a:fld>
            <a:endParaRPr lang="en-US" dirty="0"/>
          </a:p>
        </p:txBody>
      </p:sp>
      <p:sp>
        <p:nvSpPr>
          <p:cNvPr id="5" name="Text Placeholder 4">
            <a:extLst>
              <a:ext uri="{FF2B5EF4-FFF2-40B4-BE49-F238E27FC236}">
                <a16:creationId xmlns:a16="http://schemas.microsoft.com/office/drawing/2014/main" id="{369C3EA9-6243-D23F-D896-F35A20CB0518}"/>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E8D8A444-5A28-AD89-48F7-B3940122B801}"/>
              </a:ext>
            </a:extLst>
          </p:cNvPr>
          <p:cNvSpPr>
            <a:spLocks noGrp="1"/>
          </p:cNvSpPr>
          <p:nvPr>
            <p:ph type="body" sz="quarter" idx="12"/>
          </p:nvPr>
        </p:nvSpPr>
        <p:spPr/>
        <p:txBody>
          <a:bodyPr/>
          <a:lstStyle/>
          <a:p>
            <a:r>
              <a:rPr lang="en-US" dirty="0"/>
              <a:t>Q27. Here is a list of several different types of people and groups that pay state and local taxes in Colorado. Please indicate whether you think that category of taxpayers currently pays too much, the right amount, or too little in state and local taxes.</a:t>
            </a:r>
          </a:p>
        </p:txBody>
      </p:sp>
      <p:graphicFrame>
        <p:nvGraphicFramePr>
          <p:cNvPr id="10" name="Chart 9">
            <a:extLst>
              <a:ext uri="{FF2B5EF4-FFF2-40B4-BE49-F238E27FC236}">
                <a16:creationId xmlns:a16="http://schemas.microsoft.com/office/drawing/2014/main" id="{59A79698-6EF0-B02E-FBFB-1AA258DAFABC}"/>
              </a:ext>
            </a:extLst>
          </p:cNvPr>
          <p:cNvGraphicFramePr/>
          <p:nvPr>
            <p:extLst>
              <p:ext uri="{D42A27DB-BD31-4B8C-83A1-F6EECF244321}">
                <p14:modId xmlns:p14="http://schemas.microsoft.com/office/powerpoint/2010/main" val="2645628567"/>
              </p:ext>
            </p:extLst>
          </p:nvPr>
        </p:nvGraphicFramePr>
        <p:xfrm>
          <a:off x="186431" y="2088027"/>
          <a:ext cx="11353800" cy="441524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3C3E5A89-8E24-547E-0C47-F31B2EE1D14C}"/>
              </a:ext>
            </a:extLst>
          </p:cNvPr>
          <p:cNvSpPr>
            <a:spLocks noGrp="1"/>
          </p:cNvSpPr>
          <p:nvPr>
            <p:ph type="body" sz="quarter" idx="11"/>
          </p:nvPr>
        </p:nvSpPr>
        <p:spPr/>
        <p:txBody>
          <a:bodyPr/>
          <a:lstStyle/>
          <a:p>
            <a:r>
              <a:rPr lang="en-US" dirty="0"/>
              <a:t>Most people agree that high-income individuals and large corporations pay too little in taxes in Colorado.</a:t>
            </a:r>
          </a:p>
        </p:txBody>
      </p:sp>
    </p:spTree>
    <p:extLst>
      <p:ext uri="{BB962C8B-B14F-4D97-AF65-F5344CB8AC3E}">
        <p14:creationId xmlns:p14="http://schemas.microsoft.com/office/powerpoint/2010/main" val="491308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BDF07-FCD8-69F3-9DBC-97E3F76E0C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06336-D6D0-C030-1A8F-266084196114}"/>
              </a:ext>
            </a:extLst>
          </p:cNvPr>
          <p:cNvSpPr>
            <a:spLocks noGrp="1"/>
          </p:cNvSpPr>
          <p:nvPr>
            <p:ph type="sldNum" sz="quarter" idx="10"/>
          </p:nvPr>
        </p:nvSpPr>
        <p:spPr/>
        <p:txBody>
          <a:bodyPr/>
          <a:lstStyle/>
          <a:p>
            <a:fld id="{68963FF3-3082-0146-9045-A71664B0B906}" type="slidenum">
              <a:rPr lang="en-US" smtClean="0"/>
              <a:pPr/>
              <a:t>54</a:t>
            </a:fld>
            <a:endParaRPr lang="en-US" dirty="0"/>
          </a:p>
        </p:txBody>
      </p:sp>
      <p:sp>
        <p:nvSpPr>
          <p:cNvPr id="4" name="Text Placeholder 3">
            <a:extLst>
              <a:ext uri="{FF2B5EF4-FFF2-40B4-BE49-F238E27FC236}">
                <a16:creationId xmlns:a16="http://schemas.microsoft.com/office/drawing/2014/main" id="{8B80E105-0EE9-79EC-4BEA-CDA61E6D1FEF}"/>
              </a:ext>
            </a:extLst>
          </p:cNvPr>
          <p:cNvSpPr>
            <a:spLocks noGrp="1"/>
          </p:cNvSpPr>
          <p:nvPr>
            <p:ph type="body" sz="quarter" idx="12"/>
          </p:nvPr>
        </p:nvSpPr>
        <p:spPr/>
        <p:txBody>
          <a:bodyPr/>
          <a:lstStyle/>
          <a:p>
            <a:r>
              <a:rPr lang="en-US" sz="1300" dirty="0"/>
              <a:t>Q27. Here is a list of several different types of people and groups that pay state and local taxes in Colorado. Please indicate whether you think that category of taxpayers currently pays too much, the right amount, or too little in state and local taxes.</a:t>
            </a:r>
          </a:p>
          <a:p>
            <a:r>
              <a:rPr lang="en-US" sz="1300" dirty="0"/>
              <a:t>(% Too much)</a:t>
            </a:r>
          </a:p>
        </p:txBody>
      </p:sp>
      <p:graphicFrame>
        <p:nvGraphicFramePr>
          <p:cNvPr id="5" name="Table 5">
            <a:extLst>
              <a:ext uri="{FF2B5EF4-FFF2-40B4-BE49-F238E27FC236}">
                <a16:creationId xmlns:a16="http://schemas.microsoft.com/office/drawing/2014/main" id="{0CA2115B-8619-5EEE-2BB2-A54AD2973B3A}"/>
              </a:ext>
            </a:extLst>
          </p:cNvPr>
          <p:cNvGraphicFramePr>
            <a:graphicFrameLocks noGrp="1"/>
          </p:cNvGraphicFramePr>
          <p:nvPr>
            <p:extLst>
              <p:ext uri="{D42A27DB-BD31-4B8C-83A1-F6EECF244321}">
                <p14:modId xmlns:p14="http://schemas.microsoft.com/office/powerpoint/2010/main" val="151956814"/>
              </p:ext>
            </p:extLst>
          </p:nvPr>
        </p:nvGraphicFramePr>
        <p:xfrm>
          <a:off x="499872" y="2255164"/>
          <a:ext cx="11192256" cy="3707488"/>
        </p:xfrm>
        <a:graphic>
          <a:graphicData uri="http://schemas.openxmlformats.org/drawingml/2006/table">
            <a:tbl>
              <a:tblPr firstRow="1" bandRow="1">
                <a:tableStyleId>{073A0DAA-6AF3-43AB-8588-CEC1D06C72B9}</a:tableStyleId>
              </a:tblPr>
              <a:tblGrid>
                <a:gridCol w="3811835">
                  <a:extLst>
                    <a:ext uri="{9D8B030D-6E8A-4147-A177-3AD203B41FA5}">
                      <a16:colId xmlns:a16="http://schemas.microsoft.com/office/drawing/2014/main" val="3800592379"/>
                    </a:ext>
                  </a:extLst>
                </a:gridCol>
                <a:gridCol w="859587">
                  <a:extLst>
                    <a:ext uri="{9D8B030D-6E8A-4147-A177-3AD203B41FA5}">
                      <a16:colId xmlns:a16="http://schemas.microsoft.com/office/drawing/2014/main" val="327636290"/>
                    </a:ext>
                  </a:extLst>
                </a:gridCol>
                <a:gridCol w="1445667">
                  <a:extLst>
                    <a:ext uri="{9D8B030D-6E8A-4147-A177-3AD203B41FA5}">
                      <a16:colId xmlns:a16="http://schemas.microsoft.com/office/drawing/2014/main" val="2653160821"/>
                    </a:ext>
                  </a:extLst>
                </a:gridCol>
                <a:gridCol w="1709405">
                  <a:extLst>
                    <a:ext uri="{9D8B030D-6E8A-4147-A177-3AD203B41FA5}">
                      <a16:colId xmlns:a16="http://schemas.microsoft.com/office/drawing/2014/main" val="596334569"/>
                    </a:ext>
                  </a:extLst>
                </a:gridCol>
                <a:gridCol w="1500386">
                  <a:extLst>
                    <a:ext uri="{9D8B030D-6E8A-4147-A177-3AD203B41FA5}">
                      <a16:colId xmlns:a16="http://schemas.microsoft.com/office/drawing/2014/main" val="2258372320"/>
                    </a:ext>
                  </a:extLst>
                </a:gridCol>
                <a:gridCol w="1865376">
                  <a:extLst>
                    <a:ext uri="{9D8B030D-6E8A-4147-A177-3AD203B41FA5}">
                      <a16:colId xmlns:a16="http://schemas.microsoft.com/office/drawing/2014/main" val="3268504311"/>
                    </a:ext>
                  </a:extLst>
                </a:gridCol>
              </a:tblGrid>
              <a:tr h="463436">
                <a:tc rowSpan="2">
                  <a:txBody>
                    <a:bodyPr/>
                    <a:lstStyle/>
                    <a:p>
                      <a:pPr algn="ctr">
                        <a:lnSpc>
                          <a:spcPts val="1400"/>
                        </a:lnSpc>
                      </a:pPr>
                      <a:r>
                        <a:rPr lang="en-US" sz="1400" b="1" kern="1200" dirty="0">
                          <a:solidFill>
                            <a:schemeClr val="lt1"/>
                          </a:solidFill>
                          <a:latin typeface="+mj-lt"/>
                          <a:ea typeface="+mn-ea"/>
                          <a:cs typeface="+mn-cs"/>
                        </a:rPr>
                        <a:t>Person/Group</a:t>
                      </a:r>
                    </a:p>
                  </a:txBody>
                  <a:tcPr marT="91440" marB="91440" anchor="ctr">
                    <a:solidFill>
                      <a:schemeClr val="accent4"/>
                    </a:solidFill>
                  </a:tcPr>
                </a:tc>
                <a:tc rowSpan="2">
                  <a:txBody>
                    <a:bodyPr/>
                    <a:lstStyle/>
                    <a:p>
                      <a:pPr algn="ctr">
                        <a:lnSpc>
                          <a:spcPct val="100000"/>
                        </a:lnSpc>
                      </a:pPr>
                      <a:r>
                        <a:rPr lang="en-US" sz="1400" b="1" dirty="0">
                          <a:latin typeface="+mj-lt"/>
                        </a:rPr>
                        <a:t>All</a:t>
                      </a:r>
                    </a:p>
                  </a:txBody>
                  <a:tcPr marT="91440" marB="91440" anchor="ctr">
                    <a:lnR w="38100" cap="flat" cmpd="sng" algn="ctr">
                      <a:solidFill>
                        <a:schemeClr val="accent3"/>
                      </a:solidFill>
                      <a:prstDash val="solid"/>
                      <a:round/>
                      <a:headEnd type="none" w="med" len="med"/>
                      <a:tailEnd type="none" w="med" len="med"/>
                    </a:lnR>
                    <a:solidFill>
                      <a:schemeClr val="accent4"/>
                    </a:solidFill>
                  </a:tcPr>
                </a:tc>
                <a:tc gridSpan="3">
                  <a:txBody>
                    <a:bodyPr/>
                    <a:lstStyle/>
                    <a:p>
                      <a:pPr algn="ctr">
                        <a:lnSpc>
                          <a:spcPct val="100000"/>
                        </a:lnSpc>
                      </a:pPr>
                      <a:r>
                        <a:rPr lang="en-US" sz="1400" b="1" dirty="0">
                          <a:latin typeface="+mj-lt"/>
                        </a:rPr>
                        <a:t>Party</a:t>
                      </a:r>
                    </a:p>
                  </a:txBody>
                  <a:tcPr marT="91440" marB="9144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dirty="0"/>
                    </a:p>
                  </a:txBody>
                  <a:tcPr/>
                </a:tc>
                <a:tc hMerge="1">
                  <a:txBody>
                    <a:bodyPr/>
                    <a:lstStyle/>
                    <a:p>
                      <a:pPr algn="ctr"/>
                      <a:endParaRPr lang="en-US" sz="1500" dirty="0"/>
                    </a:p>
                  </a:txBody>
                  <a:tcPr anchor="ctr"/>
                </a:tc>
                <a:tc rowSpan="2">
                  <a:txBody>
                    <a:bodyPr/>
                    <a:lstStyle/>
                    <a:p>
                      <a:pPr algn="ctr">
                        <a:lnSpc>
                          <a:spcPct val="100000"/>
                        </a:lnSpc>
                      </a:pPr>
                      <a:r>
                        <a:rPr lang="en-US" sz="1400" b="1" dirty="0">
                          <a:latin typeface="+mj-lt"/>
                        </a:rPr>
                        <a:t>Dem.-Rep. Diff.</a:t>
                      </a:r>
                    </a:p>
                  </a:txBody>
                  <a:tcPr marT="91440" marB="91440" anchor="ctr">
                    <a:lnL w="38100" cap="flat" cmpd="sng" algn="ctr">
                      <a:solidFill>
                        <a:schemeClr val="accent3"/>
                      </a:solidFill>
                      <a:prstDash val="solid"/>
                      <a:round/>
                      <a:headEnd type="none" w="med" len="med"/>
                      <a:tailEnd type="none" w="med" len="med"/>
                    </a:lnL>
                    <a:lnB w="38100" cap="flat" cmpd="sng" algn="ctr">
                      <a:solidFill>
                        <a:schemeClr val="accent3"/>
                      </a:solidFill>
                      <a:prstDash val="solid"/>
                      <a:round/>
                      <a:headEnd type="none" w="med" len="med"/>
                      <a:tailEnd type="none" w="med" len="med"/>
                    </a:lnB>
                    <a:solidFill>
                      <a:schemeClr val="accent4"/>
                    </a:solidFill>
                  </a:tcPr>
                </a:tc>
                <a:extLst>
                  <a:ext uri="{0D108BD9-81ED-4DB2-BD59-A6C34878D82A}">
                    <a16:rowId xmlns:a16="http://schemas.microsoft.com/office/drawing/2014/main" val="3115995647"/>
                  </a:ext>
                </a:extLst>
              </a:tr>
              <a:tr h="463436">
                <a:tc vMerge="1">
                  <a:txBody>
                    <a:bodyPr/>
                    <a:lstStyle/>
                    <a:p>
                      <a:endParaRPr lang="en-US" dirty="0"/>
                    </a:p>
                  </a:txBody>
                  <a:tcPr/>
                </a:tc>
                <a:tc vMerge="1">
                  <a:txBody>
                    <a:bodyPr/>
                    <a:lstStyle/>
                    <a:p>
                      <a:endParaRPr lang="en-US" dirty="0"/>
                    </a:p>
                  </a:txBody>
                  <a:tcPr/>
                </a:tc>
                <a:tc>
                  <a:txBody>
                    <a:bodyPr/>
                    <a:lstStyle/>
                    <a:p>
                      <a:pPr algn="ctr" fontAlgn="b">
                        <a:lnSpc>
                          <a:spcPct val="100000"/>
                        </a:lnSpc>
                      </a:pPr>
                      <a:r>
                        <a:rPr lang="en-US" sz="1400" b="1" u="none" strike="noStrike" dirty="0">
                          <a:solidFill>
                            <a:schemeClr val="accent3"/>
                          </a:solidFill>
                          <a:effectLst/>
                          <a:latin typeface="+mj-lt"/>
                        </a:rPr>
                        <a:t>Democrats</a:t>
                      </a:r>
                      <a:endParaRPr lang="en-US" sz="1400" b="1" i="0" u="none" strike="noStrike" dirty="0">
                        <a:solidFill>
                          <a:schemeClr val="accent3"/>
                        </a:solidFill>
                        <a:effectLst/>
                        <a:latin typeface="+mj-lt"/>
                      </a:endParaRP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lnSpc>
                          <a:spcPct val="100000"/>
                        </a:lnSpc>
                      </a:pPr>
                      <a:r>
                        <a:rPr lang="en-US" sz="1400" b="1" u="none" strike="noStrike" dirty="0">
                          <a:solidFill>
                            <a:schemeClr val="accent3"/>
                          </a:solidFill>
                          <a:effectLst/>
                          <a:latin typeface="+mj-lt"/>
                        </a:rPr>
                        <a:t>Independents</a:t>
                      </a:r>
                      <a:endParaRPr lang="en-US" sz="1400" b="1" i="0" u="none" strike="noStrike" dirty="0">
                        <a:solidFill>
                          <a:schemeClr val="accent3"/>
                        </a:solidFill>
                        <a:effectLst/>
                        <a:latin typeface="+mj-lt"/>
                      </a:endParaRP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accent3"/>
                          </a:solidFill>
                          <a:effectLst/>
                          <a:latin typeface="+mj-lt"/>
                        </a:rPr>
                        <a:t>Republicans</a:t>
                      </a:r>
                      <a:endParaRPr lang="en-US" sz="1400" b="1" i="0" u="none" strike="noStrike" dirty="0">
                        <a:solidFill>
                          <a:schemeClr val="accent3"/>
                        </a:solidFill>
                        <a:effectLst/>
                        <a:latin typeface="+mj-lt"/>
                      </a:endParaRPr>
                    </a:p>
                  </a:txBody>
                  <a:tcPr marT="91440" marB="91440" anchor="ctr">
                    <a:lnR w="381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vMerge="1">
                  <a:txBody>
                    <a:bodyPr/>
                    <a:lstStyle/>
                    <a:p>
                      <a:pPr algn="ctr" fontAlgn="b">
                        <a:lnSpc>
                          <a:spcPct val="100000"/>
                        </a:lnSpc>
                      </a:pPr>
                      <a:endParaRPr lang="en-US" sz="1400" b="1" i="1" u="none" strike="noStrike" dirty="0">
                        <a:solidFill>
                          <a:schemeClr val="tx1"/>
                        </a:solidFill>
                        <a:effectLst/>
                        <a:latin typeface="+mn-lt"/>
                      </a:endParaRPr>
                    </a:p>
                  </a:txBody>
                  <a:tcPr marL="0" marR="0" marT="0"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18890428"/>
                  </a:ext>
                </a:extLst>
              </a:tr>
              <a:tr h="463436">
                <a:tc>
                  <a:txBody>
                    <a:bodyPr/>
                    <a:lstStyle/>
                    <a:p>
                      <a:pPr algn="ctr" fontAlgn="ctr">
                        <a:buNone/>
                      </a:pPr>
                      <a:r>
                        <a:rPr lang="en-US" sz="1400" b="0" i="0" u="none" strike="noStrike" dirty="0">
                          <a:solidFill>
                            <a:schemeClr val="tx1"/>
                          </a:solidFill>
                          <a:effectLst/>
                          <a:latin typeface="+mn-lt"/>
                          <a:cs typeface="Calibri" panose="020F0502020204030204" pitchFamily="34" charset="0"/>
                        </a:rPr>
                        <a:t>Your own household</a:t>
                      </a:r>
                      <a:endParaRPr lang="en-US" sz="1400" b="0" i="0" u="none" strike="noStrike" dirty="0">
                        <a:solidFill>
                          <a:schemeClr val="tx1"/>
                        </a:solidFill>
                        <a:effectLst/>
                        <a:latin typeface="+mn-lt"/>
                      </a:endParaRPr>
                    </a:p>
                  </a:txBody>
                  <a:tcPr marL="7620" marR="7620" marT="7620" marB="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63%</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62%</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60%</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81%</a:t>
                      </a:r>
                    </a:p>
                  </a:txBody>
                  <a:tcPr marL="7620" marR="7620" marT="7620" marB="0" anchor="ctr">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tcPr>
                </a:tc>
                <a:tc>
                  <a:txBody>
                    <a:bodyPr/>
                    <a:lstStyle/>
                    <a:p>
                      <a:pPr algn="ctr" fontAlgn="b"/>
                      <a:r>
                        <a:rPr lang="en-US" sz="1400" b="0" i="0" u="none" strike="noStrike" dirty="0">
                          <a:solidFill>
                            <a:schemeClr val="accent4"/>
                          </a:solidFill>
                          <a:effectLst/>
                          <a:latin typeface="+mj-lt"/>
                        </a:rPr>
                        <a:t>-19%</a:t>
                      </a:r>
                    </a:p>
                  </a:txBody>
                  <a:tcPr marT="91440" marB="9144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3309465836"/>
                  </a:ext>
                </a:extLst>
              </a:tr>
              <a:tr h="463436">
                <a:tc>
                  <a:txBody>
                    <a:bodyPr/>
                    <a:lstStyle/>
                    <a:p>
                      <a:pPr algn="ctr" fontAlgn="ctr">
                        <a:buNone/>
                      </a:pPr>
                      <a:r>
                        <a:rPr lang="en-US" sz="1400" b="0" i="0" u="none" strike="noStrike">
                          <a:solidFill>
                            <a:schemeClr val="tx1"/>
                          </a:solidFill>
                          <a:effectLst/>
                          <a:latin typeface="+mn-lt"/>
                          <a:cs typeface="Calibri" panose="020F0502020204030204" pitchFamily="34" charset="0"/>
                        </a:rPr>
                        <a:t>Lower-income people</a:t>
                      </a:r>
                      <a:endParaRPr lang="en-US" sz="1400" b="0" i="0" u="none" strike="noStrike">
                        <a:solidFill>
                          <a:schemeClr val="tx1"/>
                        </a:solidFill>
                        <a:effectLst/>
                        <a:latin typeface="+mn-lt"/>
                      </a:endParaRPr>
                    </a:p>
                  </a:txBody>
                  <a:tcPr marL="7620" marR="7620" marT="7620" marB="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60%</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70%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60%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38%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1"/>
                          </a:solidFill>
                          <a:effectLst/>
                          <a:latin typeface="+mj-lt"/>
                        </a:rPr>
                        <a:t>+32%</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01526944"/>
                  </a:ext>
                </a:extLst>
              </a:tr>
              <a:tr h="463436">
                <a:tc>
                  <a:txBody>
                    <a:bodyPr/>
                    <a:lstStyle/>
                    <a:p>
                      <a:pPr algn="ctr" fontAlgn="ctr">
                        <a:buNone/>
                      </a:pPr>
                      <a:r>
                        <a:rPr lang="en-US" sz="1400" b="0" i="0" u="none" strike="noStrike" dirty="0">
                          <a:solidFill>
                            <a:schemeClr val="tx1"/>
                          </a:solidFill>
                          <a:effectLst/>
                          <a:latin typeface="+mn-lt"/>
                          <a:cs typeface="Calibri" panose="020F0502020204030204" pitchFamily="34" charset="0"/>
                        </a:rPr>
                        <a:t>Middle-income people</a:t>
                      </a:r>
                      <a:endParaRPr lang="en-US" sz="1400" b="0" i="0" u="none" strike="noStrike" dirty="0">
                        <a:solidFill>
                          <a:schemeClr val="tx1"/>
                        </a:solidFill>
                        <a:effectLst/>
                        <a:latin typeface="+mn-lt"/>
                      </a:endParaRPr>
                    </a:p>
                  </a:txBody>
                  <a:tcPr marL="7620" marR="7620" marT="7620" marB="0" anchor="ctr"/>
                </a:tc>
                <a:tc>
                  <a:txBody>
                    <a:bodyPr/>
                    <a:lstStyle/>
                    <a:p>
                      <a:pPr algn="ctr" fontAlgn="ctr">
                        <a:buNone/>
                      </a:pPr>
                      <a:r>
                        <a:rPr lang="en-US" sz="1400" b="0" i="0" u="none" strike="noStrike">
                          <a:solidFill>
                            <a:schemeClr val="tx1"/>
                          </a:solidFill>
                          <a:effectLst/>
                          <a:latin typeface="+mj-lt"/>
                          <a:cs typeface="Calibri" panose="020F0502020204030204" pitchFamily="34" charset="0"/>
                        </a:rPr>
                        <a:t>56%</a:t>
                      </a:r>
                      <a:endParaRPr lang="en-US" sz="1400" b="0" i="0" u="none" strike="noStrike">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59%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-12%</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204155155"/>
                  </a:ext>
                </a:extLst>
              </a:tr>
              <a:tr h="463436">
                <a:tc>
                  <a:txBody>
                    <a:bodyPr/>
                    <a:lstStyle/>
                    <a:p>
                      <a:pPr algn="ctr" fontAlgn="ctr">
                        <a:buNone/>
                      </a:pPr>
                      <a:r>
                        <a:rPr lang="en-US" sz="1400" b="0" i="0" u="none" strike="noStrike">
                          <a:solidFill>
                            <a:schemeClr val="tx1"/>
                          </a:solidFill>
                          <a:effectLst/>
                          <a:latin typeface="+mn-lt"/>
                          <a:cs typeface="Calibri" panose="020F0502020204030204" pitchFamily="34" charset="0"/>
                        </a:rPr>
                        <a:t>Small businesses</a:t>
                      </a:r>
                      <a:endParaRPr lang="en-US" sz="1400" b="0" i="0" u="none" strike="noStrike">
                        <a:solidFill>
                          <a:schemeClr val="tx1"/>
                        </a:solidFill>
                        <a:effectLst/>
                        <a:latin typeface="+mn-lt"/>
                      </a:endParaRPr>
                    </a:p>
                  </a:txBody>
                  <a:tcPr marL="7620" marR="7620" marT="7620" marB="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51%</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54%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57%</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-8%</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827112426"/>
                  </a:ext>
                </a:extLst>
              </a:tr>
              <a:tr h="463436">
                <a:tc>
                  <a:txBody>
                    <a:bodyPr/>
                    <a:lstStyle/>
                    <a:p>
                      <a:pPr algn="ctr" fontAlgn="ctr">
                        <a:buNone/>
                      </a:pPr>
                      <a:r>
                        <a:rPr lang="en-US" sz="1400" b="0" i="0" u="none" strike="noStrike">
                          <a:solidFill>
                            <a:schemeClr val="tx1"/>
                          </a:solidFill>
                          <a:effectLst/>
                          <a:latin typeface="+mn-lt"/>
                          <a:cs typeface="Calibri" panose="020F0502020204030204" pitchFamily="34" charset="0"/>
                        </a:rPr>
                        <a:t>High-income people</a:t>
                      </a:r>
                      <a:endParaRPr lang="en-US" sz="1400" b="0" i="0" u="none" strike="noStrike">
                        <a:solidFill>
                          <a:schemeClr val="tx1"/>
                        </a:solidFill>
                        <a:effectLst/>
                        <a:latin typeface="+mn-lt"/>
                      </a:endParaRPr>
                    </a:p>
                  </a:txBody>
                  <a:tcPr marL="7620" marR="7620" marT="7620" marB="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12%</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4%</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23%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-19%</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362040112"/>
                  </a:ext>
                </a:extLst>
              </a:tr>
              <a:tr h="463436">
                <a:tc>
                  <a:txBody>
                    <a:bodyPr/>
                    <a:lstStyle/>
                    <a:p>
                      <a:pPr algn="ctr" fontAlgn="ctr">
                        <a:buNone/>
                      </a:pPr>
                      <a:r>
                        <a:rPr lang="en-US" sz="1400" b="0" i="0" u="none" strike="noStrike">
                          <a:solidFill>
                            <a:schemeClr val="tx1"/>
                          </a:solidFill>
                          <a:effectLst/>
                          <a:latin typeface="+mn-lt"/>
                          <a:cs typeface="Calibri" panose="020F0502020204030204" pitchFamily="34" charset="0"/>
                        </a:rPr>
                        <a:t>Large corporations</a:t>
                      </a:r>
                      <a:endParaRPr lang="en-US" sz="1400" b="0" i="0" u="none" strike="noStrike">
                        <a:solidFill>
                          <a:schemeClr val="tx1"/>
                        </a:solidFill>
                        <a:effectLst/>
                        <a:latin typeface="+mn-lt"/>
                      </a:endParaRPr>
                    </a:p>
                  </a:txBody>
                  <a:tcPr marL="7620" marR="7620" marT="7620" marB="0" anchor="ctr"/>
                </a:tc>
                <a:tc>
                  <a:txBody>
                    <a:bodyPr/>
                    <a:lstStyle/>
                    <a:p>
                      <a:pPr algn="ctr" fontAlgn="ctr">
                        <a:buNone/>
                      </a:pPr>
                      <a:r>
                        <a:rPr lang="en-US" sz="1400" b="0" i="0" u="none" strike="noStrike" dirty="0">
                          <a:solidFill>
                            <a:schemeClr val="tx1"/>
                          </a:solidFill>
                          <a:effectLst/>
                          <a:latin typeface="+mj-lt"/>
                          <a:cs typeface="Calibri" panose="020F0502020204030204" pitchFamily="34" charset="0"/>
                        </a:rPr>
                        <a:t>8%</a:t>
                      </a:r>
                      <a:endParaRPr lang="en-US" sz="1400" b="0" i="0" u="none" strike="noStrike" dirty="0">
                        <a:solidFill>
                          <a:schemeClr val="tx1"/>
                        </a:solidFill>
                        <a:effectLst/>
                        <a:latin typeface="+mj-lt"/>
                      </a:endParaRP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3%</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12%</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16%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r>
                        <a:rPr lang="en-US" sz="1400" b="0" i="0" u="none" strike="noStrike" dirty="0">
                          <a:solidFill>
                            <a:schemeClr val="accent4"/>
                          </a:solidFill>
                          <a:effectLst/>
                          <a:latin typeface="+mj-lt"/>
                        </a:rPr>
                        <a:t>-13%</a:t>
                      </a:r>
                    </a:p>
                  </a:txBody>
                  <a:tcPr marT="91440" marB="91440" anchor="ctr">
                    <a:lnL w="381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366833950"/>
                  </a:ext>
                </a:extLst>
              </a:tr>
            </a:tbl>
          </a:graphicData>
        </a:graphic>
      </p:graphicFrame>
      <p:sp>
        <p:nvSpPr>
          <p:cNvPr id="6" name="Text Placeholder 5">
            <a:extLst>
              <a:ext uri="{FF2B5EF4-FFF2-40B4-BE49-F238E27FC236}">
                <a16:creationId xmlns:a16="http://schemas.microsoft.com/office/drawing/2014/main" id="{F3843004-2982-F330-7396-BB40A34397C5}"/>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2A55D8AA-CAEA-F012-CD5C-0252C66A6493}"/>
              </a:ext>
            </a:extLst>
          </p:cNvPr>
          <p:cNvSpPr>
            <a:spLocks noGrp="1"/>
          </p:cNvSpPr>
          <p:nvPr>
            <p:ph type="body" sz="quarter" idx="11"/>
          </p:nvPr>
        </p:nvSpPr>
        <p:spPr/>
        <p:txBody>
          <a:bodyPr/>
          <a:lstStyle/>
          <a:p>
            <a:r>
              <a:rPr lang="en-US" dirty="0"/>
              <a:t>Fiscal concern is more pronounced among Democrats: 32% more than Republicans believe that the poorest are overtaxed.</a:t>
            </a:r>
          </a:p>
        </p:txBody>
      </p:sp>
    </p:spTree>
    <p:extLst>
      <p:ext uri="{BB962C8B-B14F-4D97-AF65-F5344CB8AC3E}">
        <p14:creationId xmlns:p14="http://schemas.microsoft.com/office/powerpoint/2010/main" val="14694145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FCF7C-F9CD-0BBE-A614-B3137A060649}"/>
              </a:ext>
            </a:extLst>
          </p:cNvPr>
          <p:cNvSpPr>
            <a:spLocks noGrp="1"/>
          </p:cNvSpPr>
          <p:nvPr>
            <p:ph type="sldNum" sz="quarter" idx="10"/>
          </p:nvPr>
        </p:nvSpPr>
        <p:spPr/>
        <p:txBody>
          <a:bodyPr/>
          <a:lstStyle/>
          <a:p>
            <a:fld id="{68963FF3-3082-0146-9045-A71664B0B906}" type="slidenum">
              <a:rPr lang="en-US" smtClean="0"/>
              <a:t>55</a:t>
            </a:fld>
            <a:endParaRPr lang="en-US" dirty="0"/>
          </a:p>
        </p:txBody>
      </p:sp>
      <p:sp>
        <p:nvSpPr>
          <p:cNvPr id="4" name="Text Placeholder 3">
            <a:extLst>
              <a:ext uri="{FF2B5EF4-FFF2-40B4-BE49-F238E27FC236}">
                <a16:creationId xmlns:a16="http://schemas.microsoft.com/office/drawing/2014/main" id="{A489FF1B-8148-A60F-DD5C-45DA547681D8}"/>
              </a:ext>
            </a:extLst>
          </p:cNvPr>
          <p:cNvSpPr>
            <a:spLocks noGrp="1"/>
          </p:cNvSpPr>
          <p:nvPr>
            <p:ph type="body" sz="quarter" idx="12"/>
          </p:nvPr>
        </p:nvSpPr>
        <p:spPr/>
        <p:txBody>
          <a:bodyPr/>
          <a:lstStyle/>
          <a:p>
            <a:r>
              <a:rPr lang="en-US" dirty="0"/>
              <a:t>Q28. Here is a list of public services that are funded by state and local taxes in Colorado. For each, please indicate how important it is to you that your tax dollars be directed to that service: extremely important, very important, somewhat important, or not important. </a:t>
            </a:r>
          </a:p>
        </p:txBody>
      </p:sp>
      <p:sp>
        <p:nvSpPr>
          <p:cNvPr id="5" name="Text Placeholder 4">
            <a:extLst>
              <a:ext uri="{FF2B5EF4-FFF2-40B4-BE49-F238E27FC236}">
                <a16:creationId xmlns:a16="http://schemas.microsoft.com/office/drawing/2014/main" id="{AEE3B321-D5D5-834A-BD31-225932593284}"/>
              </a:ext>
            </a:extLst>
          </p:cNvPr>
          <p:cNvSpPr>
            <a:spLocks noGrp="1"/>
          </p:cNvSpPr>
          <p:nvPr>
            <p:ph type="body" sz="quarter" idx="13"/>
          </p:nvPr>
        </p:nvSpPr>
        <p:spPr/>
        <p:txBody>
          <a:bodyPr/>
          <a:lstStyle/>
          <a:p>
            <a:endParaRPr lang="en-US"/>
          </a:p>
        </p:txBody>
      </p:sp>
      <p:graphicFrame>
        <p:nvGraphicFramePr>
          <p:cNvPr id="6" name="Chart 5">
            <a:extLst>
              <a:ext uri="{FF2B5EF4-FFF2-40B4-BE49-F238E27FC236}">
                <a16:creationId xmlns:a16="http://schemas.microsoft.com/office/drawing/2014/main" id="{9E225686-994B-6C01-1BB6-71734C6B6DC9}"/>
              </a:ext>
            </a:extLst>
          </p:cNvPr>
          <p:cNvGraphicFramePr/>
          <p:nvPr>
            <p:extLst>
              <p:ext uri="{D42A27DB-BD31-4B8C-83A1-F6EECF244321}">
                <p14:modId xmlns:p14="http://schemas.microsoft.com/office/powerpoint/2010/main" val="2339971140"/>
              </p:ext>
            </p:extLst>
          </p:nvPr>
        </p:nvGraphicFramePr>
        <p:xfrm>
          <a:off x="-62144" y="2246050"/>
          <a:ext cx="10928413" cy="4182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575E03D0-5C07-C395-BB9D-F6B57093A3CC}"/>
              </a:ext>
            </a:extLst>
          </p:cNvPr>
          <p:cNvGraphicFramePr>
            <a:graphicFrameLocks noGrp="1"/>
          </p:cNvGraphicFramePr>
          <p:nvPr>
            <p:extLst>
              <p:ext uri="{D42A27DB-BD31-4B8C-83A1-F6EECF244321}">
                <p14:modId xmlns:p14="http://schemas.microsoft.com/office/powerpoint/2010/main" val="177242830"/>
              </p:ext>
            </p:extLst>
          </p:nvPr>
        </p:nvGraphicFramePr>
        <p:xfrm>
          <a:off x="10466768" y="1985431"/>
          <a:ext cx="1731146" cy="3625256"/>
        </p:xfrm>
        <a:graphic>
          <a:graphicData uri="http://schemas.openxmlformats.org/drawingml/2006/table">
            <a:tbl>
              <a:tblPr>
                <a:tableStyleId>{5C22544A-7EE6-4342-B048-85BDC9FD1C3A}</a:tableStyleId>
              </a:tblPr>
              <a:tblGrid>
                <a:gridCol w="1731146">
                  <a:extLst>
                    <a:ext uri="{9D8B030D-6E8A-4147-A177-3AD203B41FA5}">
                      <a16:colId xmlns:a16="http://schemas.microsoft.com/office/drawing/2014/main" val="3728757123"/>
                    </a:ext>
                  </a:extLst>
                </a:gridCol>
              </a:tblGrid>
              <a:tr h="371118">
                <a:tc>
                  <a:txBody>
                    <a:bodyPr/>
                    <a:lstStyle/>
                    <a:p>
                      <a:pPr algn="ctr" fontAlgn="b">
                        <a:lnSpc>
                          <a:spcPts val="1700"/>
                        </a:lnSpc>
                      </a:pPr>
                      <a:r>
                        <a:rPr lang="en-US" sz="1400" b="0" u="none" strike="noStrike" dirty="0">
                          <a:solidFill>
                            <a:schemeClr val="accent1"/>
                          </a:solidFill>
                          <a:effectLst/>
                          <a:latin typeface="+mj-lt"/>
                        </a:rPr>
                        <a:t>Ext./Very Important</a:t>
                      </a:r>
                      <a:endParaRPr lang="en-US" sz="1400" b="0" i="0" u="none" strike="noStrike" dirty="0">
                        <a:solidFill>
                          <a:schemeClr val="accent1"/>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428803">
                <a:tc>
                  <a:txBody>
                    <a:bodyPr/>
                    <a:lstStyle/>
                    <a:p>
                      <a:pPr algn="ctr" fontAlgn="ctr"/>
                      <a:r>
                        <a:rPr lang="en-US" sz="1400" b="0" i="0" u="none" strike="noStrike" dirty="0">
                          <a:solidFill>
                            <a:schemeClr val="accent1"/>
                          </a:solidFill>
                          <a:effectLst/>
                          <a:latin typeface="+mj-lt"/>
                        </a:rPr>
                        <a:t>81%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701336">
                <a:tc>
                  <a:txBody>
                    <a:bodyPr/>
                    <a:lstStyle/>
                    <a:p>
                      <a:pPr algn="ctr" fontAlgn="ctr"/>
                      <a:r>
                        <a:rPr lang="en-US" sz="1400" b="0" i="0" u="none" strike="noStrike" dirty="0">
                          <a:solidFill>
                            <a:schemeClr val="accent1"/>
                          </a:solidFill>
                          <a:effectLst/>
                          <a:latin typeface="+mj-lt"/>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692459">
                <a:tc>
                  <a:txBody>
                    <a:bodyPr/>
                    <a:lstStyle/>
                    <a:p>
                      <a:pPr algn="ctr" fontAlgn="ctr"/>
                      <a:r>
                        <a:rPr lang="en-US" sz="1400" b="0" i="0" u="none" strike="noStrike" dirty="0">
                          <a:solidFill>
                            <a:schemeClr val="accent1"/>
                          </a:solidFill>
                          <a:effectLst/>
                          <a:latin typeface="+mj-lt"/>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719091">
                <a:tc>
                  <a:txBody>
                    <a:bodyPr/>
                    <a:lstStyle/>
                    <a:p>
                      <a:pPr algn="ctr" fontAlgn="ctr"/>
                      <a:r>
                        <a:rPr lang="en-US" sz="1400" b="0" i="0" u="none" strike="noStrike" dirty="0">
                          <a:solidFill>
                            <a:schemeClr val="accent1"/>
                          </a:solidFill>
                          <a:effectLst/>
                          <a:latin typeface="+mj-lt"/>
                        </a:rPr>
                        <a:t>73%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683580">
                <a:tc>
                  <a:txBody>
                    <a:bodyPr/>
                    <a:lstStyle/>
                    <a:p>
                      <a:pPr algn="ctr" fontAlgn="ctr"/>
                      <a:r>
                        <a:rPr lang="en-US" sz="1400" b="0" i="0" u="none" strike="noStrike" dirty="0">
                          <a:solidFill>
                            <a:schemeClr val="accent1"/>
                          </a:solidFill>
                          <a:effectLst/>
                          <a:latin typeface="+mj-lt"/>
                        </a:rPr>
                        <a:t>70%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907658"/>
                  </a:ext>
                </a:extLst>
              </a:tr>
            </a:tbl>
          </a:graphicData>
        </a:graphic>
      </p:graphicFrame>
      <p:sp>
        <p:nvSpPr>
          <p:cNvPr id="9" name="Text Placeholder 8">
            <a:extLst>
              <a:ext uri="{FF2B5EF4-FFF2-40B4-BE49-F238E27FC236}">
                <a16:creationId xmlns:a16="http://schemas.microsoft.com/office/drawing/2014/main" id="{719B586E-FDD2-0837-CEA3-388247819631}"/>
              </a:ext>
            </a:extLst>
          </p:cNvPr>
          <p:cNvSpPr>
            <a:spLocks noGrp="1"/>
          </p:cNvSpPr>
          <p:nvPr>
            <p:ph type="body" sz="quarter" idx="11"/>
          </p:nvPr>
        </p:nvSpPr>
        <p:spPr/>
        <p:txBody>
          <a:bodyPr/>
          <a:lstStyle/>
          <a:p>
            <a:r>
              <a:rPr lang="en-US" dirty="0"/>
              <a:t>When it comes to deciding how to use taxes, voters are clear: public safety is their top priority.</a:t>
            </a:r>
          </a:p>
        </p:txBody>
      </p:sp>
    </p:spTree>
    <p:extLst>
      <p:ext uri="{BB962C8B-B14F-4D97-AF65-F5344CB8AC3E}">
        <p14:creationId xmlns:p14="http://schemas.microsoft.com/office/powerpoint/2010/main" val="2935045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8BCE5D-6643-30DF-37E8-8B6212730E4D}"/>
              </a:ext>
            </a:extLst>
          </p:cNvPr>
          <p:cNvSpPr>
            <a:spLocks noGrp="1"/>
          </p:cNvSpPr>
          <p:nvPr>
            <p:ph type="sldNum" sz="quarter" idx="10"/>
          </p:nvPr>
        </p:nvSpPr>
        <p:spPr/>
        <p:txBody>
          <a:bodyPr/>
          <a:lstStyle/>
          <a:p>
            <a:fld id="{68963FF3-3082-0146-9045-A71664B0B906}" type="slidenum">
              <a:rPr lang="en-US" smtClean="0"/>
              <a:t>56</a:t>
            </a:fld>
            <a:endParaRPr lang="en-US" dirty="0"/>
          </a:p>
        </p:txBody>
      </p:sp>
      <p:sp>
        <p:nvSpPr>
          <p:cNvPr id="4" name="Text Placeholder 3">
            <a:extLst>
              <a:ext uri="{FF2B5EF4-FFF2-40B4-BE49-F238E27FC236}">
                <a16:creationId xmlns:a16="http://schemas.microsoft.com/office/drawing/2014/main" id="{5175839A-B3F3-D3B3-060B-C92EF72D575F}"/>
              </a:ext>
            </a:extLst>
          </p:cNvPr>
          <p:cNvSpPr>
            <a:spLocks noGrp="1"/>
          </p:cNvSpPr>
          <p:nvPr>
            <p:ph type="body" sz="quarter" idx="12"/>
          </p:nvPr>
        </p:nvSpPr>
        <p:spPr/>
        <p:txBody>
          <a:bodyPr/>
          <a:lstStyle/>
          <a:p>
            <a:r>
              <a:rPr lang="en-US" sz="1300" dirty="0"/>
              <a:t>Q28. Here is a list of public services that are funded by state and local taxes in Colorado. For each, please indicate how important it is to you that your tax dollars be directed to that service: extremely important, very important, somewhat important, or not important. </a:t>
            </a:r>
          </a:p>
          <a:p>
            <a:r>
              <a:rPr lang="en-US" sz="1300" dirty="0"/>
              <a:t>(% Extremely/Very Important)</a:t>
            </a:r>
          </a:p>
        </p:txBody>
      </p:sp>
      <p:sp>
        <p:nvSpPr>
          <p:cNvPr id="5" name="Text Placeholder 4">
            <a:extLst>
              <a:ext uri="{FF2B5EF4-FFF2-40B4-BE49-F238E27FC236}">
                <a16:creationId xmlns:a16="http://schemas.microsoft.com/office/drawing/2014/main" id="{1EA9A50F-7EE8-9C65-3795-493F8A4285BA}"/>
              </a:ext>
            </a:extLst>
          </p:cNvPr>
          <p:cNvSpPr>
            <a:spLocks noGrp="1"/>
          </p:cNvSpPr>
          <p:nvPr>
            <p:ph type="body" sz="quarter" idx="13"/>
          </p:nvPr>
        </p:nvSpPr>
        <p:spPr/>
        <p:txBody>
          <a:bodyPr/>
          <a:lstStyle/>
          <a:p>
            <a:endParaRPr lang="en-US"/>
          </a:p>
        </p:txBody>
      </p:sp>
      <p:graphicFrame>
        <p:nvGraphicFramePr>
          <p:cNvPr id="6" name="Table 5">
            <a:extLst>
              <a:ext uri="{FF2B5EF4-FFF2-40B4-BE49-F238E27FC236}">
                <a16:creationId xmlns:a16="http://schemas.microsoft.com/office/drawing/2014/main" id="{4C1093B3-918F-4CD2-1F61-28887C0D69A3}"/>
              </a:ext>
            </a:extLst>
          </p:cNvPr>
          <p:cNvGraphicFramePr>
            <a:graphicFrameLocks noGrp="1"/>
          </p:cNvGraphicFramePr>
          <p:nvPr>
            <p:extLst>
              <p:ext uri="{D42A27DB-BD31-4B8C-83A1-F6EECF244321}">
                <p14:modId xmlns:p14="http://schemas.microsoft.com/office/powerpoint/2010/main" val="1354782641"/>
              </p:ext>
            </p:extLst>
          </p:nvPr>
        </p:nvGraphicFramePr>
        <p:xfrm>
          <a:off x="609600" y="2283543"/>
          <a:ext cx="10972800" cy="3574331"/>
        </p:xfrm>
        <a:graphic>
          <a:graphicData uri="http://schemas.openxmlformats.org/drawingml/2006/table">
            <a:tbl>
              <a:tblPr firstRow="1" bandRow="1">
                <a:tableStyleId>{073A0DAA-6AF3-43AB-8588-CEC1D06C72B9}</a:tableStyleId>
              </a:tblPr>
              <a:tblGrid>
                <a:gridCol w="3533775">
                  <a:extLst>
                    <a:ext uri="{9D8B030D-6E8A-4147-A177-3AD203B41FA5}">
                      <a16:colId xmlns:a16="http://schemas.microsoft.com/office/drawing/2014/main" val="3800592379"/>
                    </a:ext>
                  </a:extLst>
                </a:gridCol>
                <a:gridCol w="619125">
                  <a:extLst>
                    <a:ext uri="{9D8B030D-6E8A-4147-A177-3AD203B41FA5}">
                      <a16:colId xmlns:a16="http://schemas.microsoft.com/office/drawing/2014/main" val="327636290"/>
                    </a:ext>
                  </a:extLst>
                </a:gridCol>
                <a:gridCol w="1136650">
                  <a:extLst>
                    <a:ext uri="{9D8B030D-6E8A-4147-A177-3AD203B41FA5}">
                      <a16:colId xmlns:a16="http://schemas.microsoft.com/office/drawing/2014/main" val="2653160821"/>
                    </a:ext>
                  </a:extLst>
                </a:gridCol>
                <a:gridCol w="1136650">
                  <a:extLst>
                    <a:ext uri="{9D8B030D-6E8A-4147-A177-3AD203B41FA5}">
                      <a16:colId xmlns:a16="http://schemas.microsoft.com/office/drawing/2014/main" val="1716402466"/>
                    </a:ext>
                  </a:extLst>
                </a:gridCol>
                <a:gridCol w="1136650">
                  <a:extLst>
                    <a:ext uri="{9D8B030D-6E8A-4147-A177-3AD203B41FA5}">
                      <a16:colId xmlns:a16="http://schemas.microsoft.com/office/drawing/2014/main" val="1722514633"/>
                    </a:ext>
                  </a:extLst>
                </a:gridCol>
                <a:gridCol w="1136650">
                  <a:extLst>
                    <a:ext uri="{9D8B030D-6E8A-4147-A177-3AD203B41FA5}">
                      <a16:colId xmlns:a16="http://schemas.microsoft.com/office/drawing/2014/main" val="126949249"/>
                    </a:ext>
                  </a:extLst>
                </a:gridCol>
                <a:gridCol w="1136650">
                  <a:extLst>
                    <a:ext uri="{9D8B030D-6E8A-4147-A177-3AD203B41FA5}">
                      <a16:colId xmlns:a16="http://schemas.microsoft.com/office/drawing/2014/main" val="596334569"/>
                    </a:ext>
                  </a:extLst>
                </a:gridCol>
                <a:gridCol w="1136650">
                  <a:extLst>
                    <a:ext uri="{9D8B030D-6E8A-4147-A177-3AD203B41FA5}">
                      <a16:colId xmlns:a16="http://schemas.microsoft.com/office/drawing/2014/main" val="1013737291"/>
                    </a:ext>
                  </a:extLst>
                </a:gridCol>
              </a:tblGrid>
              <a:tr h="474146">
                <a:tc rowSpan="2">
                  <a:txBody>
                    <a:bodyPr/>
                    <a:lstStyle/>
                    <a:p>
                      <a:pPr algn="ctr">
                        <a:lnSpc>
                          <a:spcPct val="100000"/>
                        </a:lnSpc>
                      </a:pPr>
                      <a:r>
                        <a:rPr lang="en-US" sz="1400" b="1" kern="1200" dirty="0">
                          <a:solidFill>
                            <a:schemeClr val="lt1"/>
                          </a:solidFill>
                          <a:latin typeface="+mj-lt"/>
                          <a:ea typeface="+mn-ea"/>
                          <a:cs typeface="+mn-cs"/>
                        </a:rPr>
                        <a:t>Public Service</a:t>
                      </a:r>
                    </a:p>
                  </a:txBody>
                  <a:tcPr marT="91440" marB="91440" anchor="ctr">
                    <a:solidFill>
                      <a:schemeClr val="accent1"/>
                    </a:solidFill>
                  </a:tcPr>
                </a:tc>
                <a:tc rowSpan="2">
                  <a:txBody>
                    <a:bodyPr/>
                    <a:lstStyle/>
                    <a:p>
                      <a:pPr algn="ctr">
                        <a:lnSpc>
                          <a:spcPct val="100000"/>
                        </a:lnSpc>
                      </a:pPr>
                      <a:r>
                        <a:rPr lang="en-US" sz="1400" dirty="0">
                          <a:latin typeface="+mj-lt"/>
                        </a:rPr>
                        <a:t>All</a:t>
                      </a:r>
                    </a:p>
                  </a:txBody>
                  <a:tcPr marT="91440" marB="91440" anchor="ctr">
                    <a:lnR w="38100" cap="flat" cmpd="sng" algn="ctr">
                      <a:solidFill>
                        <a:schemeClr val="accent3"/>
                      </a:solidFill>
                      <a:prstDash val="solid"/>
                      <a:round/>
                      <a:headEnd type="none" w="med" len="med"/>
                      <a:tailEnd type="none" w="med" len="med"/>
                    </a:lnR>
                    <a:solidFill>
                      <a:schemeClr val="accent1"/>
                    </a:solidFill>
                  </a:tcPr>
                </a:tc>
                <a:tc gridSpan="6">
                  <a:txBody>
                    <a:bodyPr/>
                    <a:lstStyle/>
                    <a:p>
                      <a:pPr algn="ctr">
                        <a:lnSpc>
                          <a:spcPct val="100000"/>
                        </a:lnSpc>
                      </a:pPr>
                      <a:r>
                        <a:rPr lang="en-US" sz="1400" dirty="0">
                          <a:latin typeface="+mj-lt"/>
                        </a:rPr>
                        <a:t>Household Income</a:t>
                      </a:r>
                    </a:p>
                  </a:txBody>
                  <a:tcPr marT="91440" marB="9144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15995647"/>
                  </a:ext>
                </a:extLst>
              </a:tr>
              <a:tr h="729455">
                <a:tc vMerge="1">
                  <a:txBody>
                    <a:bodyPr/>
                    <a:lstStyle/>
                    <a:p>
                      <a:endParaRPr lang="en-US" dirty="0"/>
                    </a:p>
                  </a:txBody>
                  <a:tcPr/>
                </a:tc>
                <a:tc vMerge="1">
                  <a:txBody>
                    <a:bodyPr/>
                    <a:lstStyle/>
                    <a:p>
                      <a:endParaRPr lang="en-US" dirty="0"/>
                    </a:p>
                  </a:txBody>
                  <a:tcPr/>
                </a:tc>
                <a:tc>
                  <a:txBody>
                    <a:bodyPr/>
                    <a:lstStyle/>
                    <a:p>
                      <a:pPr algn="ctr" rtl="0" fontAlgn="b">
                        <a:lnSpc>
                          <a:spcPct val="100000"/>
                        </a:lnSpc>
                      </a:pPr>
                      <a:r>
                        <a:rPr lang="en-US" sz="1400" b="0" i="0" u="none" strike="noStrike" dirty="0">
                          <a:solidFill>
                            <a:schemeClr val="tx1"/>
                          </a:solidFill>
                          <a:effectLst/>
                          <a:latin typeface="+mj-lt"/>
                        </a:rPr>
                        <a:t>&lt;$30,000</a:t>
                      </a:r>
                    </a:p>
                  </a:txBody>
                  <a:tcPr marT="91440" marB="9144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$30,000-$50,000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dirty="0">
                          <a:solidFill>
                            <a:schemeClr val="tx1"/>
                          </a:solidFill>
                          <a:effectLst/>
                          <a:latin typeface="+mj-lt"/>
                        </a:rPr>
                        <a:t>$50,000-$75,000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rtl="0" fontAlgn="b">
                        <a:lnSpc>
                          <a:spcPct val="100000"/>
                        </a:lnSpc>
                      </a:pPr>
                      <a:r>
                        <a:rPr lang="en-US" sz="1400" b="0" i="0" u="none" strike="noStrike">
                          <a:solidFill>
                            <a:schemeClr val="tx1"/>
                          </a:solidFill>
                          <a:effectLst/>
                          <a:latin typeface="+mj-lt"/>
                        </a:rPr>
                        <a:t>$75,000-$100,000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$100,000-$150,000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400" b="0" i="0" u="none" strike="noStrike" dirty="0">
                          <a:solidFill>
                            <a:schemeClr val="tx1"/>
                          </a:solidFill>
                          <a:effectLst/>
                          <a:latin typeface="+mj-lt"/>
                        </a:rPr>
                        <a:t>$150,000+</a:t>
                      </a:r>
                    </a:p>
                  </a:txBody>
                  <a:tcPr marT="91440" marB="9144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474146">
                <a:tc>
                  <a:txBody>
                    <a:bodyPr/>
                    <a:lstStyle/>
                    <a:p>
                      <a:pPr algn="ctr" fontAlgn="ctr">
                        <a:buNone/>
                      </a:pPr>
                      <a:r>
                        <a:rPr lang="en-US" sz="1400" b="0" i="0" u="none" strike="noStrike" dirty="0">
                          <a:solidFill>
                            <a:schemeClr val="tx1"/>
                          </a:solidFill>
                          <a:effectLst/>
                          <a:latin typeface="+mn-lt"/>
                        </a:rPr>
                        <a:t>Public safety</a:t>
                      </a:r>
                    </a:p>
                  </a:txBody>
                  <a:tcPr marL="7620" marR="7620" marT="7620" marB="0" anchor="ctr"/>
                </a:tc>
                <a:tc>
                  <a:txBody>
                    <a:bodyPr/>
                    <a:lstStyle/>
                    <a:p>
                      <a:pPr algn="ctr" fontAlgn="ctr"/>
                      <a:r>
                        <a:rPr lang="en-US" sz="1400" b="1" i="0" u="none" strike="noStrike" dirty="0">
                          <a:solidFill>
                            <a:srgbClr val="000000"/>
                          </a:solidFill>
                          <a:effectLst/>
                          <a:latin typeface="+mj-lt"/>
                        </a:rPr>
                        <a:t>81%</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79%</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87%</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86%</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81%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932737989"/>
                  </a:ext>
                </a:extLst>
              </a:tr>
              <a:tr h="474146">
                <a:tc>
                  <a:txBody>
                    <a:bodyPr/>
                    <a:lstStyle/>
                    <a:p>
                      <a:pPr algn="ctr" fontAlgn="ctr">
                        <a:buNone/>
                      </a:pPr>
                      <a:r>
                        <a:rPr lang="en-US" sz="1400" b="0" i="0" u="none" strike="noStrike">
                          <a:solidFill>
                            <a:schemeClr val="tx1"/>
                          </a:solidFill>
                          <a:effectLst/>
                          <a:latin typeface="+mn-lt"/>
                        </a:rPr>
                        <a:t>Mental health care</a:t>
                      </a:r>
                    </a:p>
                  </a:txBody>
                  <a:tcPr marL="7620" marR="7620" marT="7620" marB="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88%</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64%</a:t>
                      </a:r>
                    </a:p>
                  </a:txBody>
                  <a:tcPr marL="7620" marR="7620" marT="7620" marB="0" anchor="ctr"/>
                </a:tc>
                <a:extLst>
                  <a:ext uri="{0D108BD9-81ED-4DB2-BD59-A6C34878D82A}">
                    <a16:rowId xmlns:a16="http://schemas.microsoft.com/office/drawing/2014/main" val="298775460"/>
                  </a:ext>
                </a:extLst>
              </a:tr>
              <a:tr h="474146">
                <a:tc>
                  <a:txBody>
                    <a:bodyPr/>
                    <a:lstStyle/>
                    <a:p>
                      <a:pPr algn="ctr" fontAlgn="ctr">
                        <a:buNone/>
                      </a:pPr>
                      <a:r>
                        <a:rPr lang="en-US" sz="1400" b="0" i="0" u="none" strike="noStrike" dirty="0">
                          <a:solidFill>
                            <a:schemeClr val="tx1"/>
                          </a:solidFill>
                          <a:effectLst/>
                          <a:latin typeface="+mn-lt"/>
                        </a:rPr>
                        <a:t>Stimulating jobs and the economy</a:t>
                      </a:r>
                    </a:p>
                  </a:txBody>
                  <a:tcPr marL="7620" marR="7620" marT="7620" marB="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82%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extLst>
                  <a:ext uri="{0D108BD9-81ED-4DB2-BD59-A6C34878D82A}">
                    <a16:rowId xmlns:a16="http://schemas.microsoft.com/office/drawing/2014/main" val="725025559"/>
                  </a:ext>
                </a:extLst>
              </a:tr>
              <a:tr h="474146">
                <a:tc>
                  <a:txBody>
                    <a:bodyPr/>
                    <a:lstStyle/>
                    <a:p>
                      <a:pPr algn="ctr" fontAlgn="ctr">
                        <a:buNone/>
                      </a:pPr>
                      <a:r>
                        <a:rPr lang="en-US" sz="1400" b="0" i="0" u="none" strike="noStrike" dirty="0">
                          <a:solidFill>
                            <a:schemeClr val="tx1"/>
                          </a:solidFill>
                          <a:effectLst/>
                          <a:latin typeface="+mn-lt"/>
                        </a:rPr>
                        <a:t>Physical health care</a:t>
                      </a:r>
                    </a:p>
                  </a:txBody>
                  <a:tcPr marL="7620" marR="7620" marT="7620" marB="0" anchor="ctr"/>
                </a:tc>
                <a:tc>
                  <a:txBody>
                    <a:bodyPr/>
                    <a:lstStyle/>
                    <a:p>
                      <a:pPr algn="ctr" fontAlgn="ctr"/>
                      <a:r>
                        <a:rPr lang="en-US" sz="1400" b="1" i="0" u="none" strike="noStrike" dirty="0">
                          <a:solidFill>
                            <a:srgbClr val="000000"/>
                          </a:solidFill>
                          <a:effectLst/>
                          <a:latin typeface="+mj-lt"/>
                        </a:rPr>
                        <a:t>73%</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74%</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63%</a:t>
                      </a:r>
                    </a:p>
                  </a:txBody>
                  <a:tcPr marL="7620" marR="7620" marT="7620" marB="0" anchor="ctr"/>
                </a:tc>
                <a:extLst>
                  <a:ext uri="{0D108BD9-81ED-4DB2-BD59-A6C34878D82A}">
                    <a16:rowId xmlns:a16="http://schemas.microsoft.com/office/drawing/2014/main" val="1873794655"/>
                  </a:ext>
                </a:extLst>
              </a:tr>
              <a:tr h="474146">
                <a:tc>
                  <a:txBody>
                    <a:bodyPr/>
                    <a:lstStyle/>
                    <a:p>
                      <a:pPr algn="ctr" fontAlgn="ctr">
                        <a:buNone/>
                      </a:pPr>
                      <a:r>
                        <a:rPr lang="en-US" sz="1400" b="0" i="0" u="none" strike="noStrike" dirty="0">
                          <a:solidFill>
                            <a:schemeClr val="tx1"/>
                          </a:solidFill>
                          <a:effectLst/>
                          <a:latin typeface="+mn-lt"/>
                        </a:rPr>
                        <a:t>Housing</a:t>
                      </a:r>
                    </a:p>
                  </a:txBody>
                  <a:tcPr marL="7620" marR="7620" marT="7620" marB="0" anchor="ctr"/>
                </a:tc>
                <a:tc>
                  <a:txBody>
                    <a:bodyPr/>
                    <a:lstStyle/>
                    <a:p>
                      <a:pPr algn="ctr" fontAlgn="ctr"/>
                      <a:r>
                        <a:rPr lang="en-US" sz="1400" b="1" i="0" u="none" strike="noStrike" dirty="0">
                          <a:solidFill>
                            <a:srgbClr val="000000"/>
                          </a:solidFill>
                          <a:effectLst/>
                          <a:latin typeface="+mj-lt"/>
                        </a:rPr>
                        <a:t>70%</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81%</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85%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71%</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44%</a:t>
                      </a:r>
                    </a:p>
                  </a:txBody>
                  <a:tcPr marL="7620" marR="7620" marT="7620" marB="0" anchor="ctr"/>
                </a:tc>
                <a:extLst>
                  <a:ext uri="{0D108BD9-81ED-4DB2-BD59-A6C34878D82A}">
                    <a16:rowId xmlns:a16="http://schemas.microsoft.com/office/drawing/2014/main" val="3541072885"/>
                  </a:ext>
                </a:extLst>
              </a:tr>
            </a:tbl>
          </a:graphicData>
        </a:graphic>
      </p:graphicFrame>
      <p:sp>
        <p:nvSpPr>
          <p:cNvPr id="8" name="Text Placeholder 7">
            <a:extLst>
              <a:ext uri="{FF2B5EF4-FFF2-40B4-BE49-F238E27FC236}">
                <a16:creationId xmlns:a16="http://schemas.microsoft.com/office/drawing/2014/main" id="{B1CCB5B5-98E7-275C-BCE6-8D9305869729}"/>
              </a:ext>
            </a:extLst>
          </p:cNvPr>
          <p:cNvSpPr>
            <a:spLocks noGrp="1"/>
          </p:cNvSpPr>
          <p:nvPr>
            <p:ph type="body" sz="quarter" idx="11"/>
          </p:nvPr>
        </p:nvSpPr>
        <p:spPr/>
        <p:txBody>
          <a:bodyPr/>
          <a:lstStyle/>
          <a:p>
            <a:r>
              <a:rPr lang="en-US" dirty="0"/>
              <a:t>When it comes to deciding how to use taxes, voters are clear: public safety is their top priority.</a:t>
            </a:r>
          </a:p>
        </p:txBody>
      </p:sp>
    </p:spTree>
    <p:extLst>
      <p:ext uri="{BB962C8B-B14F-4D97-AF65-F5344CB8AC3E}">
        <p14:creationId xmlns:p14="http://schemas.microsoft.com/office/powerpoint/2010/main" val="120909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8F1B-C18B-8CB8-A6A4-2CD390B8DD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CA5D44-E08F-5061-B09C-5D9A50957C5C}"/>
              </a:ext>
            </a:extLst>
          </p:cNvPr>
          <p:cNvSpPr>
            <a:spLocks noGrp="1"/>
          </p:cNvSpPr>
          <p:nvPr>
            <p:ph type="sldNum" sz="quarter" idx="10"/>
          </p:nvPr>
        </p:nvSpPr>
        <p:spPr/>
        <p:txBody>
          <a:bodyPr/>
          <a:lstStyle/>
          <a:p>
            <a:fld id="{68963FF3-3082-0146-9045-A71664B0B906}" type="slidenum">
              <a:rPr lang="en-US" smtClean="0"/>
              <a:pPr/>
              <a:t>57</a:t>
            </a:fld>
            <a:endParaRPr lang="en-US" dirty="0"/>
          </a:p>
        </p:txBody>
      </p:sp>
      <p:sp>
        <p:nvSpPr>
          <p:cNvPr id="4" name="Text Placeholder 3">
            <a:extLst>
              <a:ext uri="{FF2B5EF4-FFF2-40B4-BE49-F238E27FC236}">
                <a16:creationId xmlns:a16="http://schemas.microsoft.com/office/drawing/2014/main" id="{B816A849-4CB6-F5FE-4A5E-6D4D7D060DA0}"/>
              </a:ext>
            </a:extLst>
          </p:cNvPr>
          <p:cNvSpPr>
            <a:spLocks noGrp="1"/>
          </p:cNvSpPr>
          <p:nvPr>
            <p:ph type="body" sz="quarter" idx="12"/>
          </p:nvPr>
        </p:nvSpPr>
        <p:spPr/>
        <p:txBody>
          <a:bodyPr/>
          <a:lstStyle/>
          <a:p>
            <a:r>
              <a:rPr lang="en-US" sz="1300" dirty="0"/>
              <a:t>Q28. Here is a list of public services that are funded by state and local taxes in Colorado. For each, please indicate how important it is to you that your tax dollars be directed to that service: extremely important, very important, somewhat important, or not important. </a:t>
            </a:r>
          </a:p>
          <a:p>
            <a:r>
              <a:rPr lang="en-US" sz="1300" dirty="0"/>
              <a:t>(% Extremely/Very Important)</a:t>
            </a:r>
          </a:p>
        </p:txBody>
      </p:sp>
      <p:graphicFrame>
        <p:nvGraphicFramePr>
          <p:cNvPr id="3" name="Table 5">
            <a:extLst>
              <a:ext uri="{FF2B5EF4-FFF2-40B4-BE49-F238E27FC236}">
                <a16:creationId xmlns:a16="http://schemas.microsoft.com/office/drawing/2014/main" id="{39AF691A-1264-C800-0A6E-31B5477B2321}"/>
              </a:ext>
            </a:extLst>
          </p:cNvPr>
          <p:cNvGraphicFramePr>
            <a:graphicFrameLocks noGrp="1"/>
          </p:cNvGraphicFramePr>
          <p:nvPr>
            <p:extLst>
              <p:ext uri="{D42A27DB-BD31-4B8C-83A1-F6EECF244321}">
                <p14:modId xmlns:p14="http://schemas.microsoft.com/office/powerpoint/2010/main" val="2997165356"/>
              </p:ext>
            </p:extLst>
          </p:nvPr>
        </p:nvGraphicFramePr>
        <p:xfrm>
          <a:off x="609601" y="2438719"/>
          <a:ext cx="10972798" cy="3493009"/>
        </p:xfrm>
        <a:graphic>
          <a:graphicData uri="http://schemas.openxmlformats.org/drawingml/2006/table">
            <a:tbl>
              <a:tblPr firstRow="1" bandRow="1">
                <a:tableStyleId>{073A0DAA-6AF3-43AB-8588-CEC1D06C72B9}</a:tableStyleId>
              </a:tblPr>
              <a:tblGrid>
                <a:gridCol w="3708413">
                  <a:extLst>
                    <a:ext uri="{9D8B030D-6E8A-4147-A177-3AD203B41FA5}">
                      <a16:colId xmlns:a16="http://schemas.microsoft.com/office/drawing/2014/main" val="3800592379"/>
                    </a:ext>
                  </a:extLst>
                </a:gridCol>
                <a:gridCol w="779723">
                  <a:extLst>
                    <a:ext uri="{9D8B030D-6E8A-4147-A177-3AD203B41FA5}">
                      <a16:colId xmlns:a16="http://schemas.microsoft.com/office/drawing/2014/main" val="327636290"/>
                    </a:ext>
                  </a:extLst>
                </a:gridCol>
                <a:gridCol w="1501990">
                  <a:extLst>
                    <a:ext uri="{9D8B030D-6E8A-4147-A177-3AD203B41FA5}">
                      <a16:colId xmlns:a16="http://schemas.microsoft.com/office/drawing/2014/main" val="2653160821"/>
                    </a:ext>
                  </a:extLst>
                </a:gridCol>
                <a:gridCol w="1483112">
                  <a:extLst>
                    <a:ext uri="{9D8B030D-6E8A-4147-A177-3AD203B41FA5}">
                      <a16:colId xmlns:a16="http://schemas.microsoft.com/office/drawing/2014/main" val="2040574421"/>
                    </a:ext>
                  </a:extLst>
                </a:gridCol>
                <a:gridCol w="1166520">
                  <a:extLst>
                    <a:ext uri="{9D8B030D-6E8A-4147-A177-3AD203B41FA5}">
                      <a16:colId xmlns:a16="http://schemas.microsoft.com/office/drawing/2014/main" val="596334569"/>
                    </a:ext>
                  </a:extLst>
                </a:gridCol>
                <a:gridCol w="1166520">
                  <a:extLst>
                    <a:ext uri="{9D8B030D-6E8A-4147-A177-3AD203B41FA5}">
                      <a16:colId xmlns:a16="http://schemas.microsoft.com/office/drawing/2014/main" val="1013737291"/>
                    </a:ext>
                  </a:extLst>
                </a:gridCol>
                <a:gridCol w="1166520">
                  <a:extLst>
                    <a:ext uri="{9D8B030D-6E8A-4147-A177-3AD203B41FA5}">
                      <a16:colId xmlns:a16="http://schemas.microsoft.com/office/drawing/2014/main" val="3740925484"/>
                    </a:ext>
                  </a:extLst>
                </a:gridCol>
              </a:tblGrid>
              <a:tr h="376644">
                <a:tc rowSpan="2">
                  <a:txBody>
                    <a:bodyPr/>
                    <a:lstStyle/>
                    <a:p>
                      <a:pPr algn="ctr">
                        <a:lnSpc>
                          <a:spcPct val="100000"/>
                        </a:lnSpc>
                      </a:pPr>
                      <a:r>
                        <a:rPr lang="en-US" sz="1400" b="1" dirty="0">
                          <a:latin typeface="+mj-lt"/>
                        </a:rPr>
                        <a:t>Public Service</a:t>
                      </a:r>
                    </a:p>
                  </a:txBody>
                  <a:tcPr marT="91440" marB="91440" anchor="ctr">
                    <a:solidFill>
                      <a:schemeClr val="accent1"/>
                    </a:solidFill>
                  </a:tcPr>
                </a:tc>
                <a:tc rowSpan="2">
                  <a:txBody>
                    <a:bodyPr/>
                    <a:lstStyle/>
                    <a:p>
                      <a:pPr algn="ctr">
                        <a:lnSpc>
                          <a:spcPct val="100000"/>
                        </a:lnSpc>
                      </a:pPr>
                      <a:r>
                        <a:rPr lang="en-US" sz="1400" b="1" dirty="0">
                          <a:latin typeface="+mj-lt"/>
                        </a:rPr>
                        <a:t>All</a:t>
                      </a:r>
                    </a:p>
                  </a:txBody>
                  <a:tcPr marL="0" marR="0" marT="91440" marB="9144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ct val="100000"/>
                        </a:lnSpc>
                      </a:pPr>
                      <a:r>
                        <a:rPr lang="en-US" sz="1400" b="1" dirty="0">
                          <a:latin typeface="+mj-lt"/>
                        </a:rPr>
                        <a:t>Region</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15995647"/>
                  </a:ext>
                </a:extLst>
              </a:tr>
              <a:tr h="656980">
                <a:tc vMerge="1">
                  <a:txBody>
                    <a:bodyPr/>
                    <a:lstStyle/>
                    <a:p>
                      <a:endParaRPr lang="en-US" dirty="0"/>
                    </a:p>
                  </a:txBody>
                  <a:tcPr/>
                </a:tc>
                <a:tc vMerge="1">
                  <a:txBody>
                    <a:bodyPr/>
                    <a:lstStyle/>
                    <a:p>
                      <a:endParaRPr lang="en-US" dirty="0"/>
                    </a:p>
                  </a:txBody>
                  <a:tcPr/>
                </a:tc>
                <a:tc>
                  <a:txBody>
                    <a:bodyPr/>
                    <a:lstStyle/>
                    <a:p>
                      <a:pPr algn="ctr" fontAlgn="b"/>
                      <a:r>
                        <a:rPr lang="en-US" sz="1400" b="0" i="0" u="none" strike="noStrike" dirty="0">
                          <a:solidFill>
                            <a:schemeClr val="tx1"/>
                          </a:solidFill>
                          <a:effectLst/>
                          <a:latin typeface="+mj-lt"/>
                        </a:rPr>
                        <a:t>Eastern</a:t>
                      </a:r>
                    </a:p>
                    <a:p>
                      <a:pPr algn="ctr" fontAlgn="b"/>
                      <a:r>
                        <a:rPr lang="en-US" sz="1400" b="0" i="0" u="none" strike="noStrike" dirty="0">
                          <a:solidFill>
                            <a:schemeClr val="tx1"/>
                          </a:solidFill>
                          <a:effectLst/>
                          <a:latin typeface="+mj-lt"/>
                        </a:rPr>
                        <a:t>Plains</a:t>
                      </a:r>
                    </a:p>
                  </a:txBody>
                  <a:tcPr marL="9525" marR="9525" marT="18288" marB="18288"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mj-lt"/>
                        </a:rPr>
                        <a:t>Colorado</a:t>
                      </a:r>
                    </a:p>
                    <a:p>
                      <a:pPr algn="ctr" fontAlgn="b"/>
                      <a:r>
                        <a:rPr lang="en-US" sz="1400" b="0" i="0" u="none" strike="noStrike" dirty="0">
                          <a:solidFill>
                            <a:schemeClr val="tx1"/>
                          </a:solidFill>
                          <a:effectLst/>
                          <a:latin typeface="+mj-lt"/>
                        </a:rPr>
                        <a:t>Springs</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mj-lt"/>
                        </a:rPr>
                        <a:t>Larimer/</a:t>
                      </a:r>
                      <a:br>
                        <a:rPr lang="en-US" sz="1400" b="0" i="0" u="none" strike="noStrike" dirty="0">
                          <a:solidFill>
                            <a:schemeClr val="tx1"/>
                          </a:solidFill>
                          <a:effectLst/>
                          <a:latin typeface="+mj-lt"/>
                        </a:rPr>
                      </a:br>
                      <a:r>
                        <a:rPr lang="en-US" sz="1400" b="0" i="0" u="none" strike="noStrike" dirty="0">
                          <a:solidFill>
                            <a:schemeClr val="tx1"/>
                          </a:solidFill>
                          <a:effectLst/>
                          <a:latin typeface="+mj-lt"/>
                        </a:rPr>
                        <a:t>Weld</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mj-lt"/>
                        </a:rPr>
                        <a:t>Denver</a:t>
                      </a:r>
                    </a:p>
                    <a:p>
                      <a:pPr algn="ctr" fontAlgn="b"/>
                      <a:r>
                        <a:rPr lang="en-US" sz="1400" b="0" i="0" u="none" strike="noStrike" dirty="0">
                          <a:solidFill>
                            <a:schemeClr val="tx1"/>
                          </a:solidFill>
                          <a:effectLst/>
                          <a:latin typeface="+mj-lt"/>
                        </a:rPr>
                        <a:t>Metro</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kern="1200" dirty="0">
                          <a:solidFill>
                            <a:schemeClr val="tx1"/>
                          </a:solidFill>
                          <a:effectLst/>
                          <a:latin typeface="+mj-lt"/>
                          <a:ea typeface="+mn-ea"/>
                          <a:cs typeface="+mn-cs"/>
                        </a:rPr>
                        <a:t>Western</a:t>
                      </a:r>
                    </a:p>
                    <a:p>
                      <a:pPr algn="ctr" fontAlgn="b"/>
                      <a:r>
                        <a:rPr lang="en-US" sz="1400" b="0" i="0" u="none" strike="noStrike" kern="1200" dirty="0">
                          <a:solidFill>
                            <a:schemeClr val="tx1"/>
                          </a:solidFill>
                          <a:effectLst/>
                          <a:latin typeface="+mj-lt"/>
                          <a:ea typeface="+mn-ea"/>
                          <a:cs typeface="+mn-cs"/>
                        </a:rPr>
                        <a:t>Slope</a:t>
                      </a:r>
                    </a:p>
                  </a:txBody>
                  <a:tcPr marL="9525" marR="9525" marT="18288" marB="18288"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18890428"/>
                  </a:ext>
                </a:extLst>
              </a:tr>
              <a:tr h="491877">
                <a:tc>
                  <a:txBody>
                    <a:bodyPr/>
                    <a:lstStyle/>
                    <a:p>
                      <a:pPr algn="ctr" fontAlgn="ctr">
                        <a:buNone/>
                      </a:pPr>
                      <a:r>
                        <a:rPr lang="en-US" sz="1400" b="0" i="0" u="none" strike="noStrike" dirty="0">
                          <a:solidFill>
                            <a:schemeClr val="tx1"/>
                          </a:solidFill>
                          <a:effectLst/>
                          <a:latin typeface="+mn-lt"/>
                        </a:rPr>
                        <a:t>Public safety</a:t>
                      </a:r>
                    </a:p>
                  </a:txBody>
                  <a:tcPr marL="7620" marR="7620" marT="7620" marB="0" anchor="ctr"/>
                </a:tc>
                <a:tc>
                  <a:txBody>
                    <a:bodyPr/>
                    <a:lstStyle/>
                    <a:p>
                      <a:pPr algn="ctr" fontAlgn="ctr"/>
                      <a:r>
                        <a:rPr lang="en-US" sz="1400" b="1" i="0" u="none" strike="noStrike" dirty="0">
                          <a:solidFill>
                            <a:srgbClr val="000000"/>
                          </a:solidFill>
                          <a:effectLst/>
                          <a:latin typeface="+mj-lt"/>
                        </a:rPr>
                        <a:t>81%</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dirty="0">
                          <a:solidFill>
                            <a:schemeClr val="tx1"/>
                          </a:solidFill>
                          <a:effectLst/>
                          <a:latin typeface="Montserrat Light (Body)"/>
                        </a:rPr>
                        <a:t>83%</a:t>
                      </a:r>
                    </a:p>
                  </a:txBody>
                  <a:tcPr marL="7620" marR="7620" marT="7620"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93%</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dirty="0">
                          <a:solidFill>
                            <a:schemeClr val="tx1"/>
                          </a:solidFill>
                          <a:effectLst/>
                          <a:latin typeface="Montserrat Light (Body)"/>
                        </a:rPr>
                        <a:t>91%</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78%</a:t>
                      </a:r>
                    </a:p>
                  </a:txBody>
                  <a:tcPr marL="7620" marR="7620" marT="7620" marB="0" anchor="ctr">
                    <a:lnT w="38100" cap="flat" cmpd="sng" algn="ctr">
                      <a:solidFill>
                        <a:schemeClr val="accent3"/>
                      </a:solidFill>
                      <a:prstDash val="solid"/>
                      <a:round/>
                      <a:headEnd type="none" w="med" len="med"/>
                      <a:tailEnd type="none" w="med" len="med"/>
                    </a:lnT>
                  </a:tcPr>
                </a:tc>
                <a:tc>
                  <a:txBody>
                    <a:bodyPr/>
                    <a:lstStyle/>
                    <a:p>
                      <a:pPr algn="ctr" fontAlgn="b">
                        <a:buNone/>
                      </a:pPr>
                      <a:r>
                        <a:rPr lang="en-US" sz="1400" b="0" i="0" u="none" strike="noStrike">
                          <a:solidFill>
                            <a:schemeClr val="tx1"/>
                          </a:solidFill>
                          <a:effectLst/>
                          <a:latin typeface="Montserrat Light (Body)"/>
                        </a:rPr>
                        <a:t>74%</a:t>
                      </a:r>
                    </a:p>
                  </a:txBody>
                  <a:tcPr marL="7620" marR="7620" marT="7620"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448682472"/>
                  </a:ext>
                </a:extLst>
              </a:tr>
              <a:tr h="491877">
                <a:tc>
                  <a:txBody>
                    <a:bodyPr/>
                    <a:lstStyle/>
                    <a:p>
                      <a:pPr algn="ctr" fontAlgn="ctr">
                        <a:buNone/>
                      </a:pPr>
                      <a:r>
                        <a:rPr lang="en-US" sz="1400" b="0" i="0" u="none" strike="noStrike">
                          <a:solidFill>
                            <a:schemeClr val="tx1"/>
                          </a:solidFill>
                          <a:effectLst/>
                          <a:latin typeface="+mn-lt"/>
                        </a:rPr>
                        <a:t>Mental health care</a:t>
                      </a:r>
                    </a:p>
                  </a:txBody>
                  <a:tcPr marL="7620" marR="7620" marT="7620" marB="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25%</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81%</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62%</a:t>
                      </a:r>
                    </a:p>
                  </a:txBody>
                  <a:tcPr marL="7620" marR="7620" marT="7620" marB="0" anchor="ctr"/>
                </a:tc>
                <a:extLst>
                  <a:ext uri="{0D108BD9-81ED-4DB2-BD59-A6C34878D82A}">
                    <a16:rowId xmlns:a16="http://schemas.microsoft.com/office/drawing/2014/main" val="3745797655"/>
                  </a:ext>
                </a:extLst>
              </a:tr>
              <a:tr h="491877">
                <a:tc>
                  <a:txBody>
                    <a:bodyPr/>
                    <a:lstStyle/>
                    <a:p>
                      <a:pPr algn="ctr" fontAlgn="ctr">
                        <a:buNone/>
                      </a:pPr>
                      <a:r>
                        <a:rPr lang="en-US" sz="1400" b="0" i="0" u="none" strike="noStrike" dirty="0">
                          <a:solidFill>
                            <a:schemeClr val="tx1"/>
                          </a:solidFill>
                          <a:effectLst/>
                          <a:latin typeface="+mn-lt"/>
                        </a:rPr>
                        <a:t>Stimulating jobs and the economy</a:t>
                      </a:r>
                    </a:p>
                  </a:txBody>
                  <a:tcPr marL="7620" marR="7620" marT="7620" marB="0" anchor="ctr"/>
                </a:tc>
                <a:tc>
                  <a:txBody>
                    <a:bodyPr/>
                    <a:lstStyle/>
                    <a:p>
                      <a:pPr algn="ctr" fontAlgn="ctr"/>
                      <a:r>
                        <a:rPr lang="en-US" sz="1400" b="1" i="0" u="none" strike="noStrike" dirty="0">
                          <a:solidFill>
                            <a:srgbClr val="000000"/>
                          </a:solidFill>
                          <a:effectLst/>
                          <a:latin typeface="+mj-lt"/>
                        </a:rPr>
                        <a:t>75%</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82%</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75%</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73%</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77%</a:t>
                      </a:r>
                    </a:p>
                  </a:txBody>
                  <a:tcPr marL="7620" marR="7620" marT="7620" marB="0" anchor="ctr"/>
                </a:tc>
                <a:extLst>
                  <a:ext uri="{0D108BD9-81ED-4DB2-BD59-A6C34878D82A}">
                    <a16:rowId xmlns:a16="http://schemas.microsoft.com/office/drawing/2014/main" val="3248585081"/>
                  </a:ext>
                </a:extLst>
              </a:tr>
              <a:tr h="491877">
                <a:tc>
                  <a:txBody>
                    <a:bodyPr/>
                    <a:lstStyle/>
                    <a:p>
                      <a:pPr algn="ctr" fontAlgn="ctr">
                        <a:buNone/>
                      </a:pPr>
                      <a:r>
                        <a:rPr lang="en-US" sz="1400" b="0" i="0" u="none" strike="noStrike" dirty="0">
                          <a:solidFill>
                            <a:schemeClr val="tx1"/>
                          </a:solidFill>
                          <a:effectLst/>
                          <a:latin typeface="+mn-lt"/>
                        </a:rPr>
                        <a:t>Physical health care</a:t>
                      </a:r>
                    </a:p>
                  </a:txBody>
                  <a:tcPr marL="7620" marR="7620" marT="7620" marB="0" anchor="ctr"/>
                </a:tc>
                <a:tc>
                  <a:txBody>
                    <a:bodyPr/>
                    <a:lstStyle/>
                    <a:p>
                      <a:pPr algn="ctr" fontAlgn="ctr"/>
                      <a:r>
                        <a:rPr lang="en-US" sz="1400" b="1" i="0" u="none" strike="noStrike" dirty="0">
                          <a:solidFill>
                            <a:srgbClr val="000000"/>
                          </a:solidFill>
                          <a:effectLst/>
                          <a:latin typeface="+mj-lt"/>
                        </a:rPr>
                        <a:t>73%</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80%</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a:solidFill>
                            <a:schemeClr val="tx1"/>
                          </a:solidFill>
                          <a:effectLst/>
                          <a:latin typeface="Montserrat Light (Body)"/>
                        </a:rPr>
                        <a:t>69%</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76%</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69%</a:t>
                      </a:r>
                    </a:p>
                  </a:txBody>
                  <a:tcPr marL="7620" marR="7620" marT="7620" marB="0" anchor="ctr"/>
                </a:tc>
                <a:extLst>
                  <a:ext uri="{0D108BD9-81ED-4DB2-BD59-A6C34878D82A}">
                    <a16:rowId xmlns:a16="http://schemas.microsoft.com/office/drawing/2014/main" val="3382529085"/>
                  </a:ext>
                </a:extLst>
              </a:tr>
              <a:tr h="491877">
                <a:tc>
                  <a:txBody>
                    <a:bodyPr/>
                    <a:lstStyle/>
                    <a:p>
                      <a:pPr algn="ctr" fontAlgn="ctr">
                        <a:buNone/>
                      </a:pPr>
                      <a:r>
                        <a:rPr lang="en-US" sz="1400" b="0" i="0" u="none" strike="noStrike" dirty="0">
                          <a:solidFill>
                            <a:schemeClr val="tx1"/>
                          </a:solidFill>
                          <a:effectLst/>
                          <a:latin typeface="+mn-lt"/>
                        </a:rPr>
                        <a:t>Housing</a:t>
                      </a:r>
                    </a:p>
                  </a:txBody>
                  <a:tcPr marL="7620" marR="7620" marT="7620" marB="0" anchor="ctr"/>
                </a:tc>
                <a:tc>
                  <a:txBody>
                    <a:bodyPr/>
                    <a:lstStyle/>
                    <a:p>
                      <a:pPr algn="ctr" fontAlgn="ctr"/>
                      <a:r>
                        <a:rPr lang="en-US" sz="1400" b="1" i="0" u="none" strike="noStrike" dirty="0">
                          <a:solidFill>
                            <a:srgbClr val="000000"/>
                          </a:solidFill>
                          <a:effectLst/>
                          <a:latin typeface="+mj-lt"/>
                        </a:rPr>
                        <a:t>70%</a:t>
                      </a:r>
                    </a:p>
                  </a:txBody>
                  <a:tcPr marL="9525" marR="9525" marT="91440" marB="9144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400" b="0" i="0" u="none" strike="noStrike">
                          <a:solidFill>
                            <a:schemeClr val="tx1"/>
                          </a:solidFill>
                          <a:effectLst/>
                          <a:latin typeface="Montserrat Light (Body)"/>
                        </a:rPr>
                        <a:t>29%</a:t>
                      </a:r>
                    </a:p>
                  </a:txBody>
                  <a:tcPr marL="7620" marR="7620" marT="7620" marB="0" anchor="ctr">
                    <a:lnL w="38100" cap="flat" cmpd="sng" algn="ctr">
                      <a:solidFill>
                        <a:schemeClr val="accent3"/>
                      </a:solidFill>
                      <a:prstDash val="solid"/>
                      <a:round/>
                      <a:headEnd type="none" w="med" len="med"/>
                      <a:tailEnd type="none" w="med" len="med"/>
                    </a:lnL>
                  </a:tcPr>
                </a:tc>
                <a:tc>
                  <a:txBody>
                    <a:bodyPr/>
                    <a:lstStyle/>
                    <a:p>
                      <a:pPr algn="ctr" fontAlgn="b">
                        <a:buNone/>
                      </a:pPr>
                      <a:r>
                        <a:rPr lang="en-US" sz="1400" b="0" i="0" u="none" strike="noStrike" dirty="0">
                          <a:solidFill>
                            <a:schemeClr val="tx1"/>
                          </a:solidFill>
                          <a:effectLst/>
                          <a:latin typeface="Montserrat Light (Body)"/>
                        </a:rPr>
                        <a:t>57%</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68%</a:t>
                      </a:r>
                    </a:p>
                  </a:txBody>
                  <a:tcPr marL="7620" marR="7620" marT="7620" marB="0" anchor="ctr"/>
                </a:tc>
                <a:tc>
                  <a:txBody>
                    <a:bodyPr/>
                    <a:lstStyle/>
                    <a:p>
                      <a:pPr algn="ctr" fontAlgn="b">
                        <a:buNone/>
                      </a:pPr>
                      <a:r>
                        <a:rPr lang="en-US" sz="1400" b="0" i="0" u="none" strike="noStrike">
                          <a:solidFill>
                            <a:schemeClr val="tx1"/>
                          </a:solidFill>
                          <a:effectLst/>
                          <a:latin typeface="Montserrat Light (Body)"/>
                        </a:rPr>
                        <a:t>73%</a:t>
                      </a:r>
                    </a:p>
                  </a:txBody>
                  <a:tcPr marL="7620" marR="7620" marT="7620" marB="0" anchor="ctr"/>
                </a:tc>
                <a:tc>
                  <a:txBody>
                    <a:bodyPr/>
                    <a:lstStyle/>
                    <a:p>
                      <a:pPr algn="ctr" fontAlgn="b">
                        <a:buNone/>
                      </a:pPr>
                      <a:r>
                        <a:rPr lang="en-US" sz="1400" b="0" i="0" u="none" strike="noStrike" dirty="0">
                          <a:solidFill>
                            <a:schemeClr val="tx1"/>
                          </a:solidFill>
                          <a:effectLst/>
                          <a:latin typeface="Montserrat Light (Body)"/>
                        </a:rPr>
                        <a:t>74%</a:t>
                      </a:r>
                    </a:p>
                  </a:txBody>
                  <a:tcPr marL="7620" marR="7620" marT="7620" marB="0" anchor="ctr"/>
                </a:tc>
                <a:extLst>
                  <a:ext uri="{0D108BD9-81ED-4DB2-BD59-A6C34878D82A}">
                    <a16:rowId xmlns:a16="http://schemas.microsoft.com/office/drawing/2014/main" val="3340272812"/>
                  </a:ext>
                </a:extLst>
              </a:tr>
            </a:tbl>
          </a:graphicData>
        </a:graphic>
      </p:graphicFrame>
      <p:sp>
        <p:nvSpPr>
          <p:cNvPr id="6" name="Text Placeholder 5">
            <a:extLst>
              <a:ext uri="{FF2B5EF4-FFF2-40B4-BE49-F238E27FC236}">
                <a16:creationId xmlns:a16="http://schemas.microsoft.com/office/drawing/2014/main" id="{30A9D578-8936-3D2D-8861-6EEE934EC23B}"/>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3F7CD535-F356-C5AE-AD27-0317AF32C92E}"/>
              </a:ext>
            </a:extLst>
          </p:cNvPr>
          <p:cNvSpPr>
            <a:spLocks noGrp="1"/>
          </p:cNvSpPr>
          <p:nvPr>
            <p:ph type="body" sz="quarter" idx="11"/>
          </p:nvPr>
        </p:nvSpPr>
        <p:spPr/>
        <p:txBody>
          <a:bodyPr/>
          <a:lstStyle/>
          <a:p>
            <a:r>
              <a:rPr lang="en-US" dirty="0"/>
              <a:t>In Colorado Springs, public safety and mental health stand out as top investment priorities for its residents.</a:t>
            </a:r>
          </a:p>
        </p:txBody>
      </p:sp>
    </p:spTree>
    <p:extLst>
      <p:ext uri="{BB962C8B-B14F-4D97-AF65-F5344CB8AC3E}">
        <p14:creationId xmlns:p14="http://schemas.microsoft.com/office/powerpoint/2010/main" val="3560493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3" name="Text Placeholder 2"/>
          <p:cNvSpPr>
            <a:spLocks noGrp="1"/>
          </p:cNvSpPr>
          <p:nvPr>
            <p:ph type="body" idx="1"/>
          </p:nvPr>
        </p:nvSpPr>
        <p:spPr/>
        <p:txBody>
          <a:bodyPr/>
          <a:lstStyle/>
          <a:p>
            <a:r>
              <a:rPr lang="en-US" dirty="0"/>
              <a:t>Type your questions in the chat!</a:t>
            </a:r>
          </a:p>
        </p:txBody>
      </p:sp>
      <p:sp>
        <p:nvSpPr>
          <p:cNvPr id="4" name="Slide Number Placeholder 3"/>
          <p:cNvSpPr>
            <a:spLocks noGrp="1"/>
          </p:cNvSpPr>
          <p:nvPr>
            <p:ph type="sldNum" sz="quarter" idx="12"/>
          </p:nvPr>
        </p:nvSpPr>
        <p:spPr/>
        <p:txBody>
          <a:bodyPr/>
          <a:lstStyle/>
          <a:p>
            <a:fld id="{68963FF3-3082-0146-9045-A71664B0B906}" type="slidenum">
              <a:rPr lang="en-US" smtClean="0"/>
              <a:pPr/>
              <a:t>58</a:t>
            </a:fld>
            <a:endParaRPr lang="en-US" dirty="0"/>
          </a:p>
        </p:txBody>
      </p:sp>
    </p:spTree>
    <p:extLst>
      <p:ext uri="{BB962C8B-B14F-4D97-AF65-F5344CB8AC3E}">
        <p14:creationId xmlns:p14="http://schemas.microsoft.com/office/powerpoint/2010/main" val="1322024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dirty="0"/>
          </a:p>
        </p:txBody>
      </p:sp>
      <p:sp>
        <p:nvSpPr>
          <p:cNvPr id="16" name="Content Placeholder 15"/>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68963FF3-3082-0146-9045-A71664B0B906}" type="slidenum">
              <a:rPr lang="en-US" smtClean="0"/>
              <a:pPr/>
              <a:t>59</a:t>
            </a:fld>
            <a:endParaRPr lang="en-US" dirty="0"/>
          </a:p>
        </p:txBody>
      </p:sp>
      <p:sp>
        <p:nvSpPr>
          <p:cNvPr id="17" name="Rectangle 16"/>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Regular" charset="0"/>
            </a:endParaRPr>
          </a:p>
        </p:txBody>
      </p:sp>
      <p:sp>
        <p:nvSpPr>
          <p:cNvPr id="19" name="TextBox 18">
            <a:extLst>
              <a:ext uri="{FF2B5EF4-FFF2-40B4-BE49-F238E27FC236}">
                <a16:creationId xmlns:a16="http://schemas.microsoft.com/office/drawing/2014/main" id="{4C793BFE-AC0C-404D-BB7B-F9CDA3270181}"/>
              </a:ext>
            </a:extLst>
          </p:cNvPr>
          <p:cNvSpPr txBox="1"/>
          <p:nvPr/>
        </p:nvSpPr>
        <p:spPr>
          <a:xfrm>
            <a:off x="1021277" y="2305196"/>
            <a:ext cx="6052457" cy="769441"/>
          </a:xfrm>
          <a:prstGeom prst="rect">
            <a:avLst/>
          </a:prstGeom>
          <a:noFill/>
        </p:spPr>
        <p:txBody>
          <a:bodyPr wrap="square" rtlCol="0">
            <a:spAutoFit/>
          </a:bodyPr>
          <a:lstStyle/>
          <a:p>
            <a:r>
              <a:rPr lang="en-US" sz="4400" b="1" dirty="0">
                <a:solidFill>
                  <a:srgbClr val="FFCD00"/>
                </a:solidFill>
                <a:latin typeface="Montserrat" charset="0"/>
                <a:ea typeface="Montserrat" charset="0"/>
                <a:cs typeface="Montserrat" charset="0"/>
              </a:rPr>
              <a:t>CONTACT US</a:t>
            </a:r>
          </a:p>
        </p:txBody>
      </p:sp>
      <p:sp>
        <p:nvSpPr>
          <p:cNvPr id="20" name="TextBox 19">
            <a:extLst>
              <a:ext uri="{FF2B5EF4-FFF2-40B4-BE49-F238E27FC236}">
                <a16:creationId xmlns:a16="http://schemas.microsoft.com/office/drawing/2014/main" id="{DC8E373D-9E69-9944-89D1-8D6DC0671389}"/>
              </a:ext>
            </a:extLst>
          </p:cNvPr>
          <p:cNvSpPr txBox="1"/>
          <p:nvPr/>
        </p:nvSpPr>
        <p:spPr>
          <a:xfrm>
            <a:off x="1021277" y="3376196"/>
            <a:ext cx="8773551" cy="2031325"/>
          </a:xfrm>
          <a:prstGeom prst="rect">
            <a:avLst/>
          </a:prstGeom>
          <a:noFill/>
        </p:spPr>
        <p:txBody>
          <a:bodyPr wrap="square" numCol="2" spcCol="914400" rtlCol="0">
            <a:spAutoFit/>
          </a:bodyPr>
          <a:lstStyle/>
          <a:p>
            <a:r>
              <a:rPr lang="en-US" dirty="0">
                <a:solidFill>
                  <a:schemeClr val="bg1"/>
                </a:solidFill>
                <a:latin typeface="+mj-lt"/>
                <a:ea typeface="Montserrat" charset="0"/>
                <a:cs typeface="Montserrat" charset="0"/>
              </a:rPr>
              <a:t>www.copulsepoll.org </a:t>
            </a: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endParaRPr lang="en-US" dirty="0">
              <a:solidFill>
                <a:schemeClr val="bg1"/>
              </a:solidFill>
              <a:latin typeface="+mj-lt"/>
              <a:ea typeface="Montserrat" charset="0"/>
              <a:cs typeface="Montserrat" charset="0"/>
            </a:endParaRPr>
          </a:p>
          <a:p>
            <a:r>
              <a:rPr lang="en-US" dirty="0">
                <a:solidFill>
                  <a:schemeClr val="bg1"/>
                </a:solidFill>
                <a:latin typeface="+mj-lt"/>
                <a:ea typeface="Montserrat" charset="0"/>
                <a:cs typeface="Montserrat" charset="0"/>
              </a:rPr>
              <a:t>KYLE ROJAS LEGLEITER</a:t>
            </a:r>
          </a:p>
          <a:p>
            <a:r>
              <a:rPr lang="en-US" sz="1600" dirty="0">
                <a:solidFill>
                  <a:schemeClr val="bg1"/>
                </a:solidFill>
                <a:latin typeface="Montserrat" charset="0"/>
                <a:ea typeface="Montserrat" charset="0"/>
                <a:cs typeface="Montserrat" charset="0"/>
              </a:rPr>
              <a:t>Senior Director of Policy Advocacy</a:t>
            </a:r>
          </a:p>
          <a:p>
            <a:r>
              <a:rPr lang="en-US" sz="1600" dirty="0">
                <a:solidFill>
                  <a:schemeClr val="bg1"/>
                </a:solidFill>
                <a:latin typeface="Montserrat" charset="0"/>
                <a:ea typeface="Montserrat" charset="0"/>
                <a:cs typeface="Montserrat" charset="0"/>
              </a:rPr>
              <a:t>Colorado Health Foundation</a:t>
            </a:r>
          </a:p>
          <a:p>
            <a:r>
              <a:rPr lang="en-US" sz="1600" dirty="0">
                <a:solidFill>
                  <a:schemeClr val="bg1"/>
                </a:solidFill>
                <a:latin typeface="Montserrat" charset="0"/>
                <a:ea typeface="Montserrat" charset="0"/>
                <a:cs typeface="Montserrat" charset="0"/>
                <a:hlinkClick r:id="rId2"/>
              </a:rPr>
              <a:t>klegleiter@coloradohealth.org</a:t>
            </a:r>
            <a:endParaRPr lang="en-US" sz="1600" dirty="0">
              <a:solidFill>
                <a:schemeClr val="bg1"/>
              </a:solidFill>
              <a:latin typeface="Montserrat" charset="0"/>
              <a:ea typeface="Montserrat" charset="0"/>
              <a:cs typeface="Montserrat" charset="0"/>
            </a:endParaRPr>
          </a:p>
          <a:p>
            <a:endParaRPr lang="en-US" sz="1600" dirty="0">
              <a:solidFill>
                <a:schemeClr val="bg1"/>
              </a:solidFill>
              <a:latin typeface="Montserrat" charset="0"/>
              <a:ea typeface="Montserrat" charset="0"/>
              <a:cs typeface="Montserrat" charset="0"/>
            </a:endParaRPr>
          </a:p>
          <a:p>
            <a:endParaRPr lang="en-US" sz="1600" dirty="0">
              <a:solidFill>
                <a:schemeClr val="bg1"/>
              </a:solidFill>
              <a:latin typeface="Montserrat" charset="0"/>
              <a:ea typeface="Montserrat" charset="0"/>
              <a:cs typeface="Montserrat" charset="0"/>
            </a:endParaRPr>
          </a:p>
          <a:p>
            <a:endParaRPr lang="en-US" sz="1600" dirty="0">
              <a:solidFill>
                <a:schemeClr val="bg1"/>
              </a:solidFill>
              <a:latin typeface="Montserrat" charset="0"/>
              <a:ea typeface="Montserrat" charset="0"/>
              <a:cs typeface="Montserrat" charset="0"/>
            </a:endParaRPr>
          </a:p>
        </p:txBody>
      </p:sp>
      <p:pic>
        <p:nvPicPr>
          <p:cNvPr id="21" name="Picture 2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2782" y="0"/>
            <a:ext cx="3419218" cy="3765857"/>
          </a:xfrm>
          <a:prstGeom prst="rect">
            <a:avLst/>
          </a:prstGeom>
        </p:spPr>
      </p:pic>
      <p:cxnSp>
        <p:nvCxnSpPr>
          <p:cNvPr id="23" name="Straight Connector 22"/>
          <p:cNvCxnSpPr/>
          <p:nvPr/>
        </p:nvCxnSpPr>
        <p:spPr>
          <a:xfrm>
            <a:off x="1151906" y="3074637"/>
            <a:ext cx="86429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77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963FF3-3082-0146-9045-A71664B0B906}" type="slidenum">
              <a:rPr lang="en-US" smtClean="0"/>
              <a:pPr/>
              <a:t>6</a:t>
            </a:fld>
            <a:endParaRPr lang="en-US" dirty="0"/>
          </a:p>
        </p:txBody>
      </p:sp>
      <p:sp>
        <p:nvSpPr>
          <p:cNvPr id="3" name="Text Placeholder 2">
            <a:extLst>
              <a:ext uri="{FF2B5EF4-FFF2-40B4-BE49-F238E27FC236}">
                <a16:creationId xmlns:a16="http://schemas.microsoft.com/office/drawing/2014/main" id="{7B2A3A1A-78B4-4600-AF71-3D4C06B163D6}"/>
              </a:ext>
            </a:extLst>
          </p:cNvPr>
          <p:cNvSpPr>
            <a:spLocks noGrp="1"/>
          </p:cNvSpPr>
          <p:nvPr>
            <p:ph type="body" sz="quarter" idx="12"/>
          </p:nvPr>
        </p:nvSpPr>
        <p:spPr/>
        <p:txBody>
          <a:bodyPr/>
          <a:lstStyle/>
          <a:p>
            <a:r>
              <a:rPr lang="en-US" dirty="0">
                <a:latin typeface="+mn-lt"/>
              </a:rPr>
              <a:t>Q14. And in a few words of your own, what is the most important issue facing Colorado right now? </a:t>
            </a:r>
          </a:p>
          <a:p>
            <a:r>
              <a:rPr lang="en-US" dirty="0">
                <a:latin typeface="+mn-lt"/>
              </a:rPr>
              <a:t>(Open-ended)</a:t>
            </a:r>
          </a:p>
        </p:txBody>
      </p:sp>
      <p:graphicFrame>
        <p:nvGraphicFramePr>
          <p:cNvPr id="7" name="Chart 6">
            <a:extLst>
              <a:ext uri="{FF2B5EF4-FFF2-40B4-BE49-F238E27FC236}">
                <a16:creationId xmlns:a16="http://schemas.microsoft.com/office/drawing/2014/main" id="{AEC26403-6577-4A05-BF2A-26A5F3922735}"/>
              </a:ext>
            </a:extLst>
          </p:cNvPr>
          <p:cNvGraphicFramePr/>
          <p:nvPr>
            <p:extLst>
              <p:ext uri="{D42A27DB-BD31-4B8C-83A1-F6EECF244321}">
                <p14:modId xmlns:p14="http://schemas.microsoft.com/office/powerpoint/2010/main" val="2936321427"/>
              </p:ext>
            </p:extLst>
          </p:nvPr>
        </p:nvGraphicFramePr>
        <p:xfrm>
          <a:off x="-248575" y="1976846"/>
          <a:ext cx="12039981" cy="47026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898B684C-9463-D1CB-2F50-72E7EB0492E3}"/>
              </a:ext>
            </a:extLst>
          </p:cNvPr>
          <p:cNvSpPr>
            <a:spLocks noGrp="1"/>
          </p:cNvSpPr>
          <p:nvPr>
            <p:ph type="body" sz="quarter" idx="11"/>
          </p:nvPr>
        </p:nvSpPr>
        <p:spPr/>
        <p:txBody>
          <a:bodyPr/>
          <a:lstStyle/>
          <a:p>
            <a:r>
              <a:rPr lang="en-US" dirty="0"/>
              <a:t>Government and politics emerged as the main challenges facing Colorado.</a:t>
            </a:r>
          </a:p>
        </p:txBody>
      </p:sp>
    </p:spTree>
    <p:extLst>
      <p:ext uri="{BB962C8B-B14F-4D97-AF65-F5344CB8AC3E}">
        <p14:creationId xmlns:p14="http://schemas.microsoft.com/office/powerpoint/2010/main" val="1177936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latin typeface="Montserrat Regular" charset="0"/>
            </a:endParaRPr>
          </a:p>
        </p:txBody>
      </p:sp>
      <p:sp>
        <p:nvSpPr>
          <p:cNvPr id="8" name="Rectangle 7"/>
          <p:cNvSpPr/>
          <p:nvPr/>
        </p:nvSpPr>
        <p:spPr>
          <a:xfrm>
            <a:off x="4389912" y="2215614"/>
            <a:ext cx="7802088" cy="27432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
          </p:nvPr>
        </p:nvSpPr>
        <p:spPr/>
        <p:txBody>
          <a:bodyPr/>
          <a:lstStyle/>
          <a:p>
            <a:fld id="{68963FF3-3082-0146-9045-A71664B0B906}" type="slidenum">
              <a:rPr lang="en-US" smtClean="0"/>
              <a:t>60</a:t>
            </a:fld>
            <a:endParaRPr lang="en-US" dirty="0"/>
          </a:p>
        </p:txBody>
      </p:sp>
      <p:sp>
        <p:nvSpPr>
          <p:cNvPr id="6" name="TextBox 5">
            <a:extLst>
              <a:ext uri="{FF2B5EF4-FFF2-40B4-BE49-F238E27FC236}">
                <a16:creationId xmlns:a16="http://schemas.microsoft.com/office/drawing/2014/main" id="{4C793BFE-AC0C-404D-BB7B-F9CDA3270181}"/>
              </a:ext>
            </a:extLst>
          </p:cNvPr>
          <p:cNvSpPr txBox="1"/>
          <p:nvPr/>
        </p:nvSpPr>
        <p:spPr>
          <a:xfrm>
            <a:off x="0" y="2947064"/>
            <a:ext cx="4560125" cy="1446550"/>
          </a:xfrm>
          <a:prstGeom prst="rect">
            <a:avLst/>
          </a:prstGeom>
          <a:noFill/>
        </p:spPr>
        <p:txBody>
          <a:bodyPr wrap="square" rtlCol="0">
            <a:spAutoFit/>
          </a:bodyPr>
          <a:lstStyle/>
          <a:p>
            <a:pPr algn="ctr"/>
            <a:r>
              <a:rPr lang="en-US" sz="4400" b="1" dirty="0">
                <a:solidFill>
                  <a:schemeClr val="bg1"/>
                </a:solidFill>
                <a:latin typeface="Montserrat" charset="0"/>
                <a:ea typeface="Montserrat" charset="0"/>
                <a:cs typeface="Montserrat" charset="0"/>
              </a:rPr>
              <a:t>THANK </a:t>
            </a:r>
          </a:p>
          <a:p>
            <a:pPr algn="ctr"/>
            <a:r>
              <a:rPr lang="en-US" sz="4400" b="1" dirty="0">
                <a:solidFill>
                  <a:schemeClr val="bg1"/>
                </a:solidFill>
                <a:latin typeface="Montserrat" charset="0"/>
                <a:ea typeface="Montserrat" charset="0"/>
                <a:cs typeface="Montserrat" charset="0"/>
              </a:rPr>
              <a:t>YOU</a:t>
            </a:r>
          </a:p>
        </p:txBody>
      </p:sp>
      <p:pic>
        <p:nvPicPr>
          <p:cNvPr id="9" name="Picture 8"/>
          <p:cNvPicPr>
            <a:picLocks noChangeAspect="1"/>
          </p:cNvPicPr>
          <p:nvPr/>
        </p:nvPicPr>
        <p:blipFill>
          <a:blip r:embed="rId2"/>
          <a:stretch>
            <a:fillRect/>
          </a:stretch>
        </p:blipFill>
        <p:spPr>
          <a:xfrm>
            <a:off x="5318538" y="3003589"/>
            <a:ext cx="4457700" cy="1333500"/>
          </a:xfrm>
          <a:prstGeom prst="rect">
            <a:avLst/>
          </a:prstGeom>
        </p:spPr>
      </p:pic>
      <p:cxnSp>
        <p:nvCxnSpPr>
          <p:cNvPr id="10" name="Straight Connector 9"/>
          <p:cNvCxnSpPr/>
          <p:nvPr/>
        </p:nvCxnSpPr>
        <p:spPr>
          <a:xfrm>
            <a:off x="758412" y="2623376"/>
            <a:ext cx="30433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8412" y="4568950"/>
            <a:ext cx="30433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72782" y="154378"/>
            <a:ext cx="3419218" cy="3765857"/>
          </a:xfrm>
          <a:prstGeom prst="rect">
            <a:avLst/>
          </a:prstGeom>
        </p:spPr>
      </p:pic>
    </p:spTree>
    <p:extLst>
      <p:ext uri="{BB962C8B-B14F-4D97-AF65-F5344CB8AC3E}">
        <p14:creationId xmlns:p14="http://schemas.microsoft.com/office/powerpoint/2010/main" val="421923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C981B3A-C505-49AB-8752-23AFFE0A1487}"/>
              </a:ext>
            </a:extLst>
          </p:cNvPr>
          <p:cNvGraphicFramePr/>
          <p:nvPr>
            <p:extLst>
              <p:ext uri="{D42A27DB-BD31-4B8C-83A1-F6EECF244321}">
                <p14:modId xmlns:p14="http://schemas.microsoft.com/office/powerpoint/2010/main" val="2149207118"/>
              </p:ext>
            </p:extLst>
          </p:nvPr>
        </p:nvGraphicFramePr>
        <p:xfrm>
          <a:off x="0" y="2194559"/>
          <a:ext cx="11187404" cy="44152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0679F2F-83CA-4057-BC10-5C61233A1AED}"/>
              </a:ext>
            </a:extLst>
          </p:cNvPr>
          <p:cNvSpPr>
            <a:spLocks noGrp="1"/>
          </p:cNvSpPr>
          <p:nvPr>
            <p:ph type="sldNum" sz="quarter" idx="10"/>
          </p:nvPr>
        </p:nvSpPr>
        <p:spPr/>
        <p:txBody>
          <a:bodyPr/>
          <a:lstStyle/>
          <a:p>
            <a:fld id="{68963FF3-3082-0146-9045-A71664B0B906}" type="slidenum">
              <a:rPr lang="en-US" smtClean="0"/>
              <a:pPr/>
              <a:t>7</a:t>
            </a:fld>
            <a:endParaRPr lang="en-US" dirty="0"/>
          </a:p>
        </p:txBody>
      </p:sp>
      <p:sp>
        <p:nvSpPr>
          <p:cNvPr id="4" name="Text Placeholder 3">
            <a:extLst>
              <a:ext uri="{FF2B5EF4-FFF2-40B4-BE49-F238E27FC236}">
                <a16:creationId xmlns:a16="http://schemas.microsoft.com/office/drawing/2014/main" id="{8B3ECB05-EC0F-4730-9B5D-D7F03D15BE18}"/>
              </a:ext>
            </a:extLst>
          </p:cNvPr>
          <p:cNvSpPr>
            <a:spLocks noGrp="1"/>
          </p:cNvSpPr>
          <p:nvPr>
            <p:ph type="body" sz="quarter" idx="12"/>
          </p:nvPr>
        </p:nvSpPr>
        <p:spPr/>
        <p:txBody>
          <a:bodyPr/>
          <a:lstStyle/>
          <a:p>
            <a:r>
              <a:rPr lang="en-US"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p:txBody>
      </p:sp>
      <p:sp>
        <p:nvSpPr>
          <p:cNvPr id="9" name="Text Placeholder 8">
            <a:extLst>
              <a:ext uri="{FF2B5EF4-FFF2-40B4-BE49-F238E27FC236}">
                <a16:creationId xmlns:a16="http://schemas.microsoft.com/office/drawing/2014/main" id="{38414C6D-40B6-A35A-AE7C-3580A8AFB7C1}"/>
              </a:ext>
            </a:extLst>
          </p:cNvPr>
          <p:cNvSpPr>
            <a:spLocks noGrp="1"/>
          </p:cNvSpPr>
          <p:nvPr>
            <p:ph type="body" sz="quarter" idx="13"/>
          </p:nvPr>
        </p:nvSpPr>
        <p:spPr/>
        <p:txBody>
          <a:bodyPr/>
          <a:lstStyle/>
          <a:p>
            <a:r>
              <a:rPr lang="en-US" dirty="0"/>
              <a:t>Split Sample</a:t>
            </a:r>
          </a:p>
        </p:txBody>
      </p:sp>
      <p:graphicFrame>
        <p:nvGraphicFramePr>
          <p:cNvPr id="5" name="Table 4">
            <a:extLst>
              <a:ext uri="{FF2B5EF4-FFF2-40B4-BE49-F238E27FC236}">
                <a16:creationId xmlns:a16="http://schemas.microsoft.com/office/drawing/2014/main" id="{C5F160E5-C188-4EFA-815F-083F17C7E429}"/>
              </a:ext>
            </a:extLst>
          </p:cNvPr>
          <p:cNvGraphicFramePr>
            <a:graphicFrameLocks noGrp="1"/>
          </p:cNvGraphicFramePr>
          <p:nvPr>
            <p:extLst>
              <p:ext uri="{D42A27DB-BD31-4B8C-83A1-F6EECF244321}">
                <p14:modId xmlns:p14="http://schemas.microsoft.com/office/powerpoint/2010/main" val="2839150601"/>
              </p:ext>
            </p:extLst>
          </p:nvPr>
        </p:nvGraphicFramePr>
        <p:xfrm>
          <a:off x="10846350" y="2031956"/>
          <a:ext cx="1256331" cy="3873433"/>
        </p:xfrm>
        <a:graphic>
          <a:graphicData uri="http://schemas.openxmlformats.org/drawingml/2006/table">
            <a:tbl>
              <a:tblPr>
                <a:tableStyleId>{5C22544A-7EE6-4342-B048-85BDC9FD1C3A}</a:tableStyleId>
              </a:tblPr>
              <a:tblGrid>
                <a:gridCol w="1256331">
                  <a:extLst>
                    <a:ext uri="{9D8B030D-6E8A-4147-A177-3AD203B41FA5}">
                      <a16:colId xmlns:a16="http://schemas.microsoft.com/office/drawing/2014/main" val="3728757123"/>
                    </a:ext>
                  </a:extLst>
                </a:gridCol>
              </a:tblGrid>
              <a:tr h="125318">
                <a:tc>
                  <a:txBody>
                    <a:bodyPr/>
                    <a:lstStyle/>
                    <a:p>
                      <a:pPr algn="ctr" fontAlgn="b">
                        <a:lnSpc>
                          <a:spcPts val="1500"/>
                        </a:lnSpc>
                      </a:pPr>
                      <a:r>
                        <a:rPr lang="en-US" sz="1400" b="1" u="none" strike="noStrike" dirty="0">
                          <a:solidFill>
                            <a:schemeClr val="accent4"/>
                          </a:solidFill>
                          <a:effectLst/>
                          <a:latin typeface="+mj-lt"/>
                        </a:rPr>
                        <a:t>Ext./Very </a:t>
                      </a:r>
                      <a:br>
                        <a:rPr lang="en-US" sz="1400" b="1" u="none" strike="noStrike" dirty="0">
                          <a:solidFill>
                            <a:schemeClr val="accent4"/>
                          </a:solidFill>
                          <a:effectLst/>
                          <a:latin typeface="+mj-lt"/>
                        </a:rPr>
                      </a:br>
                      <a:r>
                        <a:rPr lang="en-US" sz="1400" b="1" u="none" strike="noStrike" dirty="0">
                          <a:solidFill>
                            <a:schemeClr val="accent4"/>
                          </a:solidFill>
                          <a:effectLst/>
                          <a:latin typeface="+mj-lt"/>
                        </a:rPr>
                        <a:t>Ser. Prob.</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236701">
                <a:tc>
                  <a:txBody>
                    <a:bodyPr/>
                    <a:lstStyle/>
                    <a:p>
                      <a:pPr algn="ctr" fontAlgn="b"/>
                      <a:r>
                        <a:rPr lang="en-US" sz="1400" b="1" u="none" strike="noStrike" dirty="0">
                          <a:solidFill>
                            <a:schemeClr val="accent4"/>
                          </a:solidFill>
                          <a:effectLst/>
                          <a:latin typeface="+mj-lt"/>
                        </a:rPr>
                        <a:t>90%</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406000">
                <a:tc>
                  <a:txBody>
                    <a:bodyPr/>
                    <a:lstStyle/>
                    <a:p>
                      <a:pPr algn="ctr" fontAlgn="b"/>
                      <a:r>
                        <a:rPr lang="en-US" sz="1400" b="1" u="none" strike="noStrike" dirty="0">
                          <a:solidFill>
                            <a:schemeClr val="accent4"/>
                          </a:solidFill>
                          <a:effectLst/>
                          <a:latin typeface="+mj-lt"/>
                        </a:rPr>
                        <a:t>87%</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399496">
                <a:tc>
                  <a:txBody>
                    <a:bodyPr/>
                    <a:lstStyle/>
                    <a:p>
                      <a:pPr algn="ctr" fontAlgn="b"/>
                      <a:r>
                        <a:rPr lang="en-US" sz="1400" b="1" u="none" strike="noStrike" dirty="0">
                          <a:solidFill>
                            <a:schemeClr val="accent4"/>
                          </a:solidFill>
                          <a:effectLst/>
                          <a:latin typeface="+mj-lt"/>
                        </a:rPr>
                        <a:t>78%</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417250">
                <a:tc>
                  <a:txBody>
                    <a:bodyPr/>
                    <a:lstStyle/>
                    <a:p>
                      <a:pPr algn="ctr" fontAlgn="b"/>
                      <a:r>
                        <a:rPr lang="en-US" sz="1400" b="1" u="none" strike="noStrike" dirty="0">
                          <a:solidFill>
                            <a:schemeClr val="accent4"/>
                          </a:solidFill>
                          <a:effectLst/>
                          <a:latin typeface="+mj-lt"/>
                        </a:rPr>
                        <a:t>76%</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417250">
                <a:tc>
                  <a:txBody>
                    <a:bodyPr/>
                    <a:lstStyle/>
                    <a:p>
                      <a:pPr algn="ctr" fontAlgn="b"/>
                      <a:r>
                        <a:rPr lang="en-US" sz="1400" b="1" u="none" strike="noStrike" dirty="0">
                          <a:solidFill>
                            <a:schemeClr val="accent4"/>
                          </a:solidFill>
                          <a:effectLst/>
                          <a:latin typeface="+mj-lt"/>
                        </a:rPr>
                        <a:t>68%</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46178"/>
                  </a:ext>
                </a:extLst>
              </a:tr>
              <a:tr h="399495">
                <a:tc>
                  <a:txBody>
                    <a:bodyPr/>
                    <a:lstStyle/>
                    <a:p>
                      <a:pPr algn="ctr" fontAlgn="b"/>
                      <a:r>
                        <a:rPr lang="en-US" sz="1400" b="1" u="none" strike="noStrike" dirty="0">
                          <a:solidFill>
                            <a:schemeClr val="accent4"/>
                          </a:solidFill>
                          <a:effectLst/>
                          <a:latin typeface="+mj-lt"/>
                        </a:rPr>
                        <a:t>66%</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8608776"/>
                  </a:ext>
                </a:extLst>
              </a:tr>
              <a:tr h="408373">
                <a:tc>
                  <a:txBody>
                    <a:bodyPr/>
                    <a:lstStyle/>
                    <a:p>
                      <a:pPr algn="ctr" fontAlgn="b"/>
                      <a:r>
                        <a:rPr lang="en-US" sz="1400" b="1" u="none" strike="noStrike" dirty="0">
                          <a:solidFill>
                            <a:schemeClr val="accent4"/>
                          </a:solidFill>
                          <a:effectLst/>
                          <a:latin typeface="+mj-lt"/>
                        </a:rPr>
                        <a:t>65%</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59105"/>
                  </a:ext>
                </a:extLst>
              </a:tr>
              <a:tr h="415323">
                <a:tc>
                  <a:txBody>
                    <a:bodyPr/>
                    <a:lstStyle/>
                    <a:p>
                      <a:pPr algn="ctr" fontAlgn="b"/>
                      <a:r>
                        <a:rPr lang="en-US" sz="1400" b="1" u="none" strike="noStrike" dirty="0">
                          <a:solidFill>
                            <a:schemeClr val="accent4"/>
                          </a:solidFill>
                          <a:effectLst/>
                          <a:latin typeface="+mj-lt"/>
                        </a:rPr>
                        <a:t>65%</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5952078"/>
                  </a:ext>
                </a:extLst>
              </a:tr>
              <a:tr h="392545">
                <a:tc>
                  <a:txBody>
                    <a:bodyPr/>
                    <a:lstStyle/>
                    <a:p>
                      <a:pPr algn="ctr" fontAlgn="b"/>
                      <a:r>
                        <a:rPr lang="en-US" sz="1400" b="1" i="0" u="none" strike="noStrike" dirty="0">
                          <a:solidFill>
                            <a:schemeClr val="accent4"/>
                          </a:solidFill>
                          <a:effectLst/>
                          <a:latin typeface="+mj-lt"/>
                        </a:rPr>
                        <a:t>64%</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4334205"/>
                  </a:ext>
                </a:extLst>
              </a:tr>
            </a:tbl>
          </a:graphicData>
        </a:graphic>
      </p:graphicFrame>
      <p:sp>
        <p:nvSpPr>
          <p:cNvPr id="8" name="Text Placeholder 7">
            <a:extLst>
              <a:ext uri="{FF2B5EF4-FFF2-40B4-BE49-F238E27FC236}">
                <a16:creationId xmlns:a16="http://schemas.microsoft.com/office/drawing/2014/main" id="{053B2158-1910-0940-3A8D-0659532C863B}"/>
              </a:ext>
            </a:extLst>
          </p:cNvPr>
          <p:cNvSpPr>
            <a:spLocks noGrp="1"/>
          </p:cNvSpPr>
          <p:nvPr>
            <p:ph type="body" sz="quarter" idx="11"/>
          </p:nvPr>
        </p:nvSpPr>
        <p:spPr/>
        <p:txBody>
          <a:bodyPr/>
          <a:lstStyle/>
          <a:p>
            <a:r>
              <a:rPr lang="en-US" dirty="0"/>
              <a:t>The two main problems are linked to the cost of living and housing.</a:t>
            </a:r>
          </a:p>
        </p:txBody>
      </p:sp>
    </p:spTree>
    <p:extLst>
      <p:ext uri="{BB962C8B-B14F-4D97-AF65-F5344CB8AC3E}">
        <p14:creationId xmlns:p14="http://schemas.microsoft.com/office/powerpoint/2010/main" val="59896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C981B3A-C505-49AB-8752-23AFFE0A1487}"/>
              </a:ext>
            </a:extLst>
          </p:cNvPr>
          <p:cNvGraphicFramePr/>
          <p:nvPr>
            <p:extLst>
              <p:ext uri="{D42A27DB-BD31-4B8C-83A1-F6EECF244321}">
                <p14:modId xmlns:p14="http://schemas.microsoft.com/office/powerpoint/2010/main" val="128451979"/>
              </p:ext>
            </p:extLst>
          </p:nvPr>
        </p:nvGraphicFramePr>
        <p:xfrm>
          <a:off x="-121920" y="2194052"/>
          <a:ext cx="11309324" cy="44152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0679F2F-83CA-4057-BC10-5C61233A1AED}"/>
              </a:ext>
            </a:extLst>
          </p:cNvPr>
          <p:cNvSpPr>
            <a:spLocks noGrp="1"/>
          </p:cNvSpPr>
          <p:nvPr>
            <p:ph type="sldNum" sz="quarter" idx="10"/>
          </p:nvPr>
        </p:nvSpPr>
        <p:spPr/>
        <p:txBody>
          <a:bodyPr/>
          <a:lstStyle/>
          <a:p>
            <a:fld id="{68963FF3-3082-0146-9045-A71664B0B906}" type="slidenum">
              <a:rPr lang="en-US" smtClean="0"/>
              <a:pPr/>
              <a:t>8</a:t>
            </a:fld>
            <a:endParaRPr lang="en-US" dirty="0"/>
          </a:p>
        </p:txBody>
      </p:sp>
      <p:sp>
        <p:nvSpPr>
          <p:cNvPr id="4" name="Text Placeholder 3">
            <a:extLst>
              <a:ext uri="{FF2B5EF4-FFF2-40B4-BE49-F238E27FC236}">
                <a16:creationId xmlns:a16="http://schemas.microsoft.com/office/drawing/2014/main" id="{8B3ECB05-EC0F-4730-9B5D-D7F03D15BE18}"/>
              </a:ext>
            </a:extLst>
          </p:cNvPr>
          <p:cNvSpPr>
            <a:spLocks noGrp="1"/>
          </p:cNvSpPr>
          <p:nvPr>
            <p:ph type="body" sz="quarter" idx="12"/>
          </p:nvPr>
        </p:nvSpPr>
        <p:spPr>
          <a:xfrm>
            <a:off x="309563" y="1021234"/>
            <a:ext cx="11561762" cy="842962"/>
          </a:xfrm>
        </p:spPr>
        <p:txBody>
          <a:bodyPr/>
          <a:lstStyle/>
          <a:p>
            <a:r>
              <a:rPr lang="en-US"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p:txBody>
      </p:sp>
      <p:sp>
        <p:nvSpPr>
          <p:cNvPr id="3" name="Text Placeholder 2">
            <a:extLst>
              <a:ext uri="{FF2B5EF4-FFF2-40B4-BE49-F238E27FC236}">
                <a16:creationId xmlns:a16="http://schemas.microsoft.com/office/drawing/2014/main" id="{C3323686-D7E8-A54A-F55F-0FF69C9D011F}"/>
              </a:ext>
            </a:extLst>
          </p:cNvPr>
          <p:cNvSpPr>
            <a:spLocks noGrp="1"/>
          </p:cNvSpPr>
          <p:nvPr>
            <p:ph type="body" sz="quarter" idx="13"/>
          </p:nvPr>
        </p:nvSpPr>
        <p:spPr/>
        <p:txBody>
          <a:bodyPr/>
          <a:lstStyle/>
          <a:p>
            <a:r>
              <a:rPr lang="en-US" sz="900" i="1" dirty="0"/>
              <a:t>Split Sample</a:t>
            </a:r>
          </a:p>
        </p:txBody>
      </p:sp>
      <p:graphicFrame>
        <p:nvGraphicFramePr>
          <p:cNvPr id="5" name="Table 4">
            <a:extLst>
              <a:ext uri="{FF2B5EF4-FFF2-40B4-BE49-F238E27FC236}">
                <a16:creationId xmlns:a16="http://schemas.microsoft.com/office/drawing/2014/main" id="{C5F160E5-C188-4EFA-815F-083F17C7E429}"/>
              </a:ext>
            </a:extLst>
          </p:cNvPr>
          <p:cNvGraphicFramePr>
            <a:graphicFrameLocks noGrp="1"/>
          </p:cNvGraphicFramePr>
          <p:nvPr>
            <p:extLst>
              <p:ext uri="{D42A27DB-BD31-4B8C-83A1-F6EECF244321}">
                <p14:modId xmlns:p14="http://schemas.microsoft.com/office/powerpoint/2010/main" val="4229796582"/>
              </p:ext>
            </p:extLst>
          </p:nvPr>
        </p:nvGraphicFramePr>
        <p:xfrm>
          <a:off x="10920458" y="1976053"/>
          <a:ext cx="1256331" cy="3984236"/>
        </p:xfrm>
        <a:graphic>
          <a:graphicData uri="http://schemas.openxmlformats.org/drawingml/2006/table">
            <a:tbl>
              <a:tblPr>
                <a:tableStyleId>{5C22544A-7EE6-4342-B048-85BDC9FD1C3A}</a:tableStyleId>
              </a:tblPr>
              <a:tblGrid>
                <a:gridCol w="1256331">
                  <a:extLst>
                    <a:ext uri="{9D8B030D-6E8A-4147-A177-3AD203B41FA5}">
                      <a16:colId xmlns:a16="http://schemas.microsoft.com/office/drawing/2014/main" val="3728757123"/>
                    </a:ext>
                  </a:extLst>
                </a:gridCol>
              </a:tblGrid>
              <a:tr h="371118">
                <a:tc>
                  <a:txBody>
                    <a:bodyPr/>
                    <a:lstStyle/>
                    <a:p>
                      <a:pPr algn="ctr" fontAlgn="b">
                        <a:lnSpc>
                          <a:spcPts val="1500"/>
                        </a:lnSpc>
                      </a:pPr>
                      <a:r>
                        <a:rPr lang="en-US" sz="1400" b="1" u="none" strike="noStrike" dirty="0">
                          <a:solidFill>
                            <a:schemeClr val="accent4"/>
                          </a:solidFill>
                          <a:effectLst/>
                          <a:latin typeface="+mj-lt"/>
                        </a:rPr>
                        <a:t>Ext./Very </a:t>
                      </a:r>
                      <a:br>
                        <a:rPr lang="en-US" sz="1400" b="1" u="none" strike="noStrike" dirty="0">
                          <a:solidFill>
                            <a:schemeClr val="accent4"/>
                          </a:solidFill>
                          <a:effectLst/>
                          <a:latin typeface="+mj-lt"/>
                        </a:rPr>
                      </a:br>
                      <a:r>
                        <a:rPr lang="en-US" sz="1400" b="1" u="none" strike="noStrike" dirty="0">
                          <a:solidFill>
                            <a:schemeClr val="accent4"/>
                          </a:solidFill>
                          <a:effectLst/>
                          <a:latin typeface="+mj-lt"/>
                        </a:rPr>
                        <a:t>Ser. Prob.</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29484"/>
                  </a:ext>
                </a:extLst>
              </a:tr>
              <a:tr h="253824">
                <a:tc>
                  <a:txBody>
                    <a:bodyPr/>
                    <a:lstStyle/>
                    <a:p>
                      <a:pPr algn="ctr" fontAlgn="b"/>
                      <a:r>
                        <a:rPr lang="en-US" sz="1400" b="1" u="none" strike="noStrike" dirty="0">
                          <a:solidFill>
                            <a:schemeClr val="accent4"/>
                          </a:solidFill>
                          <a:effectLst/>
                          <a:latin typeface="+mj-lt"/>
                        </a:rPr>
                        <a:t>53%</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69898"/>
                  </a:ext>
                </a:extLst>
              </a:tr>
              <a:tr h="372019">
                <a:tc>
                  <a:txBody>
                    <a:bodyPr/>
                    <a:lstStyle/>
                    <a:p>
                      <a:pPr algn="ctr" fontAlgn="b"/>
                      <a:r>
                        <a:rPr lang="en-US" sz="1400" b="1" u="none" strike="noStrike" dirty="0">
                          <a:solidFill>
                            <a:schemeClr val="accent4"/>
                          </a:solidFill>
                          <a:effectLst/>
                          <a:latin typeface="+mj-lt"/>
                        </a:rPr>
                        <a:t>52%</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386716"/>
                  </a:ext>
                </a:extLst>
              </a:tr>
              <a:tr h="374469">
                <a:tc>
                  <a:txBody>
                    <a:bodyPr/>
                    <a:lstStyle/>
                    <a:p>
                      <a:pPr algn="ctr" fontAlgn="b"/>
                      <a:r>
                        <a:rPr lang="en-US" sz="1400" b="1" u="none" strike="noStrike" dirty="0">
                          <a:solidFill>
                            <a:schemeClr val="accent4"/>
                          </a:solidFill>
                          <a:effectLst/>
                          <a:latin typeface="+mj-lt"/>
                        </a:rPr>
                        <a:t>51%</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663445"/>
                  </a:ext>
                </a:extLst>
              </a:tr>
              <a:tr h="353500">
                <a:tc>
                  <a:txBody>
                    <a:bodyPr/>
                    <a:lstStyle/>
                    <a:p>
                      <a:pPr algn="ctr" fontAlgn="b"/>
                      <a:r>
                        <a:rPr lang="en-US" sz="1400" b="1" u="none" strike="noStrike" dirty="0">
                          <a:solidFill>
                            <a:schemeClr val="accent4"/>
                          </a:solidFill>
                          <a:effectLst/>
                          <a:latin typeface="+mj-lt"/>
                        </a:rPr>
                        <a:t>49%</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5017307"/>
                  </a:ext>
                </a:extLst>
              </a:tr>
              <a:tr h="374904">
                <a:tc>
                  <a:txBody>
                    <a:bodyPr/>
                    <a:lstStyle/>
                    <a:p>
                      <a:pPr algn="ctr" fontAlgn="b"/>
                      <a:r>
                        <a:rPr lang="en-US" sz="1400" b="1" u="none" strike="noStrike" dirty="0">
                          <a:solidFill>
                            <a:schemeClr val="accent4"/>
                          </a:solidFill>
                          <a:effectLst/>
                          <a:latin typeface="+mj-lt"/>
                        </a:rPr>
                        <a:t>48%</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46178"/>
                  </a:ext>
                </a:extLst>
              </a:tr>
              <a:tr h="374904">
                <a:tc>
                  <a:txBody>
                    <a:bodyPr/>
                    <a:lstStyle/>
                    <a:p>
                      <a:pPr algn="ctr" fontAlgn="b"/>
                      <a:r>
                        <a:rPr lang="en-US" sz="1400" b="1" u="none" strike="noStrike" dirty="0">
                          <a:solidFill>
                            <a:schemeClr val="accent4"/>
                          </a:solidFill>
                          <a:effectLst/>
                          <a:latin typeface="+mj-lt"/>
                        </a:rPr>
                        <a:t>46%</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8608776"/>
                  </a:ext>
                </a:extLst>
              </a:tr>
              <a:tr h="374904">
                <a:tc>
                  <a:txBody>
                    <a:bodyPr/>
                    <a:lstStyle/>
                    <a:p>
                      <a:pPr algn="ctr" fontAlgn="b"/>
                      <a:r>
                        <a:rPr lang="en-US" sz="1400" b="1" u="none" strike="noStrike" dirty="0">
                          <a:solidFill>
                            <a:schemeClr val="accent4"/>
                          </a:solidFill>
                          <a:effectLst/>
                          <a:latin typeface="+mj-lt"/>
                        </a:rPr>
                        <a:t>45%</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59105"/>
                  </a:ext>
                </a:extLst>
              </a:tr>
              <a:tr h="374904">
                <a:tc>
                  <a:txBody>
                    <a:bodyPr/>
                    <a:lstStyle/>
                    <a:p>
                      <a:pPr algn="ctr" fontAlgn="b"/>
                      <a:r>
                        <a:rPr lang="en-US" sz="1400" b="1" u="none" strike="noStrike" dirty="0">
                          <a:solidFill>
                            <a:schemeClr val="accent4"/>
                          </a:solidFill>
                          <a:effectLst/>
                          <a:latin typeface="+mj-lt"/>
                        </a:rPr>
                        <a:t>41%</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514549"/>
                  </a:ext>
                </a:extLst>
              </a:tr>
              <a:tr h="374904">
                <a:tc>
                  <a:txBody>
                    <a:bodyPr/>
                    <a:lstStyle/>
                    <a:p>
                      <a:pPr algn="ctr" fontAlgn="b"/>
                      <a:r>
                        <a:rPr lang="en-US" sz="1400" b="1" u="none" strike="noStrike" dirty="0">
                          <a:solidFill>
                            <a:schemeClr val="accent4"/>
                          </a:solidFill>
                          <a:effectLst/>
                          <a:latin typeface="+mj-lt"/>
                        </a:rPr>
                        <a:t>39%</a:t>
                      </a:r>
                      <a:endParaRPr lang="en-US" sz="1400" b="1" i="0" u="none" strike="noStrike" dirty="0">
                        <a:solidFill>
                          <a:schemeClr val="accent4"/>
                        </a:solidFill>
                        <a:effectLst/>
                        <a:latin typeface="+mj-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735772"/>
                  </a:ext>
                </a:extLst>
              </a:tr>
              <a:tr h="374904">
                <a:tc>
                  <a:txBody>
                    <a:bodyPr/>
                    <a:lstStyle/>
                    <a:p>
                      <a:pPr algn="ctr" fontAlgn="b"/>
                      <a:r>
                        <a:rPr lang="en-US" sz="1400" b="1" i="0" u="none" strike="noStrike" dirty="0">
                          <a:solidFill>
                            <a:schemeClr val="accent4"/>
                          </a:solidFill>
                          <a:effectLst/>
                          <a:latin typeface="+mj-lt"/>
                        </a:rPr>
                        <a:t>29%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4546435"/>
                  </a:ext>
                </a:extLst>
              </a:tr>
            </a:tbl>
          </a:graphicData>
        </a:graphic>
      </p:graphicFrame>
      <p:sp>
        <p:nvSpPr>
          <p:cNvPr id="9" name="Text Placeholder 8">
            <a:extLst>
              <a:ext uri="{FF2B5EF4-FFF2-40B4-BE49-F238E27FC236}">
                <a16:creationId xmlns:a16="http://schemas.microsoft.com/office/drawing/2014/main" id="{5DEF4572-44D3-8E19-092D-F1AF0C0EDA8C}"/>
              </a:ext>
            </a:extLst>
          </p:cNvPr>
          <p:cNvSpPr>
            <a:spLocks noGrp="1"/>
          </p:cNvSpPr>
          <p:nvPr>
            <p:ph type="body" sz="quarter" idx="11"/>
          </p:nvPr>
        </p:nvSpPr>
        <p:spPr/>
        <p:txBody>
          <a:bodyPr/>
          <a:lstStyle/>
          <a:p>
            <a:r>
              <a:rPr lang="en-US" dirty="0"/>
              <a:t>When the climate burns and rights grow cold: Latino priorities in critical times.</a:t>
            </a:r>
          </a:p>
        </p:txBody>
      </p:sp>
    </p:spTree>
    <p:extLst>
      <p:ext uri="{BB962C8B-B14F-4D97-AF65-F5344CB8AC3E}">
        <p14:creationId xmlns:p14="http://schemas.microsoft.com/office/powerpoint/2010/main" val="363755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E4B5EA-6713-4BC9-B894-DB8B1E8F8420}"/>
              </a:ext>
            </a:extLst>
          </p:cNvPr>
          <p:cNvSpPr>
            <a:spLocks noGrp="1"/>
          </p:cNvSpPr>
          <p:nvPr>
            <p:ph type="sldNum" sz="quarter" idx="10"/>
          </p:nvPr>
        </p:nvSpPr>
        <p:spPr/>
        <p:txBody>
          <a:bodyPr/>
          <a:lstStyle/>
          <a:p>
            <a:fld id="{68963FF3-3082-0146-9045-A71664B0B906}" type="slidenum">
              <a:rPr lang="en-US" smtClean="0"/>
              <a:pPr/>
              <a:t>9</a:t>
            </a:fld>
            <a:endParaRPr lang="en-US" dirty="0"/>
          </a:p>
        </p:txBody>
      </p:sp>
      <p:sp>
        <p:nvSpPr>
          <p:cNvPr id="4" name="Text Placeholder 3">
            <a:extLst>
              <a:ext uri="{FF2B5EF4-FFF2-40B4-BE49-F238E27FC236}">
                <a16:creationId xmlns:a16="http://schemas.microsoft.com/office/drawing/2014/main" id="{C6C20D91-37EB-4D03-B389-CF892142B430}"/>
              </a:ext>
            </a:extLst>
          </p:cNvPr>
          <p:cNvSpPr>
            <a:spLocks noGrp="1"/>
          </p:cNvSpPr>
          <p:nvPr>
            <p:ph type="body" sz="quarter" idx="12"/>
          </p:nvPr>
        </p:nvSpPr>
        <p:spPr/>
        <p:txBody>
          <a:bodyPr/>
          <a:lstStyle/>
          <a:p>
            <a:r>
              <a:rPr lang="en-US" sz="1300" dirty="0"/>
              <a:t>Q15. Please consider the following issues that some people suggest are problems facing Colorado. Please indicate whether you think it is an extremely serious problem, a very serious problem, a somewhat serious problem, or not too serious a problem for residents of Colorado. </a:t>
            </a:r>
          </a:p>
          <a:p>
            <a:r>
              <a:rPr lang="en-US" sz="1300" dirty="0"/>
              <a:t>(% Extremely/Very Serious Problem)</a:t>
            </a:r>
          </a:p>
        </p:txBody>
      </p:sp>
      <p:sp>
        <p:nvSpPr>
          <p:cNvPr id="14" name="Text Placeholder 13">
            <a:extLst>
              <a:ext uri="{FF2B5EF4-FFF2-40B4-BE49-F238E27FC236}">
                <a16:creationId xmlns:a16="http://schemas.microsoft.com/office/drawing/2014/main" id="{79A09445-FC7E-45ED-ACD3-A38429885A27}"/>
              </a:ext>
            </a:extLst>
          </p:cNvPr>
          <p:cNvSpPr>
            <a:spLocks noGrp="1"/>
          </p:cNvSpPr>
          <p:nvPr>
            <p:ph type="body" sz="quarter" idx="13"/>
          </p:nvPr>
        </p:nvSpPr>
        <p:spPr/>
        <p:txBody>
          <a:bodyPr/>
          <a:lstStyle/>
          <a:p>
            <a:r>
              <a:rPr lang="en-US" sz="900" i="1" dirty="0"/>
              <a:t>Split Sample</a:t>
            </a:r>
          </a:p>
        </p:txBody>
      </p:sp>
      <p:graphicFrame>
        <p:nvGraphicFramePr>
          <p:cNvPr id="3" name="Table 5">
            <a:extLst>
              <a:ext uri="{FF2B5EF4-FFF2-40B4-BE49-F238E27FC236}">
                <a16:creationId xmlns:a16="http://schemas.microsoft.com/office/drawing/2014/main" id="{55FCBCDB-D3F0-4B78-B270-8B1CC76E37B5}"/>
              </a:ext>
            </a:extLst>
          </p:cNvPr>
          <p:cNvGraphicFramePr>
            <a:graphicFrameLocks noGrp="1"/>
          </p:cNvGraphicFramePr>
          <p:nvPr>
            <p:extLst>
              <p:ext uri="{D42A27DB-BD31-4B8C-83A1-F6EECF244321}">
                <p14:modId xmlns:p14="http://schemas.microsoft.com/office/powerpoint/2010/main" val="2996848964"/>
              </p:ext>
            </p:extLst>
          </p:nvPr>
        </p:nvGraphicFramePr>
        <p:xfrm>
          <a:off x="609600" y="2018748"/>
          <a:ext cx="10972799" cy="4339183"/>
        </p:xfrm>
        <a:graphic>
          <a:graphicData uri="http://schemas.openxmlformats.org/drawingml/2006/table">
            <a:tbl>
              <a:tblPr firstRow="1" bandRow="1">
                <a:tableStyleId>{073A0DAA-6AF3-43AB-8588-CEC1D06C72B9}</a:tableStyleId>
              </a:tblPr>
              <a:tblGrid>
                <a:gridCol w="3333750">
                  <a:extLst>
                    <a:ext uri="{9D8B030D-6E8A-4147-A177-3AD203B41FA5}">
                      <a16:colId xmlns:a16="http://schemas.microsoft.com/office/drawing/2014/main" val="3800592379"/>
                    </a:ext>
                  </a:extLst>
                </a:gridCol>
                <a:gridCol w="819150">
                  <a:extLst>
                    <a:ext uri="{9D8B030D-6E8A-4147-A177-3AD203B41FA5}">
                      <a16:colId xmlns:a16="http://schemas.microsoft.com/office/drawing/2014/main" val="327636290"/>
                    </a:ext>
                  </a:extLst>
                </a:gridCol>
                <a:gridCol w="1406604">
                  <a:extLst>
                    <a:ext uri="{9D8B030D-6E8A-4147-A177-3AD203B41FA5}">
                      <a16:colId xmlns:a16="http://schemas.microsoft.com/office/drawing/2014/main" val="2653160821"/>
                    </a:ext>
                  </a:extLst>
                </a:gridCol>
                <a:gridCol w="1082659">
                  <a:extLst>
                    <a:ext uri="{9D8B030D-6E8A-4147-A177-3AD203B41FA5}">
                      <a16:colId xmlns:a16="http://schemas.microsoft.com/office/drawing/2014/main" val="20783296"/>
                    </a:ext>
                  </a:extLst>
                </a:gridCol>
                <a:gridCol w="1082659">
                  <a:extLst>
                    <a:ext uri="{9D8B030D-6E8A-4147-A177-3AD203B41FA5}">
                      <a16:colId xmlns:a16="http://schemas.microsoft.com/office/drawing/2014/main" val="3287794507"/>
                    </a:ext>
                  </a:extLst>
                </a:gridCol>
                <a:gridCol w="1082659">
                  <a:extLst>
                    <a:ext uri="{9D8B030D-6E8A-4147-A177-3AD203B41FA5}">
                      <a16:colId xmlns:a16="http://schemas.microsoft.com/office/drawing/2014/main" val="126949249"/>
                    </a:ext>
                  </a:extLst>
                </a:gridCol>
                <a:gridCol w="1082659">
                  <a:extLst>
                    <a:ext uri="{9D8B030D-6E8A-4147-A177-3AD203B41FA5}">
                      <a16:colId xmlns:a16="http://schemas.microsoft.com/office/drawing/2014/main" val="596334569"/>
                    </a:ext>
                  </a:extLst>
                </a:gridCol>
                <a:gridCol w="1082659">
                  <a:extLst>
                    <a:ext uri="{9D8B030D-6E8A-4147-A177-3AD203B41FA5}">
                      <a16:colId xmlns:a16="http://schemas.microsoft.com/office/drawing/2014/main" val="1013737291"/>
                    </a:ext>
                  </a:extLst>
                </a:gridCol>
              </a:tblGrid>
              <a:tr h="223558">
                <a:tc rowSpan="2">
                  <a:txBody>
                    <a:bodyPr/>
                    <a:lstStyle/>
                    <a:p>
                      <a:pPr algn="ctr">
                        <a:lnSpc>
                          <a:spcPct val="100000"/>
                        </a:lnSpc>
                      </a:pPr>
                      <a:r>
                        <a:rPr lang="en-US" sz="1200" dirty="0">
                          <a:latin typeface="+mj-lt"/>
                        </a:rPr>
                        <a:t>Problem</a:t>
                      </a:r>
                    </a:p>
                  </a:txBody>
                  <a:tcPr marT="0" marB="0" anchor="ctr">
                    <a:solidFill>
                      <a:schemeClr val="accent4"/>
                    </a:solidFill>
                  </a:tcPr>
                </a:tc>
                <a:tc rowSpan="2">
                  <a:txBody>
                    <a:bodyPr/>
                    <a:lstStyle/>
                    <a:p>
                      <a:pPr algn="ctr">
                        <a:lnSpc>
                          <a:spcPct val="100000"/>
                        </a:lnSpc>
                      </a:pPr>
                      <a:r>
                        <a:rPr lang="en-US" sz="1200" dirty="0">
                          <a:latin typeface="+mj-lt"/>
                        </a:rPr>
                        <a:t>All</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6">
                  <a:txBody>
                    <a:bodyPr/>
                    <a:lstStyle/>
                    <a:p>
                      <a:pPr algn="ctr">
                        <a:lnSpc>
                          <a:spcPct val="100000"/>
                        </a:lnSpc>
                      </a:pPr>
                      <a:r>
                        <a:rPr lang="en-US" sz="1200" dirty="0">
                          <a:latin typeface="+mj-lt"/>
                        </a:rPr>
                        <a:t>Household Income</a:t>
                      </a:r>
                    </a:p>
                  </a:txBody>
                  <a:tcPr marT="18288" marB="18288"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15995647"/>
                  </a:ext>
                </a:extLst>
              </a:tr>
              <a:tr h="428485">
                <a:tc vMerge="1">
                  <a:txBody>
                    <a:bodyPr/>
                    <a:lstStyle/>
                    <a:p>
                      <a:endParaRPr lang="en-US" dirty="0"/>
                    </a:p>
                  </a:txBody>
                  <a:tcPr/>
                </a:tc>
                <a:tc vMerge="1">
                  <a:txBody>
                    <a:bodyPr/>
                    <a:lstStyle/>
                    <a:p>
                      <a:endParaRPr lang="en-US" dirty="0"/>
                    </a:p>
                  </a:txBody>
                  <a:tcPr/>
                </a:tc>
                <a:tc>
                  <a:txBody>
                    <a:bodyPr/>
                    <a:lstStyle/>
                    <a:p>
                      <a:pPr algn="ctr" rtl="0" fontAlgn="b"/>
                      <a:r>
                        <a:rPr lang="en-US" sz="1200" b="0" i="0" u="none" strike="noStrike" dirty="0">
                          <a:solidFill>
                            <a:schemeClr val="accent3"/>
                          </a:solidFill>
                          <a:effectLst/>
                          <a:latin typeface="+mj-lt"/>
                        </a:rPr>
                        <a:t>&lt;$30,000</a:t>
                      </a:r>
                    </a:p>
                  </a:txBody>
                  <a:tcPr marL="9525" marR="9525" marT="27432" marB="27432"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200" b="0" i="0" u="none" strike="noStrike" dirty="0">
                          <a:solidFill>
                            <a:schemeClr val="accent3"/>
                          </a:solidFill>
                          <a:effectLst/>
                          <a:latin typeface="+mj-lt"/>
                        </a:rPr>
                        <a:t>$30,000-$50,000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200" b="0" i="0" u="none" strike="noStrike" dirty="0">
                          <a:solidFill>
                            <a:schemeClr val="accent3"/>
                          </a:solidFill>
                          <a:effectLst/>
                          <a:latin typeface="+mj-lt"/>
                        </a:rPr>
                        <a:t>$50,000-$75,000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rtl="0" fontAlgn="b"/>
                      <a:r>
                        <a:rPr lang="en-US" sz="1200" b="0" i="0" u="none" strike="noStrike" dirty="0">
                          <a:solidFill>
                            <a:schemeClr val="accent3"/>
                          </a:solidFill>
                          <a:effectLst/>
                          <a:latin typeface="+mj-lt"/>
                        </a:rPr>
                        <a:t>$75,000-$100,000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$100,000-$150,000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tc>
                  <a:txBody>
                    <a:bodyPr/>
                    <a:lstStyle/>
                    <a:p>
                      <a:pPr algn="ctr" fontAlgn="b"/>
                      <a:r>
                        <a:rPr lang="en-US" sz="1200" b="0" i="0" u="none" strike="noStrike" dirty="0">
                          <a:solidFill>
                            <a:schemeClr val="accent3"/>
                          </a:solidFill>
                          <a:effectLst/>
                          <a:latin typeface="+mj-lt"/>
                        </a:rPr>
                        <a:t>$150,000+</a:t>
                      </a:r>
                    </a:p>
                  </a:txBody>
                  <a:tcPr marL="9525" marR="9525" marT="27432" marB="27432"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solidFill>
                  </a:tcPr>
                </a:tc>
                <a:extLst>
                  <a:ext uri="{0D108BD9-81ED-4DB2-BD59-A6C34878D82A}">
                    <a16:rowId xmlns:a16="http://schemas.microsoft.com/office/drawing/2014/main" val="2318890428"/>
                  </a:ext>
                </a:extLst>
              </a:tr>
              <a:tr h="194060">
                <a:tc>
                  <a:txBody>
                    <a:bodyPr/>
                    <a:lstStyle/>
                    <a:p>
                      <a:pPr algn="ctr" fontAlgn="ctr">
                        <a:buNone/>
                      </a:pPr>
                      <a:r>
                        <a:rPr lang="en-US" sz="1200" b="0" i="0" u="none" strike="noStrike" dirty="0">
                          <a:solidFill>
                            <a:schemeClr val="tx1"/>
                          </a:solidFill>
                          <a:effectLst/>
                          <a:latin typeface="+mn-lt"/>
                        </a:rPr>
                        <a:t>The rising cost of living</a:t>
                      </a:r>
                    </a:p>
                  </a:txBody>
                  <a:tcPr marL="7620" marR="7620" marT="7620" marB="0" anchor="ctr"/>
                </a:tc>
                <a:tc>
                  <a:txBody>
                    <a:bodyPr/>
                    <a:lstStyle/>
                    <a:p>
                      <a:pPr algn="ctr" fontAlgn="ctr">
                        <a:buNone/>
                      </a:pPr>
                      <a:r>
                        <a:rPr lang="en-US" sz="1200" b="0" i="0" u="none" strike="noStrike" dirty="0">
                          <a:solidFill>
                            <a:schemeClr val="tx1"/>
                          </a:solidFill>
                          <a:effectLst/>
                          <a:latin typeface="+mj-lt"/>
                        </a:rPr>
                        <a:t>90%</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dirty="0">
                          <a:solidFill>
                            <a:schemeClr val="tx1"/>
                          </a:solidFill>
                          <a:effectLst/>
                          <a:latin typeface="Montserrat Light (Body)"/>
                        </a:rPr>
                        <a:t>96%</a:t>
                      </a:r>
                    </a:p>
                  </a:txBody>
                  <a:tcPr marL="7620" marR="7620" marT="7620" marB="0" anchor="b">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94%</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94%</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90%</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b">
                    <a:lnT w="38100" cap="flat" cmpd="sng" algn="ctr">
                      <a:solidFill>
                        <a:schemeClr val="accent3"/>
                      </a:solidFill>
                      <a:prstDash val="solid"/>
                      <a:round/>
                      <a:headEnd type="none" w="med" len="med"/>
                      <a:tailEnd type="none" w="med" len="med"/>
                    </a:lnT>
                  </a:tcPr>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b">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2932737989"/>
                  </a:ext>
                </a:extLst>
              </a:tr>
              <a:tr h="194060">
                <a:tc>
                  <a:txBody>
                    <a:bodyPr/>
                    <a:lstStyle/>
                    <a:p>
                      <a:pPr algn="ctr" fontAlgn="ctr">
                        <a:buNone/>
                      </a:pPr>
                      <a:r>
                        <a:rPr lang="en-US" sz="1200" b="0" i="0" u="none" strike="noStrike" dirty="0">
                          <a:solidFill>
                            <a:schemeClr val="tx1"/>
                          </a:solidFill>
                          <a:effectLst/>
                          <a:latin typeface="+mn-lt"/>
                        </a:rPr>
                        <a:t>The cost of housing</a:t>
                      </a:r>
                    </a:p>
                  </a:txBody>
                  <a:tcPr marL="7620" marR="7620" marT="7620" marB="0" anchor="ctr"/>
                </a:tc>
                <a:tc>
                  <a:txBody>
                    <a:bodyPr/>
                    <a:lstStyle/>
                    <a:p>
                      <a:pPr algn="ctr" fontAlgn="ctr">
                        <a:buNone/>
                      </a:pPr>
                      <a:r>
                        <a:rPr lang="en-US" sz="1200" b="0" i="0" u="none" strike="noStrike" dirty="0">
                          <a:solidFill>
                            <a:schemeClr val="tx1"/>
                          </a:solidFill>
                          <a:effectLst/>
                          <a:latin typeface="+mj-lt"/>
                        </a:rPr>
                        <a:t>87%</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85%</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100%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b"/>
                </a:tc>
                <a:extLst>
                  <a:ext uri="{0D108BD9-81ED-4DB2-BD59-A6C34878D82A}">
                    <a16:rowId xmlns:a16="http://schemas.microsoft.com/office/drawing/2014/main" val="4220187885"/>
                  </a:ext>
                </a:extLst>
              </a:tr>
              <a:tr h="194060">
                <a:tc>
                  <a:txBody>
                    <a:bodyPr/>
                    <a:lstStyle/>
                    <a:p>
                      <a:pPr algn="ctr" fontAlgn="ctr">
                        <a:buNone/>
                      </a:pPr>
                      <a:r>
                        <a:rPr lang="en-US" sz="1200" b="0" i="0" u="none" strike="noStrike" dirty="0">
                          <a:solidFill>
                            <a:schemeClr val="tx1"/>
                          </a:solidFill>
                          <a:effectLst/>
                          <a:latin typeface="+mn-lt"/>
                        </a:rPr>
                        <a:t>The cost of healthcare</a:t>
                      </a:r>
                    </a:p>
                  </a:txBody>
                  <a:tcPr marL="7620" marR="7620" marT="7620" marB="0" anchor="ctr"/>
                </a:tc>
                <a:tc>
                  <a:txBody>
                    <a:bodyPr/>
                    <a:lstStyle/>
                    <a:p>
                      <a:pPr algn="ctr" fontAlgn="ctr">
                        <a:buNone/>
                      </a:pPr>
                      <a:r>
                        <a:rPr lang="en-US" sz="1200" b="0" i="0" u="none" strike="noStrike">
                          <a:solidFill>
                            <a:schemeClr val="tx1"/>
                          </a:solidFill>
                          <a:effectLst/>
                          <a:latin typeface="+mj-lt"/>
                        </a:rPr>
                        <a:t>78%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86%</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84%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86%</a:t>
                      </a:r>
                    </a:p>
                  </a:txBody>
                  <a:tcPr marL="7620" marR="7620" marT="7620" marB="0" anchor="b"/>
                </a:tc>
                <a:extLst>
                  <a:ext uri="{0D108BD9-81ED-4DB2-BD59-A6C34878D82A}">
                    <a16:rowId xmlns:a16="http://schemas.microsoft.com/office/drawing/2014/main" val="298775460"/>
                  </a:ext>
                </a:extLst>
              </a:tr>
              <a:tr h="194060">
                <a:tc>
                  <a:txBody>
                    <a:bodyPr/>
                    <a:lstStyle/>
                    <a:p>
                      <a:pPr algn="ctr" fontAlgn="ctr">
                        <a:buNone/>
                      </a:pPr>
                      <a:r>
                        <a:rPr lang="en-US" sz="1200" b="0" i="0" u="none" strike="noStrike" dirty="0">
                          <a:solidFill>
                            <a:schemeClr val="tx1"/>
                          </a:solidFill>
                          <a:effectLst/>
                          <a:latin typeface="+mn-lt"/>
                        </a:rPr>
                        <a:t>Homelessness</a:t>
                      </a:r>
                    </a:p>
                  </a:txBody>
                  <a:tcPr marL="7620" marR="7620" marT="7620" marB="0" anchor="ctr"/>
                </a:tc>
                <a:tc>
                  <a:txBody>
                    <a:bodyPr/>
                    <a:lstStyle/>
                    <a:p>
                      <a:pPr algn="ctr" fontAlgn="ctr">
                        <a:buNone/>
                      </a:pPr>
                      <a:r>
                        <a:rPr lang="en-US" sz="1200" b="0" i="0" u="none" strike="noStrike">
                          <a:solidFill>
                            <a:schemeClr val="tx1"/>
                          </a:solidFill>
                          <a:effectLst/>
                          <a:latin typeface="+mj-lt"/>
                        </a:rPr>
                        <a:t>76%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75%</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70%</a:t>
                      </a:r>
                    </a:p>
                  </a:txBody>
                  <a:tcPr marL="7620" marR="7620" marT="7620" marB="0" anchor="b"/>
                </a:tc>
                <a:extLst>
                  <a:ext uri="{0D108BD9-81ED-4DB2-BD59-A6C34878D82A}">
                    <a16:rowId xmlns:a16="http://schemas.microsoft.com/office/drawing/2014/main" val="725025559"/>
                  </a:ext>
                </a:extLst>
              </a:tr>
              <a:tr h="194060">
                <a:tc>
                  <a:txBody>
                    <a:bodyPr/>
                    <a:lstStyle/>
                    <a:p>
                      <a:pPr algn="ctr" fontAlgn="ctr">
                        <a:buNone/>
                      </a:pPr>
                      <a:r>
                        <a:rPr lang="en-US" sz="1200" b="0" i="0" u="none" strike="noStrike" dirty="0">
                          <a:solidFill>
                            <a:schemeClr val="tx1"/>
                          </a:solidFill>
                          <a:effectLst/>
                          <a:latin typeface="+mn-lt"/>
                        </a:rPr>
                        <a:t>Jobs and the economy</a:t>
                      </a:r>
                    </a:p>
                  </a:txBody>
                  <a:tcPr marL="7620" marR="7620" marT="7620" marB="0" anchor="ctr"/>
                </a:tc>
                <a:tc>
                  <a:txBody>
                    <a:bodyPr/>
                    <a:lstStyle/>
                    <a:p>
                      <a:pPr algn="ctr" fontAlgn="ctr">
                        <a:buNone/>
                      </a:pPr>
                      <a:r>
                        <a:rPr lang="en-US" sz="1200" b="0" i="0" u="none" strike="noStrike">
                          <a:solidFill>
                            <a:schemeClr val="tx1"/>
                          </a:solidFill>
                          <a:effectLst/>
                          <a:latin typeface="+mj-lt"/>
                        </a:rPr>
                        <a:t>68%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68%</a:t>
                      </a:r>
                    </a:p>
                  </a:txBody>
                  <a:tcPr marL="7620" marR="7620" marT="7620" marB="0" anchor="b"/>
                </a:tc>
                <a:extLst>
                  <a:ext uri="{0D108BD9-81ED-4DB2-BD59-A6C34878D82A}">
                    <a16:rowId xmlns:a16="http://schemas.microsoft.com/office/drawing/2014/main" val="1873794655"/>
                  </a:ext>
                </a:extLst>
              </a:tr>
              <a:tr h="194060">
                <a:tc>
                  <a:txBody>
                    <a:bodyPr/>
                    <a:lstStyle/>
                    <a:p>
                      <a:pPr algn="ctr" fontAlgn="ctr">
                        <a:buNone/>
                      </a:pPr>
                      <a:r>
                        <a:rPr lang="en-US" sz="1200" b="0" i="0" u="none" strike="noStrike">
                          <a:solidFill>
                            <a:schemeClr val="tx1"/>
                          </a:solidFill>
                          <a:effectLst/>
                          <a:latin typeface="+mn-lt"/>
                        </a:rPr>
                        <a:t>Drug overdoses</a:t>
                      </a:r>
                    </a:p>
                  </a:txBody>
                  <a:tcPr marL="7620" marR="7620" marT="7620" marB="0" anchor="ctr"/>
                </a:tc>
                <a:tc>
                  <a:txBody>
                    <a:bodyPr/>
                    <a:lstStyle/>
                    <a:p>
                      <a:pPr algn="ctr" fontAlgn="ctr">
                        <a:buNone/>
                      </a:pPr>
                      <a:r>
                        <a:rPr lang="en-US" sz="1200" b="0" i="0" u="none" strike="noStrike">
                          <a:solidFill>
                            <a:schemeClr val="tx1"/>
                          </a:solidFill>
                          <a:effectLst/>
                          <a:latin typeface="+mj-lt"/>
                        </a:rPr>
                        <a:t>66%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100%</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b"/>
                </a:tc>
                <a:extLst>
                  <a:ext uri="{0D108BD9-81ED-4DB2-BD59-A6C34878D82A}">
                    <a16:rowId xmlns:a16="http://schemas.microsoft.com/office/drawing/2014/main" val="3541072885"/>
                  </a:ext>
                </a:extLst>
              </a:tr>
              <a:tr h="194060">
                <a:tc>
                  <a:txBody>
                    <a:bodyPr/>
                    <a:lstStyle/>
                    <a:p>
                      <a:pPr algn="ctr" fontAlgn="ctr">
                        <a:buNone/>
                      </a:pPr>
                      <a:r>
                        <a:rPr lang="en-US" sz="1200" b="0" i="0" u="none" strike="noStrike">
                          <a:solidFill>
                            <a:schemeClr val="tx1"/>
                          </a:solidFill>
                          <a:effectLst/>
                          <a:latin typeface="+mn-lt"/>
                        </a:rPr>
                        <a:t>Crime, in general</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91%</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87%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64%</a:t>
                      </a:r>
                    </a:p>
                  </a:txBody>
                  <a:tcPr marL="7620" marR="7620" marT="7620" marB="0" anchor="b"/>
                </a:tc>
                <a:extLst>
                  <a:ext uri="{0D108BD9-81ED-4DB2-BD59-A6C34878D82A}">
                    <a16:rowId xmlns:a16="http://schemas.microsoft.com/office/drawing/2014/main" val="963292022"/>
                  </a:ext>
                </a:extLst>
              </a:tr>
              <a:tr h="194060">
                <a:tc>
                  <a:txBody>
                    <a:bodyPr/>
                    <a:lstStyle/>
                    <a:p>
                      <a:pPr algn="ctr" fontAlgn="ctr">
                        <a:buNone/>
                      </a:pPr>
                      <a:r>
                        <a:rPr lang="en-US" sz="1200" b="0" i="0" u="none" strike="noStrike" dirty="0">
                          <a:solidFill>
                            <a:schemeClr val="tx1"/>
                          </a:solidFill>
                          <a:effectLst/>
                          <a:latin typeface="+mn-lt"/>
                        </a:rPr>
                        <a:t>Mental health</a:t>
                      </a:r>
                    </a:p>
                  </a:txBody>
                  <a:tcPr marL="7620" marR="7620" marT="7620" marB="0" anchor="ctr"/>
                </a:tc>
                <a:tc>
                  <a:txBody>
                    <a:bodyPr/>
                    <a:lstStyle/>
                    <a:p>
                      <a:pPr algn="ctr" fontAlgn="ctr">
                        <a:buNone/>
                      </a:pPr>
                      <a:r>
                        <a:rPr lang="en-US" sz="1200" b="0" i="0" u="none" strike="noStrike">
                          <a:solidFill>
                            <a:schemeClr val="tx1"/>
                          </a:solidFill>
                          <a:effectLst/>
                          <a:latin typeface="+mj-lt"/>
                        </a:rPr>
                        <a:t>65%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98%</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56%</a:t>
                      </a:r>
                    </a:p>
                  </a:txBody>
                  <a:tcPr marL="7620" marR="7620" marT="7620" marB="0" anchor="b"/>
                </a:tc>
                <a:extLst>
                  <a:ext uri="{0D108BD9-81ED-4DB2-BD59-A6C34878D82A}">
                    <a16:rowId xmlns:a16="http://schemas.microsoft.com/office/drawing/2014/main" val="3498064149"/>
                  </a:ext>
                </a:extLst>
              </a:tr>
              <a:tr h="194060">
                <a:tc>
                  <a:txBody>
                    <a:bodyPr/>
                    <a:lstStyle/>
                    <a:p>
                      <a:pPr algn="ctr" fontAlgn="ctr">
                        <a:buNone/>
                      </a:pPr>
                      <a:r>
                        <a:rPr lang="en-US" sz="1200" b="0" i="0" u="none" strike="noStrike">
                          <a:solidFill>
                            <a:schemeClr val="tx1"/>
                          </a:solidFill>
                          <a:effectLst/>
                          <a:latin typeface="+mn-lt"/>
                        </a:rPr>
                        <a:t>Drug and alcohol abuse</a:t>
                      </a:r>
                    </a:p>
                  </a:txBody>
                  <a:tcPr marL="7620" marR="7620" marT="7620" marB="0" anchor="ctr"/>
                </a:tc>
                <a:tc>
                  <a:txBody>
                    <a:bodyPr/>
                    <a:lstStyle/>
                    <a:p>
                      <a:pPr algn="ctr" fontAlgn="ctr">
                        <a:buNone/>
                      </a:pPr>
                      <a:r>
                        <a:rPr lang="en-US" sz="1200" b="0" i="0" u="none" strike="noStrike">
                          <a:solidFill>
                            <a:schemeClr val="tx1"/>
                          </a:solidFill>
                          <a:effectLst/>
                          <a:latin typeface="+mj-lt"/>
                        </a:rPr>
                        <a:t>64%</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99%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77%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51%</a:t>
                      </a:r>
                    </a:p>
                  </a:txBody>
                  <a:tcPr marL="7620" marR="7620" marT="7620" marB="0" anchor="b"/>
                </a:tc>
                <a:extLst>
                  <a:ext uri="{0D108BD9-81ED-4DB2-BD59-A6C34878D82A}">
                    <a16:rowId xmlns:a16="http://schemas.microsoft.com/office/drawing/2014/main" val="3366957228"/>
                  </a:ext>
                </a:extLst>
              </a:tr>
              <a:tr h="194060">
                <a:tc>
                  <a:txBody>
                    <a:bodyPr/>
                    <a:lstStyle/>
                    <a:p>
                      <a:pPr algn="ctr" fontAlgn="ctr">
                        <a:buNone/>
                      </a:pPr>
                      <a:r>
                        <a:rPr lang="en-US" sz="1200" b="0" i="0" u="none" strike="noStrike">
                          <a:solidFill>
                            <a:schemeClr val="tx1"/>
                          </a:solidFill>
                          <a:effectLst/>
                          <a:latin typeface="+mn-lt"/>
                        </a:rPr>
                        <a:t>Restrictions on reproductive rights</a:t>
                      </a:r>
                    </a:p>
                  </a:txBody>
                  <a:tcPr marL="7620" marR="7620" marT="7620" marB="0" anchor="ctr"/>
                </a:tc>
                <a:tc>
                  <a:txBody>
                    <a:bodyPr/>
                    <a:lstStyle/>
                    <a:p>
                      <a:pPr algn="ctr" fontAlgn="ctr">
                        <a:buNone/>
                      </a:pPr>
                      <a:r>
                        <a:rPr lang="en-US" sz="1200" b="0" i="0" u="none" strike="noStrike">
                          <a:solidFill>
                            <a:schemeClr val="tx1"/>
                          </a:solidFill>
                          <a:effectLst/>
                          <a:latin typeface="+mj-lt"/>
                        </a:rPr>
                        <a:t>53%</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76%</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extLst>
                  <a:ext uri="{0D108BD9-81ED-4DB2-BD59-A6C34878D82A}">
                    <a16:rowId xmlns:a16="http://schemas.microsoft.com/office/drawing/2014/main" val="3933580236"/>
                  </a:ext>
                </a:extLst>
              </a:tr>
              <a:tr h="194060">
                <a:tc>
                  <a:txBody>
                    <a:bodyPr/>
                    <a:lstStyle/>
                    <a:p>
                      <a:pPr algn="ctr" fontAlgn="ctr">
                        <a:buNone/>
                      </a:pPr>
                      <a:r>
                        <a:rPr lang="en-US" sz="1200" b="0" i="0" u="none" strike="noStrike" dirty="0">
                          <a:solidFill>
                            <a:schemeClr val="tx1"/>
                          </a:solidFill>
                          <a:effectLst/>
                          <a:latin typeface="+mn-lt"/>
                        </a:rPr>
                        <a:t>Climate change</a:t>
                      </a:r>
                    </a:p>
                  </a:txBody>
                  <a:tcPr marL="7620" marR="7620" marT="7620" marB="0" anchor="ctr"/>
                </a:tc>
                <a:tc>
                  <a:txBody>
                    <a:bodyPr/>
                    <a:lstStyle/>
                    <a:p>
                      <a:pPr algn="ctr" fontAlgn="ctr">
                        <a:buNone/>
                      </a:pPr>
                      <a:r>
                        <a:rPr lang="en-US" sz="1200" b="0" i="0" u="none" strike="noStrike">
                          <a:solidFill>
                            <a:schemeClr val="tx1"/>
                          </a:solidFill>
                          <a:effectLst/>
                          <a:latin typeface="+mj-lt"/>
                        </a:rPr>
                        <a:t>52%</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dirty="0">
                          <a:solidFill>
                            <a:schemeClr val="tx1"/>
                          </a:solidFill>
                          <a:effectLst/>
                          <a:latin typeface="Montserrat Light (Body)"/>
                        </a:rPr>
                        <a:t>63%</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60%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46%</a:t>
                      </a:r>
                    </a:p>
                  </a:txBody>
                  <a:tcPr marL="7620" marR="7620" marT="7620" marB="0" anchor="b"/>
                </a:tc>
                <a:extLst>
                  <a:ext uri="{0D108BD9-81ED-4DB2-BD59-A6C34878D82A}">
                    <a16:rowId xmlns:a16="http://schemas.microsoft.com/office/drawing/2014/main" val="2685889839"/>
                  </a:ext>
                </a:extLst>
              </a:tr>
              <a:tr h="194060">
                <a:tc>
                  <a:txBody>
                    <a:bodyPr/>
                    <a:lstStyle/>
                    <a:p>
                      <a:pPr algn="ctr" fontAlgn="ctr">
                        <a:buNone/>
                      </a:pPr>
                      <a:r>
                        <a:rPr lang="en-US" sz="1200" b="0" i="0" u="none" strike="noStrike">
                          <a:solidFill>
                            <a:schemeClr val="tx1"/>
                          </a:solidFill>
                          <a:effectLst/>
                          <a:latin typeface="+mn-lt"/>
                        </a:rPr>
                        <a:t>Wildfires or other natural disasters</a:t>
                      </a:r>
                    </a:p>
                  </a:txBody>
                  <a:tcPr marL="7620" marR="7620" marT="7620" marB="0" anchor="ctr"/>
                </a:tc>
                <a:tc>
                  <a:txBody>
                    <a:bodyPr/>
                    <a:lstStyle/>
                    <a:p>
                      <a:pPr algn="ctr" fontAlgn="ctr">
                        <a:buNone/>
                      </a:pPr>
                      <a:r>
                        <a:rPr lang="en-US" sz="1200" b="0" i="0" u="none" strike="noStrike">
                          <a:solidFill>
                            <a:schemeClr val="tx1"/>
                          </a:solidFill>
                          <a:effectLst/>
                          <a:latin typeface="+mj-lt"/>
                        </a:rPr>
                        <a:t>51%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81%</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47%</a:t>
                      </a:r>
                    </a:p>
                  </a:txBody>
                  <a:tcPr marL="7620" marR="7620" marT="7620" marB="0" anchor="b"/>
                </a:tc>
                <a:extLst>
                  <a:ext uri="{0D108BD9-81ED-4DB2-BD59-A6C34878D82A}">
                    <a16:rowId xmlns:a16="http://schemas.microsoft.com/office/drawing/2014/main" val="1189855106"/>
                  </a:ext>
                </a:extLst>
              </a:tr>
              <a:tr h="194060">
                <a:tc>
                  <a:txBody>
                    <a:bodyPr/>
                    <a:lstStyle/>
                    <a:p>
                      <a:pPr algn="ctr" fontAlgn="ctr">
                        <a:buNone/>
                      </a:pPr>
                      <a:r>
                        <a:rPr lang="en-US" sz="1200" b="0" i="0" u="none" strike="noStrike">
                          <a:solidFill>
                            <a:schemeClr val="tx1"/>
                          </a:solidFill>
                          <a:effectLst/>
                          <a:latin typeface="+mn-lt"/>
                        </a:rPr>
                        <a:t>Illegal immigration</a:t>
                      </a:r>
                    </a:p>
                  </a:txBody>
                  <a:tcPr marL="7620" marR="7620" marT="7620" marB="0" anchor="ctr"/>
                </a:tc>
                <a:tc>
                  <a:txBody>
                    <a:bodyPr/>
                    <a:lstStyle/>
                    <a:p>
                      <a:pPr algn="ctr" fontAlgn="ctr">
                        <a:buNone/>
                      </a:pPr>
                      <a:r>
                        <a:rPr lang="en-US" sz="1200" b="0" i="0" u="none" strike="noStrike">
                          <a:solidFill>
                            <a:schemeClr val="tx1"/>
                          </a:solidFill>
                          <a:effectLst/>
                          <a:latin typeface="+mj-lt"/>
                        </a:rPr>
                        <a:t>49%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45%</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79%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56%</a:t>
                      </a:r>
                    </a:p>
                  </a:txBody>
                  <a:tcPr marL="7620" marR="7620" marT="7620" marB="0" anchor="b"/>
                </a:tc>
                <a:extLst>
                  <a:ext uri="{0D108BD9-81ED-4DB2-BD59-A6C34878D82A}">
                    <a16:rowId xmlns:a16="http://schemas.microsoft.com/office/drawing/2014/main" val="2623794283"/>
                  </a:ext>
                </a:extLst>
              </a:tr>
              <a:tr h="194060">
                <a:tc>
                  <a:txBody>
                    <a:bodyPr/>
                    <a:lstStyle/>
                    <a:p>
                      <a:pPr algn="ctr" fontAlgn="ctr">
                        <a:buNone/>
                      </a:pPr>
                      <a:r>
                        <a:rPr lang="en-US" sz="1200" b="0" i="0" u="none" strike="noStrike">
                          <a:solidFill>
                            <a:schemeClr val="tx1"/>
                          </a:solidFill>
                          <a:effectLst/>
                          <a:latin typeface="+mn-lt"/>
                        </a:rPr>
                        <a:t>Hunger</a:t>
                      </a:r>
                    </a:p>
                  </a:txBody>
                  <a:tcPr marL="7620" marR="7620" marT="7620" marB="0" anchor="ctr"/>
                </a:tc>
                <a:tc>
                  <a:txBody>
                    <a:bodyPr/>
                    <a:lstStyle/>
                    <a:p>
                      <a:pPr algn="ctr" fontAlgn="ctr">
                        <a:buNone/>
                      </a:pPr>
                      <a:r>
                        <a:rPr lang="en-US" sz="1200" b="0" i="0" u="none" strike="noStrike" dirty="0">
                          <a:solidFill>
                            <a:schemeClr val="tx1"/>
                          </a:solidFill>
                          <a:effectLst/>
                          <a:latin typeface="+mj-lt"/>
                        </a:rPr>
                        <a:t>48%</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65%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19%</a:t>
                      </a:r>
                    </a:p>
                  </a:txBody>
                  <a:tcPr marL="7620" marR="7620" marT="7620" marB="0" anchor="b"/>
                </a:tc>
                <a:extLst>
                  <a:ext uri="{0D108BD9-81ED-4DB2-BD59-A6C34878D82A}">
                    <a16:rowId xmlns:a16="http://schemas.microsoft.com/office/drawing/2014/main" val="441056169"/>
                  </a:ext>
                </a:extLst>
              </a:tr>
              <a:tr h="194060">
                <a:tc>
                  <a:txBody>
                    <a:bodyPr/>
                    <a:lstStyle/>
                    <a:p>
                      <a:pPr algn="ctr" fontAlgn="ctr">
                        <a:buNone/>
                      </a:pPr>
                      <a:r>
                        <a:rPr lang="en-US" sz="1200" b="0" i="0" u="none" strike="noStrike">
                          <a:solidFill>
                            <a:schemeClr val="tx1"/>
                          </a:solidFill>
                          <a:effectLst/>
                          <a:latin typeface="+mn-lt"/>
                        </a:rPr>
                        <a:t>Mistreatment of immigrants</a:t>
                      </a:r>
                    </a:p>
                  </a:txBody>
                  <a:tcPr marL="7620" marR="7620" marT="7620" marB="0" anchor="ctr"/>
                </a:tc>
                <a:tc>
                  <a:txBody>
                    <a:bodyPr/>
                    <a:lstStyle/>
                    <a:p>
                      <a:pPr algn="ctr" fontAlgn="ctr">
                        <a:buNone/>
                      </a:pPr>
                      <a:r>
                        <a:rPr lang="en-US" sz="1200" b="0" i="0" u="none" strike="noStrike" dirty="0">
                          <a:solidFill>
                            <a:schemeClr val="tx1"/>
                          </a:solidFill>
                          <a:effectLst/>
                          <a:latin typeface="+mj-lt"/>
                        </a:rPr>
                        <a:t>46%</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62%</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52%</a:t>
                      </a:r>
                    </a:p>
                  </a:txBody>
                  <a:tcPr marL="7620" marR="7620" marT="7620" marB="0" anchor="b"/>
                </a:tc>
                <a:extLst>
                  <a:ext uri="{0D108BD9-81ED-4DB2-BD59-A6C34878D82A}">
                    <a16:rowId xmlns:a16="http://schemas.microsoft.com/office/drawing/2014/main" val="788444765"/>
                  </a:ext>
                </a:extLst>
              </a:tr>
              <a:tr h="194060">
                <a:tc>
                  <a:txBody>
                    <a:bodyPr/>
                    <a:lstStyle/>
                    <a:p>
                      <a:pPr algn="ctr" fontAlgn="ctr">
                        <a:buNone/>
                      </a:pPr>
                      <a:r>
                        <a:rPr lang="en-US" sz="1200" b="0" i="0" u="none" strike="noStrike">
                          <a:solidFill>
                            <a:schemeClr val="tx1"/>
                          </a:solidFill>
                          <a:effectLst/>
                          <a:latin typeface="+mn-lt"/>
                        </a:rPr>
                        <a:t>Gun violence</a:t>
                      </a:r>
                    </a:p>
                  </a:txBody>
                  <a:tcPr marL="7620" marR="7620" marT="7620" marB="0" anchor="ctr"/>
                </a:tc>
                <a:tc>
                  <a:txBody>
                    <a:bodyPr/>
                    <a:lstStyle/>
                    <a:p>
                      <a:pPr algn="ctr" fontAlgn="ctr">
                        <a:buNone/>
                      </a:pPr>
                      <a:r>
                        <a:rPr lang="en-US" sz="1200" b="0" i="0" u="none" strike="noStrike" dirty="0">
                          <a:solidFill>
                            <a:schemeClr val="tx1"/>
                          </a:solidFill>
                          <a:effectLst/>
                          <a:latin typeface="+mj-lt"/>
                        </a:rPr>
                        <a:t>45%</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89%</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44%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35%</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33%</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49%</a:t>
                      </a:r>
                    </a:p>
                  </a:txBody>
                  <a:tcPr marL="7620" marR="7620" marT="7620" marB="0" anchor="b"/>
                </a:tc>
                <a:extLst>
                  <a:ext uri="{0D108BD9-81ED-4DB2-BD59-A6C34878D82A}">
                    <a16:rowId xmlns:a16="http://schemas.microsoft.com/office/drawing/2014/main" val="52916734"/>
                  </a:ext>
                </a:extLst>
              </a:tr>
              <a:tr h="194060">
                <a:tc>
                  <a:txBody>
                    <a:bodyPr/>
                    <a:lstStyle/>
                    <a:p>
                      <a:pPr algn="ctr" fontAlgn="ctr">
                        <a:buNone/>
                      </a:pPr>
                      <a:r>
                        <a:rPr lang="en-US" sz="1200" b="0" i="0" u="none" strike="noStrike">
                          <a:solidFill>
                            <a:schemeClr val="tx1"/>
                          </a:solidFill>
                          <a:effectLst/>
                          <a:latin typeface="+mn-lt"/>
                        </a:rPr>
                        <a:t>Police violence and misconduct</a:t>
                      </a:r>
                    </a:p>
                  </a:txBody>
                  <a:tcPr marL="7620" marR="7620" marT="7620" marB="0" anchor="ctr"/>
                </a:tc>
                <a:tc>
                  <a:txBody>
                    <a:bodyPr/>
                    <a:lstStyle/>
                    <a:p>
                      <a:pPr algn="ctr" fontAlgn="ctr">
                        <a:buNone/>
                      </a:pPr>
                      <a:r>
                        <a:rPr lang="en-US" sz="1200" b="0" i="0" u="none" strike="noStrike" dirty="0">
                          <a:solidFill>
                            <a:schemeClr val="tx1"/>
                          </a:solidFill>
                          <a:effectLst/>
                          <a:latin typeface="+mj-lt"/>
                        </a:rPr>
                        <a:t>41%</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74%</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54%</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22%</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34%</a:t>
                      </a:r>
                    </a:p>
                  </a:txBody>
                  <a:tcPr marL="7620" marR="7620" marT="7620" marB="0" anchor="b"/>
                </a:tc>
                <a:extLst>
                  <a:ext uri="{0D108BD9-81ED-4DB2-BD59-A6C34878D82A}">
                    <a16:rowId xmlns:a16="http://schemas.microsoft.com/office/drawing/2014/main" val="1444767269"/>
                  </a:ext>
                </a:extLst>
              </a:tr>
              <a:tr h="194060">
                <a:tc>
                  <a:txBody>
                    <a:bodyPr/>
                    <a:lstStyle/>
                    <a:p>
                      <a:pPr algn="ctr" fontAlgn="ctr">
                        <a:buNone/>
                      </a:pPr>
                      <a:r>
                        <a:rPr lang="en-US" sz="1200" b="0" i="0" u="none" strike="noStrike" dirty="0">
                          <a:solidFill>
                            <a:schemeClr val="tx1"/>
                          </a:solidFill>
                          <a:effectLst/>
                          <a:latin typeface="+mn-lt"/>
                        </a:rPr>
                        <a:t>Racial bias and discrimination</a:t>
                      </a:r>
                    </a:p>
                  </a:txBody>
                  <a:tcPr marL="7620" marR="7620" marT="7620" marB="0" anchor="ctr"/>
                </a:tc>
                <a:tc>
                  <a:txBody>
                    <a:bodyPr/>
                    <a:lstStyle/>
                    <a:p>
                      <a:pPr algn="ctr" fontAlgn="ctr">
                        <a:buNone/>
                      </a:pPr>
                      <a:r>
                        <a:rPr lang="en-US" sz="1200" b="0" i="0" u="none" strike="noStrike" dirty="0">
                          <a:solidFill>
                            <a:schemeClr val="tx1"/>
                          </a:solidFill>
                          <a:effectLst/>
                          <a:latin typeface="+mj-lt"/>
                        </a:rPr>
                        <a:t>39%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76%</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29%</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40%</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36%</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29%</a:t>
                      </a:r>
                    </a:p>
                  </a:txBody>
                  <a:tcPr marL="7620" marR="7620" marT="7620" marB="0" anchor="b"/>
                </a:tc>
                <a:extLst>
                  <a:ext uri="{0D108BD9-81ED-4DB2-BD59-A6C34878D82A}">
                    <a16:rowId xmlns:a16="http://schemas.microsoft.com/office/drawing/2014/main" val="4008236649"/>
                  </a:ext>
                </a:extLst>
              </a:tr>
              <a:tr h="194060">
                <a:tc>
                  <a:txBody>
                    <a:bodyPr/>
                    <a:lstStyle/>
                    <a:p>
                      <a:pPr algn="ctr" fontAlgn="ctr">
                        <a:buNone/>
                      </a:pPr>
                      <a:r>
                        <a:rPr lang="en-US" sz="1200" b="0" i="0" u="none" strike="noStrike" dirty="0">
                          <a:solidFill>
                            <a:schemeClr val="tx1"/>
                          </a:solidFill>
                          <a:effectLst/>
                          <a:latin typeface="+mn-lt"/>
                        </a:rPr>
                        <a:t>Crime, in your neighborhood</a:t>
                      </a:r>
                    </a:p>
                  </a:txBody>
                  <a:tcPr marL="7620" marR="7620" marT="7620" marB="0" anchor="ctr"/>
                </a:tc>
                <a:tc>
                  <a:txBody>
                    <a:bodyPr/>
                    <a:lstStyle/>
                    <a:p>
                      <a:pPr algn="ctr" fontAlgn="ctr">
                        <a:buNone/>
                      </a:pPr>
                      <a:r>
                        <a:rPr lang="en-US" sz="1200" b="0" i="0" u="none" strike="noStrike" dirty="0">
                          <a:solidFill>
                            <a:schemeClr val="tx1"/>
                          </a:solidFill>
                          <a:effectLst/>
                          <a:latin typeface="+mj-lt"/>
                        </a:rPr>
                        <a:t>29%</a:t>
                      </a:r>
                    </a:p>
                  </a:txBody>
                  <a:tcPr marL="7620" marR="7620" marT="7620" marB="0" anchor="ctr">
                    <a:lnR w="38100" cap="flat" cmpd="sng" algn="ctr">
                      <a:solidFill>
                        <a:schemeClr val="accent3"/>
                      </a:solidFill>
                      <a:prstDash val="solid"/>
                      <a:round/>
                      <a:headEnd type="none" w="med" len="med"/>
                      <a:tailEnd type="none" w="med" len="med"/>
                    </a:lnR>
                  </a:tcPr>
                </a:tc>
                <a:tc>
                  <a:txBody>
                    <a:bodyPr/>
                    <a:lstStyle/>
                    <a:p>
                      <a:pPr algn="ctr" fontAlgn="b">
                        <a:buNone/>
                      </a:pPr>
                      <a:r>
                        <a:rPr lang="en-US" sz="1200" b="0" i="0" u="none" strike="noStrike">
                          <a:solidFill>
                            <a:schemeClr val="tx1"/>
                          </a:solidFill>
                          <a:effectLst/>
                          <a:latin typeface="Montserrat Light (Body)"/>
                        </a:rPr>
                        <a:t>48%</a:t>
                      </a:r>
                    </a:p>
                  </a:txBody>
                  <a:tcPr marL="7620" marR="7620" marT="7620" marB="0" anchor="b">
                    <a:lnL w="38100" cap="flat" cmpd="sng" algn="ctr">
                      <a:solidFill>
                        <a:schemeClr val="accent3"/>
                      </a:solidFill>
                      <a:prstDash val="solid"/>
                      <a:round/>
                      <a:headEnd type="none" w="med" len="med"/>
                      <a:tailEnd type="none" w="med" len="med"/>
                    </a:lnL>
                  </a:tcPr>
                </a:tc>
                <a:tc>
                  <a:txBody>
                    <a:bodyPr/>
                    <a:lstStyle/>
                    <a:p>
                      <a:pPr algn="ctr" fontAlgn="b">
                        <a:buNone/>
                      </a:pPr>
                      <a:r>
                        <a:rPr lang="en-US" sz="1200" b="0" i="0" u="none" strike="noStrike">
                          <a:solidFill>
                            <a:schemeClr val="tx1"/>
                          </a:solidFill>
                          <a:effectLst/>
                          <a:latin typeface="Montserrat Light (Body)"/>
                        </a:rPr>
                        <a:t>37%</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21%</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28%</a:t>
                      </a:r>
                    </a:p>
                  </a:txBody>
                  <a:tcPr marL="7620" marR="7620" marT="7620" marB="0" anchor="b"/>
                </a:tc>
                <a:tc>
                  <a:txBody>
                    <a:bodyPr/>
                    <a:lstStyle/>
                    <a:p>
                      <a:pPr algn="ctr" fontAlgn="b">
                        <a:buNone/>
                      </a:pPr>
                      <a:r>
                        <a:rPr lang="en-US" sz="1200" b="0" i="0" u="none" strike="noStrike">
                          <a:solidFill>
                            <a:schemeClr val="tx1"/>
                          </a:solidFill>
                          <a:effectLst/>
                          <a:latin typeface="Montserrat Light (Body)"/>
                        </a:rPr>
                        <a:t>35%</a:t>
                      </a:r>
                    </a:p>
                  </a:txBody>
                  <a:tcPr marL="7620" marR="7620" marT="7620" marB="0" anchor="b"/>
                </a:tc>
                <a:tc>
                  <a:txBody>
                    <a:bodyPr/>
                    <a:lstStyle/>
                    <a:p>
                      <a:pPr algn="ctr" fontAlgn="b">
                        <a:buNone/>
                      </a:pPr>
                      <a:r>
                        <a:rPr lang="en-US" sz="1200" b="0" i="0" u="none" strike="noStrike" dirty="0">
                          <a:solidFill>
                            <a:schemeClr val="tx1"/>
                          </a:solidFill>
                          <a:effectLst/>
                          <a:latin typeface="Montserrat Light (Body)"/>
                        </a:rPr>
                        <a:t>12%</a:t>
                      </a:r>
                    </a:p>
                  </a:txBody>
                  <a:tcPr marL="7620" marR="7620" marT="7620" marB="0" anchor="b"/>
                </a:tc>
                <a:extLst>
                  <a:ext uri="{0D108BD9-81ED-4DB2-BD59-A6C34878D82A}">
                    <a16:rowId xmlns:a16="http://schemas.microsoft.com/office/drawing/2014/main" val="1790444270"/>
                  </a:ext>
                </a:extLst>
              </a:tr>
            </a:tbl>
          </a:graphicData>
        </a:graphic>
      </p:graphicFrame>
      <p:sp>
        <p:nvSpPr>
          <p:cNvPr id="7" name="Text Placeholder 6">
            <a:extLst>
              <a:ext uri="{FF2B5EF4-FFF2-40B4-BE49-F238E27FC236}">
                <a16:creationId xmlns:a16="http://schemas.microsoft.com/office/drawing/2014/main" id="{76C5C4A2-61C7-4C63-7E43-048B7500A0F3}"/>
              </a:ext>
            </a:extLst>
          </p:cNvPr>
          <p:cNvSpPr>
            <a:spLocks noGrp="1"/>
          </p:cNvSpPr>
          <p:nvPr>
            <p:ph type="body" sz="quarter" idx="11"/>
          </p:nvPr>
        </p:nvSpPr>
        <p:spPr/>
        <p:txBody>
          <a:bodyPr/>
          <a:lstStyle/>
          <a:p>
            <a:r>
              <a:rPr lang="en-US" dirty="0"/>
              <a:t>The rising cost of living was identified as a serious problem, even among those with higher purchasing power in the state.</a:t>
            </a:r>
          </a:p>
        </p:txBody>
      </p:sp>
    </p:spTree>
    <p:extLst>
      <p:ext uri="{BB962C8B-B14F-4D97-AF65-F5344CB8AC3E}">
        <p14:creationId xmlns:p14="http://schemas.microsoft.com/office/powerpoint/2010/main" val="3928935506"/>
      </p:ext>
    </p:extLst>
  </p:cSld>
  <p:clrMapOvr>
    <a:masterClrMapping/>
  </p:clrMapOvr>
</p:sld>
</file>

<file path=ppt/theme/theme1.xml><?xml version="1.0" encoding="utf-8"?>
<a:theme xmlns:a="http://schemas.openxmlformats.org/drawingml/2006/main" name="Pulse">
  <a:themeElements>
    <a:clrScheme name="PULSE-CHF 2">
      <a:dk1>
        <a:srgbClr val="2D3342"/>
      </a:dk1>
      <a:lt1>
        <a:sysClr val="window" lastClr="FFFFFF"/>
      </a:lt1>
      <a:dk2>
        <a:srgbClr val="2D3342"/>
      </a:dk2>
      <a:lt2>
        <a:srgbClr val="E7E6E6"/>
      </a:lt2>
      <a:accent1>
        <a:srgbClr val="4397B6"/>
      </a:accent1>
      <a:accent2>
        <a:srgbClr val="485A84"/>
      </a:accent2>
      <a:accent3>
        <a:srgbClr val="FFFFFF"/>
      </a:accent3>
      <a:accent4>
        <a:srgbClr val="A82230"/>
      </a:accent4>
      <a:accent5>
        <a:srgbClr val="E8622A"/>
      </a:accent5>
      <a:accent6>
        <a:srgbClr val="989DA0"/>
      </a:accent6>
      <a:hlink>
        <a:srgbClr val="0563C1"/>
      </a:hlink>
      <a:folHlink>
        <a:srgbClr val="954F72"/>
      </a:folHlink>
    </a:clrScheme>
    <a:fontScheme name="PULSE-CHF">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se" id="{40574D44-FCAF-3143-A9E0-5235F9B5E83C}" vid="{92F2E947-90D0-9A48-B8B4-C198C7B483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C3B1E8FA8F3F4FB37B91470233E944" ma:contentTypeVersion="0" ma:contentTypeDescription="Create a new document." ma:contentTypeScope="" ma:versionID="81c36efd16648e16b8715af3131e61f0">
  <xsd:schema xmlns:xsd="http://www.w3.org/2001/XMLSchema" xmlns:xs="http://www.w3.org/2001/XMLSchema" xmlns:p="http://schemas.microsoft.com/office/2006/metadata/properties" targetNamespace="http://schemas.microsoft.com/office/2006/metadata/properties" ma:root="true" ma:fieldsID="19f67fb229cb6324ae91799e5792f2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3F913-CC79-4215-A4D6-FB7F2ECDB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EE3D00E-15E6-4A47-98E8-AD97790A5A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Pulse</Template>
  <TotalTime>38466</TotalTime>
  <Words>5759</Words>
  <Application>Microsoft Office PowerPoint</Application>
  <PresentationFormat>Widescreen</PresentationFormat>
  <Paragraphs>1415</Paragraphs>
  <Slides>60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Montserrat</vt:lpstr>
      <vt:lpstr>Montserrat Light</vt:lpstr>
      <vt:lpstr>Montserrat Light (Body)</vt:lpstr>
      <vt:lpstr>Montserrat Regular</vt:lpstr>
      <vt:lpstr>Montserrat Semi</vt:lpstr>
      <vt:lpstr>Montserrat SemiBold</vt:lpstr>
      <vt:lpstr>Pulse</vt:lpstr>
      <vt:lpstr>PowerPoint Presentation</vt:lpstr>
      <vt:lpstr>PowerPoint Presentation</vt:lpstr>
      <vt:lpstr>PowerPoint Presentation</vt:lpstr>
      <vt:lpstr>PowerPoint Presentation</vt:lpstr>
      <vt:lpstr>Top Concerns for Coloradans</vt:lpstr>
      <vt:lpstr>PowerPoint Presentation</vt:lpstr>
      <vt:lpstr>PowerPoint Presentation</vt:lpstr>
      <vt:lpstr>PowerPoint Presentation</vt:lpstr>
      <vt:lpstr>PowerPoint Presentation</vt:lpstr>
      <vt:lpstr>PowerPoint Presentation</vt:lpstr>
      <vt:lpstr>Civic Engagement and  Life in Colorado</vt:lpstr>
      <vt:lpstr>PowerPoint Presentation</vt:lpstr>
      <vt:lpstr>PowerPoint Presentation</vt:lpstr>
      <vt:lpstr>PowerPoint Presentation</vt:lpstr>
      <vt:lpstr>The Cost of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of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Challenges</vt:lpstr>
      <vt:lpstr>PowerPoint Presentation</vt:lpstr>
      <vt:lpstr>Taxes</vt:lpstr>
      <vt:lpstr>PowerPoint Presentation</vt:lpstr>
      <vt:lpstr>PowerPoint Presentation</vt:lpstr>
      <vt:lpstr>PowerPoint Presentation</vt:lpstr>
      <vt:lpstr>PowerPoint Presentation</vt:lpstr>
      <vt:lpstr>PowerPoint Presentation</vt:lpstr>
      <vt:lpstr>Q&amp;A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Virginia Garcia Pivik</cp:lastModifiedBy>
  <cp:revision>5602</cp:revision>
  <cp:lastPrinted>2025-06-18T15:52:58Z</cp:lastPrinted>
  <dcterms:created xsi:type="dcterms:W3CDTF">2021-08-20T17:15:52Z</dcterms:created>
  <dcterms:modified xsi:type="dcterms:W3CDTF">2025-09-08T18:31:46Z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0x01010007C3B1E8FA8F3F4FB37B91470233E944</vt:lpwstr>
  </property>
</Properties>
</file>