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omments/modernComment_2C2_A4DDD78A.xml" ContentType="application/vnd.ms-powerpoint.comments+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3"/>
  </p:sldMasterIdLst>
  <p:notesMasterIdLst>
    <p:notesMasterId r:id="rId64"/>
  </p:notesMasterIdLst>
  <p:sldIdLst>
    <p:sldId id="256" r:id="rId4"/>
    <p:sldId id="257" r:id="rId5"/>
    <p:sldId id="727" r:id="rId6"/>
    <p:sldId id="460" r:id="rId7"/>
    <p:sldId id="641" r:id="rId8"/>
    <p:sldId id="728" r:id="rId9"/>
    <p:sldId id="373" r:id="rId10"/>
    <p:sldId id="375" r:id="rId11"/>
    <p:sldId id="729" r:id="rId12"/>
    <p:sldId id="730" r:id="rId13"/>
    <p:sldId id="646" r:id="rId14"/>
    <p:sldId id="650" r:id="rId15"/>
    <p:sldId id="653" r:id="rId16"/>
    <p:sldId id="696" r:id="rId17"/>
    <p:sldId id="666" r:id="rId18"/>
    <p:sldId id="732" r:id="rId19"/>
    <p:sldId id="704" r:id="rId20"/>
    <p:sldId id="705" r:id="rId21"/>
    <p:sldId id="706" r:id="rId22"/>
    <p:sldId id="733" r:id="rId23"/>
    <p:sldId id="582" r:id="rId24"/>
    <p:sldId id="677" r:id="rId25"/>
    <p:sldId id="699" r:id="rId26"/>
    <p:sldId id="734" r:id="rId27"/>
    <p:sldId id="735" r:id="rId28"/>
    <p:sldId id="736" r:id="rId29"/>
    <p:sldId id="678" r:id="rId30"/>
    <p:sldId id="691" r:id="rId31"/>
    <p:sldId id="679" r:id="rId32"/>
    <p:sldId id="683" r:id="rId33"/>
    <p:sldId id="737" r:id="rId34"/>
    <p:sldId id="738" r:id="rId35"/>
    <p:sldId id="731" r:id="rId36"/>
    <p:sldId id="740" r:id="rId37"/>
    <p:sldId id="741" r:id="rId38"/>
    <p:sldId id="742" r:id="rId39"/>
    <p:sldId id="619" r:id="rId40"/>
    <p:sldId id="743" r:id="rId41"/>
    <p:sldId id="669" r:id="rId42"/>
    <p:sldId id="670" r:id="rId43"/>
    <p:sldId id="744" r:id="rId44"/>
    <p:sldId id="745" r:id="rId45"/>
    <p:sldId id="746" r:id="rId46"/>
    <p:sldId id="747" r:id="rId47"/>
    <p:sldId id="748" r:id="rId48"/>
    <p:sldId id="749" r:id="rId49"/>
    <p:sldId id="687" r:id="rId50"/>
    <p:sldId id="689" r:id="rId51"/>
    <p:sldId id="718" r:id="rId52"/>
    <p:sldId id="726" r:id="rId53"/>
    <p:sldId id="715" r:id="rId54"/>
    <p:sldId id="655" r:id="rId55"/>
    <p:sldId id="645" r:id="rId56"/>
    <p:sldId id="660" r:id="rId57"/>
    <p:sldId id="649" r:id="rId58"/>
    <p:sldId id="665" r:id="rId59"/>
    <p:sldId id="664" r:id="rId60"/>
    <p:sldId id="639" r:id="rId61"/>
    <p:sldId id="284" r:id="rId62"/>
    <p:sldId id="28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35990F-AB95-9B4D-C232-BA61F2D45134}" name="Lori Weigel" initials="LW" userId="Lori Weigel" providerId="None"/>
  <p188:author id="{3A8B8A1C-FFD6-F49C-A767-3865E7B71C9E}" name="Virginia Garcia Pivik" initials="VG" userId="f333dccb48edc496" providerId="Windows Live"/>
  <p188:author id="{73205661-C56E-A736-FD77-46BA317B5C46}" name="Kyle Legleiter" initials="KL" userId="S::klegleiter@ColoradoHealth.org::3ca608e5-cd97-4ef6-8fb2-f00f5c61f7fb" providerId="AD"/>
  <p188:author id="{098C757F-0C07-B0BC-0E0A-138981B1338F}" name="Lucia Del Puppo" initials="LD" userId="S::Lucia@fm3research.com::26a18e88-3621-4b36-a7da-925342b2619d" providerId="AD"/>
  <p188:author id="{246BCE9B-E004-0512-8CCD-9BA872131040}" name="Lucia Del Puppo" initials="LDP" userId="S::Lucia@fm3research.onmicrosoft.com::26a18e88-3621-4b36-a7da-925342b2619d" providerId="AD"/>
  <p188:author id="{D5F740AF-457D-C07C-B7E3-B2CE06C38B6F}" name="Liz Mares-Kim" initials="LM" userId="S::liz@fm3research.onmicrosoft.com::eabedbd8-7c7a-485f-924b-a77f77221c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stin Montoya" initials="AM" lastIdx="1" clrIdx="0">
    <p:extLst>
      <p:ext uri="{19B8F6BF-5375-455C-9EA6-DF929625EA0E}">
        <p15:presenceInfo xmlns:p15="http://schemas.microsoft.com/office/powerpoint/2012/main" userId="S-1-5-21-2566633408-538432786-757074863-8663" providerId="AD"/>
      </p:ext>
    </p:extLst>
  </p:cmAuthor>
  <p:cmAuthor id="2" name="Kyle Legleiter" initials="KL" lastIdx="1" clrIdx="1">
    <p:extLst>
      <p:ext uri="{19B8F6BF-5375-455C-9EA6-DF929625EA0E}">
        <p15:presenceInfo xmlns:p15="http://schemas.microsoft.com/office/powerpoint/2012/main" userId="S-1-5-21-2566633408-538432786-757074863-5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E8622A"/>
    <a:srgbClr val="2961C0"/>
    <a:srgbClr val="B3D6E3"/>
    <a:srgbClr val="6B919F"/>
    <a:srgbClr val="CDCDCF"/>
    <a:srgbClr val="0C96B5"/>
    <a:srgbClr val="485A84"/>
    <a:srgbClr val="A71930"/>
    <a:srgbClr val="3E4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7" autoAdjust="0"/>
    <p:restoredTop sz="96283" autoAdjust="0"/>
  </p:normalViewPr>
  <p:slideViewPr>
    <p:cSldViewPr snapToGrid="0" snapToObjects="1">
      <p:cViewPr>
        <p:scale>
          <a:sx n="73" d="100"/>
          <a:sy n="73" d="100"/>
        </p:scale>
        <p:origin x="1140" y="366"/>
      </p:cViewPr>
      <p:guideLst/>
    </p:cSldViewPr>
  </p:slideViewPr>
  <p:outlineViewPr>
    <p:cViewPr>
      <p:scale>
        <a:sx n="33" d="100"/>
        <a:sy n="33" d="100"/>
      </p:scale>
      <p:origin x="0" y="-240"/>
    </p:cViewPr>
  </p:outlineViewPr>
  <p:notesTextViewPr>
    <p:cViewPr>
      <p:scale>
        <a:sx n="1" d="1"/>
        <a:sy n="1" d="1"/>
      </p:scale>
      <p:origin x="0" y="0"/>
    </p:cViewPr>
  </p:notesTextViewPr>
  <p:sorterViewPr>
    <p:cViewPr>
      <p:scale>
        <a:sx n="49" d="100"/>
        <a:sy n="49" d="100"/>
      </p:scale>
      <p:origin x="0" y="-2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1913728933618"/>
          <c:y val="3.0977175786270347E-2"/>
          <c:w val="0.4794328163806903"/>
          <c:h val="0.9022480515644693"/>
        </c:manualLayout>
      </c:layout>
      <c:barChart>
        <c:barDir val="bar"/>
        <c:grouping val="clustered"/>
        <c:varyColors val="0"/>
        <c:ser>
          <c:idx val="0"/>
          <c:order val="0"/>
          <c:tx>
            <c:strRef>
              <c:f>Sheet1!$B$1</c:f>
              <c:strCache>
                <c:ptCount val="1"/>
                <c:pt idx="0">
                  <c:v>q14-LATINOS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Government/Politics</c:v>
                </c:pt>
                <c:pt idx="1">
                  <c:v>Cost of living/Inflation</c:v>
                </c:pt>
                <c:pt idx="2">
                  <c:v>Housing affordability</c:v>
                </c:pt>
                <c:pt idx="3">
                  <c:v>Homelessness</c:v>
                </c:pt>
                <c:pt idx="4">
                  <c:v>Immigration/Crisis at the border/Border security/Deportations</c:v>
                </c:pt>
                <c:pt idx="5">
                  <c:v>2A/Gun rights</c:v>
                </c:pt>
                <c:pt idx="6">
                  <c:v>Public safety/Crime</c:v>
                </c:pt>
                <c:pt idx="7">
                  <c:v>Economy/Jobs</c:v>
                </c:pt>
                <c:pt idx="8">
                  <c:v>Education</c:v>
                </c:pt>
                <c:pt idx="9">
                  <c:v>Climate change/Environment</c:v>
                </c:pt>
                <c:pt idx="10">
                  <c:v>Healthcare/Health insurance/Health</c:v>
                </c:pt>
                <c:pt idx="11">
                  <c:v>Overpopulation/Growth/Overdevelopment</c:v>
                </c:pt>
                <c:pt idx="12">
                  <c:v>Alcohol/Drug use/Opioid crisis</c:v>
                </c:pt>
                <c:pt idx="13">
                  <c:v>Social justice/Racism</c:v>
                </c:pt>
                <c:pt idx="14">
                  <c:v>Taxes</c:v>
                </c:pt>
                <c:pt idx="15">
                  <c:v>Roads/Infrastructure</c:v>
                </c:pt>
                <c:pt idx="16">
                  <c:v>Traffic/Congestion</c:v>
                </c:pt>
                <c:pt idx="17">
                  <c:v>Water</c:v>
                </c:pt>
                <c:pt idx="18">
                  <c:v>Other</c:v>
                </c:pt>
                <c:pt idx="19">
                  <c:v>Unsure/Don’t know</c:v>
                </c:pt>
                <c:pt idx="20">
                  <c:v>None/Nothing</c:v>
                </c:pt>
              </c:strCache>
            </c:strRef>
          </c:cat>
          <c:val>
            <c:numRef>
              <c:f>Sheet1!$B$2:$B$22</c:f>
              <c:numCache>
                <c:formatCode>0%</c:formatCode>
                <c:ptCount val="21"/>
                <c:pt idx="0">
                  <c:v>0.25</c:v>
                </c:pt>
                <c:pt idx="1">
                  <c:v>0.13</c:v>
                </c:pt>
                <c:pt idx="2">
                  <c:v>0.12</c:v>
                </c:pt>
                <c:pt idx="3">
                  <c:v>0.09</c:v>
                </c:pt>
                <c:pt idx="4">
                  <c:v>7.0000000000000007E-2</c:v>
                </c:pt>
                <c:pt idx="5">
                  <c:v>7.0000000000000007E-2</c:v>
                </c:pt>
                <c:pt idx="6">
                  <c:v>0.06</c:v>
                </c:pt>
                <c:pt idx="7">
                  <c:v>0.05</c:v>
                </c:pt>
                <c:pt idx="8">
                  <c:v>0.05</c:v>
                </c:pt>
                <c:pt idx="9">
                  <c:v>0.03</c:v>
                </c:pt>
                <c:pt idx="10">
                  <c:v>0.03</c:v>
                </c:pt>
                <c:pt idx="11">
                  <c:v>0.03</c:v>
                </c:pt>
                <c:pt idx="12">
                  <c:v>0.02</c:v>
                </c:pt>
                <c:pt idx="13">
                  <c:v>0.02</c:v>
                </c:pt>
                <c:pt idx="14">
                  <c:v>0.02</c:v>
                </c:pt>
                <c:pt idx="15">
                  <c:v>0.01</c:v>
                </c:pt>
                <c:pt idx="16">
                  <c:v>0.01</c:v>
                </c:pt>
                <c:pt idx="17">
                  <c:v>0.01</c:v>
                </c:pt>
                <c:pt idx="18">
                  <c:v>7.0000000000000007E-2</c:v>
                </c:pt>
                <c:pt idx="19">
                  <c:v>0.03</c:v>
                </c:pt>
                <c:pt idx="20">
                  <c:v>0.01</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1"/>
        <c:axPos val="l"/>
        <c:numFmt formatCode="General" sourceLinked="1"/>
        <c:majorTickMark val="out"/>
        <c:minorTickMark val="none"/>
        <c:tickLblPos val="nextTo"/>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w="25400">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Q15L-2025-LATINOS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8A4-415A-876A-3D795A9EE57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68A4-415A-876A-3D795A9EE578}"/>
              </c:ext>
            </c:extLst>
          </c:dPt>
          <c:dPt>
            <c:idx val="2"/>
            <c:invertIfNegative val="0"/>
            <c:bubble3D val="0"/>
            <c:spPr>
              <a:solidFill>
                <a:srgbClr val="FFCD00"/>
              </a:solidFill>
              <a:ln>
                <a:noFill/>
              </a:ln>
              <a:effectLst/>
            </c:spPr>
            <c:extLst>
              <c:ext xmlns:c16="http://schemas.microsoft.com/office/drawing/2014/chart" uri="{C3380CC4-5D6E-409C-BE32-E72D297353CC}">
                <c16:uniqueId val="{00000005-68A4-415A-876A-3D795A9EE578}"/>
              </c:ext>
            </c:extLst>
          </c:dPt>
          <c:dPt>
            <c:idx val="3"/>
            <c:invertIfNegative val="0"/>
            <c:bubble3D val="0"/>
            <c:extLst>
              <c:ext xmlns:c16="http://schemas.microsoft.com/office/drawing/2014/chart" uri="{C3380CC4-5D6E-409C-BE32-E72D297353CC}">
                <c16:uniqueId val="{00000006-68A4-415A-876A-3D795A9EE578}"/>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68A4-415A-876A-3D795A9EE578}"/>
              </c:ext>
            </c:extLst>
          </c:dPt>
          <c:dPt>
            <c:idx val="6"/>
            <c:invertIfNegative val="0"/>
            <c:bubble3D val="0"/>
            <c:spPr>
              <a:solidFill>
                <a:srgbClr val="3E4143"/>
              </a:solidFill>
              <a:ln>
                <a:noFill/>
              </a:ln>
              <a:effectLst/>
            </c:spPr>
            <c:extLst>
              <c:ext xmlns:c16="http://schemas.microsoft.com/office/drawing/2014/chart" uri="{C3380CC4-5D6E-409C-BE32-E72D297353CC}">
                <c16:uniqueId val="{0000000A-68A4-415A-876A-3D795A9EE578}"/>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Extremadamente serio</c:v>
                </c:pt>
                <c:pt idx="1">
                  <c:v>Muy serio</c:v>
                </c:pt>
                <c:pt idx="2">
                  <c:v>De alguna manera serio</c:v>
                </c:pt>
                <c:pt idx="3">
                  <c:v>No demasiado serio</c:v>
                </c:pt>
                <c:pt idx="4">
                  <c:v>No lo sabe</c:v>
                </c:pt>
              </c:strCache>
            </c:strRef>
          </c:cat>
          <c:val>
            <c:numRef>
              <c:f>Sheet1!$B$2:$B$6</c:f>
              <c:numCache>
                <c:formatCode>0%</c:formatCode>
                <c:ptCount val="5"/>
                <c:pt idx="0">
                  <c:v>0.59</c:v>
                </c:pt>
                <c:pt idx="1">
                  <c:v>0.28000000000000003</c:v>
                </c:pt>
                <c:pt idx="2">
                  <c:v>0.09</c:v>
                </c:pt>
                <c:pt idx="3">
                  <c:v>0.03</c:v>
                </c:pt>
                <c:pt idx="4">
                  <c:v>0.02</c:v>
                </c:pt>
              </c:numCache>
            </c:numRef>
          </c:val>
          <c:extLst>
            <c:ext xmlns:c16="http://schemas.microsoft.com/office/drawing/2014/chart" uri="{C3380CC4-5D6E-409C-BE32-E72D297353CC}">
              <c16:uniqueId val="{0000000B-68A4-415A-876A-3D795A9EE578}"/>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max val="0.7500000000000001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Q15H-2025-LATINOS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D42-4C8C-9BC5-69F2426F714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42-4C8C-9BC5-69F2426F714C}"/>
              </c:ext>
            </c:extLst>
          </c:dPt>
          <c:dPt>
            <c:idx val="2"/>
            <c:invertIfNegative val="0"/>
            <c:bubble3D val="0"/>
            <c:spPr>
              <a:solidFill>
                <a:srgbClr val="FFCD00"/>
              </a:solidFill>
              <a:ln>
                <a:noFill/>
              </a:ln>
              <a:effectLst/>
            </c:spPr>
            <c:extLst>
              <c:ext xmlns:c16="http://schemas.microsoft.com/office/drawing/2014/chart" uri="{C3380CC4-5D6E-409C-BE32-E72D297353CC}">
                <c16:uniqueId val="{00000005-2D42-4C8C-9BC5-69F2426F714C}"/>
              </c:ext>
            </c:extLst>
          </c:dPt>
          <c:dPt>
            <c:idx val="3"/>
            <c:invertIfNegative val="0"/>
            <c:bubble3D val="0"/>
            <c:extLst>
              <c:ext xmlns:c16="http://schemas.microsoft.com/office/drawing/2014/chart" uri="{C3380CC4-5D6E-409C-BE32-E72D297353CC}">
                <c16:uniqueId val="{00000006-2D42-4C8C-9BC5-69F2426F714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2D42-4C8C-9BC5-69F2426F714C}"/>
              </c:ext>
            </c:extLst>
          </c:dPt>
          <c:dPt>
            <c:idx val="6"/>
            <c:invertIfNegative val="0"/>
            <c:bubble3D val="0"/>
            <c:spPr>
              <a:solidFill>
                <a:srgbClr val="3E4143"/>
              </a:solidFill>
              <a:ln>
                <a:noFill/>
              </a:ln>
              <a:effectLst/>
            </c:spPr>
            <c:extLst>
              <c:ext xmlns:c16="http://schemas.microsoft.com/office/drawing/2014/chart" uri="{C3380CC4-5D6E-409C-BE32-E72D297353CC}">
                <c16:uniqueId val="{0000000A-2D42-4C8C-9BC5-69F2426F714C}"/>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Extremadamente serio</c:v>
                </c:pt>
                <c:pt idx="1">
                  <c:v>Muy serio</c:v>
                </c:pt>
                <c:pt idx="2">
                  <c:v>De alguna manera serio</c:v>
                </c:pt>
                <c:pt idx="3">
                  <c:v>No demasiado serio</c:v>
                </c:pt>
                <c:pt idx="4">
                  <c:v>No lo sabe</c:v>
                </c:pt>
              </c:strCache>
            </c:strRef>
          </c:cat>
          <c:val>
            <c:numRef>
              <c:f>Sheet1!$B$2:$B$6</c:f>
              <c:numCache>
                <c:formatCode>0%</c:formatCode>
                <c:ptCount val="5"/>
                <c:pt idx="0">
                  <c:v>0.42</c:v>
                </c:pt>
                <c:pt idx="1">
                  <c:v>0.33</c:v>
                </c:pt>
                <c:pt idx="2">
                  <c:v>0.2</c:v>
                </c:pt>
                <c:pt idx="3">
                  <c:v>0.04</c:v>
                </c:pt>
                <c:pt idx="4">
                  <c:v>0.01</c:v>
                </c:pt>
              </c:numCache>
            </c:numRef>
          </c:val>
          <c:extLst>
            <c:ext xmlns:c16="http://schemas.microsoft.com/office/drawing/2014/chart" uri="{C3380CC4-5D6E-409C-BE32-E72D297353CC}">
              <c16:uniqueId val="{0000000B-2D42-4C8C-9BC5-69F2426F714C}"/>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q19-latinos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7C9-44DF-909E-FF6A4B307C8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7C9-44DF-909E-FF6A4B307C8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7C9-44DF-909E-FF6A4B307C8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97C9-44DF-909E-FF6A4B307C88}"/>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97C9-44DF-909E-FF6A4B307C88}"/>
              </c:ext>
            </c:extLst>
          </c:dPt>
          <c:dPt>
            <c:idx val="6"/>
            <c:invertIfNegative val="0"/>
            <c:bubble3D val="0"/>
            <c:spPr>
              <a:solidFill>
                <a:srgbClr val="FFCD00"/>
              </a:solidFill>
              <a:ln>
                <a:noFill/>
              </a:ln>
              <a:effectLst/>
            </c:spPr>
            <c:extLst>
              <c:ext xmlns:c16="http://schemas.microsoft.com/office/drawing/2014/chart" uri="{C3380CC4-5D6E-409C-BE32-E72D297353CC}">
                <c16:uniqueId val="{0000000B-97C9-44DF-909E-FF6A4B307C88}"/>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97C9-44DF-909E-FF6A4B307C88}"/>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Muy preocupado</c:v>
                </c:pt>
                <c:pt idx="1">
                  <c:v>Algo preocupado</c:v>
                </c:pt>
                <c:pt idx="3">
                  <c:v>No muy preocupado</c:v>
                </c:pt>
                <c:pt idx="4">
                  <c:v>Nada preocupado</c:v>
                </c:pt>
                <c:pt idx="6">
                  <c:v>No lo sabe</c:v>
                </c:pt>
              </c:strCache>
            </c:strRef>
          </c:cat>
          <c:val>
            <c:numRef>
              <c:f>Sheet1!$B$2:$B$8</c:f>
              <c:numCache>
                <c:formatCode>0%</c:formatCode>
                <c:ptCount val="7"/>
                <c:pt idx="0">
                  <c:v>0.12</c:v>
                </c:pt>
                <c:pt idx="1">
                  <c:v>0.26</c:v>
                </c:pt>
                <c:pt idx="3">
                  <c:v>0.31</c:v>
                </c:pt>
                <c:pt idx="4">
                  <c:v>0.28999999999999998</c:v>
                </c:pt>
                <c:pt idx="6">
                  <c:v>0.02</c:v>
                </c:pt>
              </c:numCache>
            </c:numRef>
          </c:val>
          <c:extLst>
            <c:ext xmlns:c16="http://schemas.microsoft.com/office/drawing/2014/chart" uri="{C3380CC4-5D6E-409C-BE32-E72D297353CC}">
              <c16:uniqueId val="{0000000E-97C9-44DF-909E-FF6A4B307C88}"/>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09403999358305"/>
          <c:y val="3.2892869746682929E-2"/>
          <c:w val="0.57511707244061416"/>
          <c:h val="0.89620296082644146"/>
        </c:manualLayout>
      </c:layout>
      <c:barChart>
        <c:barDir val="bar"/>
        <c:grouping val="clustered"/>
        <c:varyColors val="0"/>
        <c:ser>
          <c:idx val="0"/>
          <c:order val="0"/>
          <c:tx>
            <c:strRef>
              <c:f>Sheet1!$B$1</c:f>
              <c:strCache>
                <c:ptCount val="1"/>
                <c:pt idx="0">
                  <c:v>q30= Latinos </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7D7-4BC7-852A-13ED145955A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7D7-4BC7-852A-13ED145955A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E7D7-4BC7-852A-13ED145955A1}"/>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E7D7-4BC7-852A-13ED145955A1}"/>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E7D7-4BC7-852A-13ED145955A1}"/>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Una empresa grande de administración que posee varias propiedades</c:v>
                </c:pt>
                <c:pt idx="1">
                  <c:v>Una persona o familia que alquila un pequeño número de propiedades</c:v>
                </c:pt>
                <c:pt idx="2">
                  <c:v>Un amigo o familiar</c:v>
                </c:pt>
                <c:pt idx="3">
                  <c:v>Otro</c:v>
                </c:pt>
              </c:strCache>
            </c:strRef>
          </c:cat>
          <c:val>
            <c:numRef>
              <c:f>Sheet1!$B$2:$B$5</c:f>
              <c:numCache>
                <c:formatCode>0%</c:formatCode>
                <c:ptCount val="4"/>
                <c:pt idx="0">
                  <c:v>0.47</c:v>
                </c:pt>
                <c:pt idx="1">
                  <c:v>0.34</c:v>
                </c:pt>
                <c:pt idx="2">
                  <c:v>0.08</c:v>
                </c:pt>
                <c:pt idx="3">
                  <c:v>0.1</c:v>
                </c:pt>
              </c:numCache>
            </c:numRef>
          </c:val>
          <c:extLst>
            <c:ext xmlns:c16="http://schemas.microsoft.com/office/drawing/2014/chart" uri="{C3380CC4-5D6E-409C-BE32-E72D297353CC}">
              <c16:uniqueId val="{0000000A-E7D7-4BC7-852A-13ED145955A1}"/>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90049146541252"/>
          <c:y val="3.1473072724876455E-2"/>
          <c:w val="0.43873663443076327"/>
          <c:h val="0.82616748315672439"/>
        </c:manualLayout>
      </c:layout>
      <c:barChart>
        <c:barDir val="bar"/>
        <c:grouping val="percentStacked"/>
        <c:varyColors val="0"/>
        <c:ser>
          <c:idx val="0"/>
          <c:order val="0"/>
          <c:tx>
            <c:strRef>
              <c:f>Sheet1!$B$1</c:f>
              <c:strCache>
                <c:ptCount val="1"/>
                <c:pt idx="0">
                  <c:v>Sí</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1">
                  <c:v>Reducir o prescindir de otras necesidades, como alimento o atención médica</c:v>
                </c:pt>
                <c:pt idx="2">
                  <c:v>Atrasarse en sus facturas o pagos</c:v>
                </c:pt>
                <c:pt idx="3">
                  <c:v>Trabajar varios empleos, o más de los que usted hubiera querido</c:v>
                </c:pt>
                <c:pt idx="4">
                  <c:v>Contraer una deuda con intereses elevados como saldos de tarjetas de crédito o préstamos rápidos</c:v>
                </c:pt>
                <c:pt idx="5">
                  <c:v>Permanecer en una vivienda que no era la adecuada para usted por sentir que no le alcanzaría otro lugar</c:v>
                </c:pt>
                <c:pt idx="6">
                  <c:v>Vender alguna propiedad o activo valioso, como un auto, que le hubiera gustado conserv</c:v>
                </c:pt>
              </c:strCache>
            </c:strRef>
          </c:cat>
          <c:val>
            <c:numRef>
              <c:f>Sheet1!$B$2:$B$8</c:f>
              <c:numCache>
                <c:formatCode>0%</c:formatCode>
                <c:ptCount val="7"/>
                <c:pt idx="0">
                  <c:v>0.37</c:v>
                </c:pt>
                <c:pt idx="1">
                  <c:v>0.35</c:v>
                </c:pt>
                <c:pt idx="2">
                  <c:v>0.35</c:v>
                </c:pt>
                <c:pt idx="3">
                  <c:v>0.31</c:v>
                </c:pt>
                <c:pt idx="4">
                  <c:v>0.31</c:v>
                </c:pt>
                <c:pt idx="5">
                  <c:v>0.21</c:v>
                </c:pt>
                <c:pt idx="6">
                  <c:v>0.15</c:v>
                </c:pt>
              </c:numCache>
            </c:numRef>
          </c:val>
          <c:extLst>
            <c:ext xmlns:c16="http://schemas.microsoft.com/office/drawing/2014/chart" uri="{C3380CC4-5D6E-409C-BE32-E72D297353CC}">
              <c16:uniqueId val="{00000000-CB4D-4258-9B2F-BCA5C877C822}"/>
            </c:ext>
          </c:extLst>
        </c:ser>
        <c:ser>
          <c:idx val="1"/>
          <c:order val="1"/>
          <c:tx>
            <c:strRef>
              <c:f>Sheet1!$C$1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1">
                  <c:v>Reducir o prescindir de otras necesidades, como alimento o atención médica</c:v>
                </c:pt>
                <c:pt idx="2">
                  <c:v>Atrasarse en sus facturas o pagos</c:v>
                </c:pt>
                <c:pt idx="3">
                  <c:v>Trabajar varios empleos, o más de los que usted hubiera querido</c:v>
                </c:pt>
                <c:pt idx="4">
                  <c:v>Contraer una deuda con intereses elevados como saldos de tarjetas de crédito o préstamos rápidos</c:v>
                </c:pt>
                <c:pt idx="5">
                  <c:v>Permanecer en una vivienda que no era la adecuada para usted por sentir que no le alcanzaría otro lugar</c:v>
                </c:pt>
                <c:pt idx="6">
                  <c:v>Vender alguna propiedad o activo valioso, como un auto, que le hubiera gustado conserv</c:v>
                </c:pt>
              </c:strCache>
            </c:strRef>
          </c:cat>
          <c:val>
            <c:numRef>
              <c:f>Sheet1!$C$2:$C$8</c:f>
              <c:numCache>
                <c:formatCode>0%</c:formatCode>
                <c:ptCount val="7"/>
                <c:pt idx="0">
                  <c:v>0.61</c:v>
                </c:pt>
                <c:pt idx="1">
                  <c:v>0.63</c:v>
                </c:pt>
                <c:pt idx="2">
                  <c:v>0.63</c:v>
                </c:pt>
                <c:pt idx="3">
                  <c:v>0.67</c:v>
                </c:pt>
                <c:pt idx="4">
                  <c:v>0.67</c:v>
                </c:pt>
                <c:pt idx="5">
                  <c:v>0.79</c:v>
                </c:pt>
                <c:pt idx="6">
                  <c:v>0.83</c:v>
                </c:pt>
              </c:numCache>
            </c:numRef>
          </c:val>
          <c:extLst>
            <c:ext xmlns:c16="http://schemas.microsoft.com/office/drawing/2014/chart" uri="{C3380CC4-5D6E-409C-BE32-E72D297353CC}">
              <c16:uniqueId val="{00000001-CB4D-4258-9B2F-BCA5C877C822}"/>
            </c:ext>
          </c:extLst>
        </c:ser>
        <c:ser>
          <c:idx val="2"/>
          <c:order val="2"/>
          <c:tx>
            <c:strRef>
              <c:f>Sheet1!$D$1</c:f>
              <c:strCache>
                <c:ptCount val="1"/>
                <c:pt idx="0">
                  <c:v>No lo sabe</c:v>
                </c:pt>
              </c:strCache>
            </c:strRef>
          </c:tx>
          <c:spPr>
            <a:solidFill>
              <a:schemeClr val="accent6"/>
            </a:solidFill>
            <a:ln>
              <a:noFill/>
            </a:ln>
            <a:effectLst/>
          </c:spPr>
          <c:invertIfNegative val="0"/>
          <c:dLbls>
            <c:delete val="1"/>
          </c:dLbls>
          <c:cat>
            <c:strRef>
              <c:f>Sheet1!$A$2:$A$8</c:f>
              <c:strCache>
                <c:ptCount val="7"/>
                <c:pt idx="1">
                  <c:v>Reducir o prescindir de otras necesidades, como alimento o atención médica</c:v>
                </c:pt>
                <c:pt idx="2">
                  <c:v>Atrasarse en sus facturas o pagos</c:v>
                </c:pt>
                <c:pt idx="3">
                  <c:v>Trabajar varios empleos, o más de los que usted hubiera querido</c:v>
                </c:pt>
                <c:pt idx="4">
                  <c:v>Contraer una deuda con intereses elevados como saldos de tarjetas de crédito o préstamos rápidos</c:v>
                </c:pt>
                <c:pt idx="5">
                  <c:v>Permanecer en una vivienda que no era la adecuada para usted por sentir que no le alcanzaría otro lugar</c:v>
                </c:pt>
                <c:pt idx="6">
                  <c:v>Vender alguna propiedad o activo valioso, como un auto, que le hubiera gustado conserv</c:v>
                </c:pt>
              </c:strCache>
            </c:strRef>
          </c:cat>
          <c:val>
            <c:numRef>
              <c:f>Sheet1!$D$2:$D$8</c:f>
              <c:numCache>
                <c:formatCode>0%</c:formatCode>
                <c:ptCount val="7"/>
                <c:pt idx="0">
                  <c:v>0.02</c:v>
                </c:pt>
                <c:pt idx="1">
                  <c:v>0.02</c:v>
                </c:pt>
                <c:pt idx="2">
                  <c:v>0.02</c:v>
                </c:pt>
                <c:pt idx="3">
                  <c:v>0.03</c:v>
                </c:pt>
                <c:pt idx="4">
                  <c:v>0.02</c:v>
                </c:pt>
                <c:pt idx="5">
                  <c:v>0.01</c:v>
                </c:pt>
                <c:pt idx="6">
                  <c:v>0.01</c:v>
                </c:pt>
              </c:numCache>
            </c:numRef>
          </c:val>
          <c:extLst>
            <c:ext xmlns:c16="http://schemas.microsoft.com/office/drawing/2014/chart" uri="{C3380CC4-5D6E-409C-BE32-E72D297353CC}">
              <c16:uniqueId val="{00000002-CB4D-4258-9B2F-BCA5C877C822}"/>
            </c:ext>
          </c:extLst>
        </c:ser>
        <c:dLbls>
          <c:showLegendKey val="0"/>
          <c:showVal val="1"/>
          <c:showCatName val="0"/>
          <c:showSerName val="0"/>
          <c:showPercent val="0"/>
          <c:showBubbleSize val="0"/>
        </c:dLbls>
        <c:gapWidth val="50"/>
        <c:overlap val="10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lnSpc>
                <a:spcPts val="1400"/>
              </a:lnSpc>
              <a:defRPr sz="1400" b="0" i="0" u="none" strike="noStrike" kern="1200" baseline="0">
                <a:solidFill>
                  <a:schemeClr val="tx1"/>
                </a:solidFill>
                <a:latin typeface="+mn-lt"/>
                <a:ea typeface="Montserrat" charset="0"/>
                <a:cs typeface="Montserrat" charset="0"/>
              </a:defRPr>
            </a:pPr>
            <a:endParaRPr lang="en-US"/>
          </a:p>
        </c:txPr>
        <c:crossAx val="2012098112"/>
        <c:crosses val="autoZero"/>
        <c:auto val="1"/>
        <c:lblAlgn val="ctr"/>
        <c:lblOffset val="0"/>
        <c:noMultiLvlLbl val="0"/>
      </c:catAx>
      <c:valAx>
        <c:axId val="201209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ontserrat" charset="0"/>
                <a:ea typeface="Montserrat" charset="0"/>
                <a:cs typeface="Montserrat" charset="0"/>
              </a:defRPr>
            </a:pPr>
            <a:endParaRPr lang="en-US"/>
          </a:p>
        </c:txPr>
        <c:crossAx val="2012095408"/>
        <c:crosses val="max"/>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ontserrat" charset="0"/>
                <a:cs typeface="Montserrat"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ontserrat" charset="0"/>
                <a:cs typeface="Montserrat" charset="0"/>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ontserrat" charset="0"/>
                <a:cs typeface="Montserrat" charset="0"/>
              </a:defRPr>
            </a:pPr>
            <a:endParaRPr lang="en-US"/>
          </a:p>
        </c:txPr>
      </c:legendEntry>
      <c:layout>
        <c:manualLayout>
          <c:xMode val="edge"/>
          <c:yMode val="edge"/>
          <c:x val="0.67061767866265043"/>
          <c:y val="0.91623638441609034"/>
          <c:w val="0.19741963043210203"/>
          <c:h val="5.86390853132404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ontserrat" charset="0"/>
              <a:cs typeface="Montserra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9682617071476"/>
          <c:y val="3.0977153833378662E-2"/>
          <c:w val="0.60890925400513918"/>
          <c:h val="0.9022480515644693"/>
        </c:manualLayout>
      </c:layout>
      <c:barChart>
        <c:barDir val="bar"/>
        <c:grouping val="clustered"/>
        <c:varyColors val="0"/>
        <c:ser>
          <c:idx val="0"/>
          <c:order val="0"/>
          <c:tx>
            <c:strRef>
              <c:f>Sheet1!$B$1</c:f>
              <c:strCache>
                <c:ptCount val="1"/>
                <c:pt idx="0">
                  <c:v>q16-LATINOS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Plan a través de su empleador</c:v>
                </c:pt>
                <c:pt idx="1">
                  <c:v>Medicaid/Health First Colorado</c:v>
                </c:pt>
                <c:pt idx="2">
                  <c:v>Plan a través del empleador de su pareja</c:v>
                </c:pt>
                <c:pt idx="3">
                  <c:v>Medicare</c:v>
                </c:pt>
                <c:pt idx="4">
                  <c:v>Administración Militar/De veteranos</c:v>
                </c:pt>
                <c:pt idx="5">
                  <c:v>Plan a través de mis padres</c:v>
                </c:pt>
                <c:pt idx="6">
                  <c:v>Plan que compró usted mismo</c:v>
                </c:pt>
                <c:pt idx="7">
                  <c:v>No cuento con seguro médico</c:v>
                </c:pt>
                <c:pt idx="8">
                  <c:v>Otro plan</c:v>
                </c:pt>
                <c:pt idx="9">
                  <c:v>No lo sabe</c:v>
                </c:pt>
              </c:strCache>
            </c:strRef>
          </c:cat>
          <c:val>
            <c:numRef>
              <c:f>Sheet1!$B$2:$B$11</c:f>
              <c:numCache>
                <c:formatCode>0%</c:formatCode>
                <c:ptCount val="10"/>
                <c:pt idx="0">
                  <c:v>0.35</c:v>
                </c:pt>
                <c:pt idx="1">
                  <c:v>0.14000000000000001</c:v>
                </c:pt>
                <c:pt idx="2">
                  <c:v>0.13</c:v>
                </c:pt>
                <c:pt idx="3">
                  <c:v>0.11</c:v>
                </c:pt>
                <c:pt idx="4">
                  <c:v>7.0000000000000007E-2</c:v>
                </c:pt>
                <c:pt idx="5">
                  <c:v>0.06</c:v>
                </c:pt>
                <c:pt idx="6">
                  <c:v>0.04</c:v>
                </c:pt>
                <c:pt idx="7">
                  <c:v>0.06</c:v>
                </c:pt>
                <c:pt idx="8">
                  <c:v>0.02</c:v>
                </c:pt>
                <c:pt idx="9">
                  <c:v>0.02</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2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Q15D-2025-LATINOS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F8A-48A9-AC5F-FFED97C9A04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5F8A-48A9-AC5F-FFED97C9A04C}"/>
              </c:ext>
            </c:extLst>
          </c:dPt>
          <c:dPt>
            <c:idx val="2"/>
            <c:invertIfNegative val="0"/>
            <c:bubble3D val="0"/>
            <c:spPr>
              <a:solidFill>
                <a:srgbClr val="FFCD00"/>
              </a:solidFill>
              <a:ln>
                <a:noFill/>
              </a:ln>
              <a:effectLst/>
            </c:spPr>
            <c:extLst>
              <c:ext xmlns:c16="http://schemas.microsoft.com/office/drawing/2014/chart" uri="{C3380CC4-5D6E-409C-BE32-E72D297353CC}">
                <c16:uniqueId val="{00000005-5F8A-48A9-AC5F-FFED97C9A04C}"/>
              </c:ext>
            </c:extLst>
          </c:dPt>
          <c:dPt>
            <c:idx val="3"/>
            <c:invertIfNegative val="0"/>
            <c:bubble3D val="0"/>
            <c:extLst>
              <c:ext xmlns:c16="http://schemas.microsoft.com/office/drawing/2014/chart" uri="{C3380CC4-5D6E-409C-BE32-E72D297353CC}">
                <c16:uniqueId val="{00000006-5F8A-48A9-AC5F-FFED97C9A04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5F8A-48A9-AC5F-FFED97C9A04C}"/>
              </c:ext>
            </c:extLst>
          </c:dPt>
          <c:dPt>
            <c:idx val="6"/>
            <c:invertIfNegative val="0"/>
            <c:bubble3D val="0"/>
            <c:spPr>
              <a:solidFill>
                <a:srgbClr val="3E4143"/>
              </a:solidFill>
              <a:ln>
                <a:noFill/>
              </a:ln>
              <a:effectLst/>
            </c:spPr>
            <c:extLst>
              <c:ext xmlns:c16="http://schemas.microsoft.com/office/drawing/2014/chart" uri="{C3380CC4-5D6E-409C-BE32-E72D297353CC}">
                <c16:uniqueId val="{0000000A-5F8A-48A9-AC5F-FFED97C9A04C}"/>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Extremadamente serio</c:v>
                </c:pt>
                <c:pt idx="1">
                  <c:v>Muy serio problema</c:v>
                </c:pt>
                <c:pt idx="2">
                  <c:v>De algún modo serio</c:v>
                </c:pt>
                <c:pt idx="3">
                  <c:v>No demasiado serio</c:v>
                </c:pt>
                <c:pt idx="4">
                  <c:v>No lo sabe</c:v>
                </c:pt>
              </c:strCache>
            </c:strRef>
          </c:cat>
          <c:val>
            <c:numRef>
              <c:f>Sheet1!$B$2:$B$6</c:f>
              <c:numCache>
                <c:formatCode>0%</c:formatCode>
                <c:ptCount val="5"/>
                <c:pt idx="0">
                  <c:v>0.43</c:v>
                </c:pt>
                <c:pt idx="1">
                  <c:v>0.34</c:v>
                </c:pt>
                <c:pt idx="2">
                  <c:v>0.15</c:v>
                </c:pt>
                <c:pt idx="3">
                  <c:v>0.05</c:v>
                </c:pt>
                <c:pt idx="4">
                  <c:v>0.03</c:v>
                </c:pt>
              </c:numCache>
            </c:numRef>
          </c:val>
          <c:extLst>
            <c:ext xmlns:c16="http://schemas.microsoft.com/office/drawing/2014/chart" uri="{C3380CC4-5D6E-409C-BE32-E72D297353CC}">
              <c16:uniqueId val="{0000000B-5F8A-48A9-AC5F-FFED97C9A04C}"/>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q20-latinos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E5B-4B6D-BE85-55DFD88F645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7E5B-4B6D-BE85-55DFD88F645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7E5B-4B6D-BE85-55DFD88F645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7E5B-4B6D-BE85-55DFD88F6458}"/>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7E5B-4B6D-BE85-55DFD88F6458}"/>
              </c:ext>
            </c:extLst>
          </c:dPt>
          <c:dPt>
            <c:idx val="6"/>
            <c:invertIfNegative val="0"/>
            <c:bubble3D val="0"/>
            <c:spPr>
              <a:solidFill>
                <a:srgbClr val="FFCD00"/>
              </a:solidFill>
              <a:ln>
                <a:noFill/>
              </a:ln>
              <a:effectLst/>
            </c:spPr>
            <c:extLst>
              <c:ext xmlns:c16="http://schemas.microsoft.com/office/drawing/2014/chart" uri="{C3380CC4-5D6E-409C-BE32-E72D297353CC}">
                <c16:uniqueId val="{0000000B-7E5B-4B6D-BE85-55DFD88F6458}"/>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7E5B-4B6D-BE85-55DFD88F6458}"/>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Muy preocupado</c:v>
                </c:pt>
                <c:pt idx="1">
                  <c:v>Algo preocupado</c:v>
                </c:pt>
                <c:pt idx="3">
                  <c:v>No demasiado preocupado</c:v>
                </c:pt>
                <c:pt idx="4">
                  <c:v>Nada preocupado</c:v>
                </c:pt>
                <c:pt idx="6">
                  <c:v>No lo sabe</c:v>
                </c:pt>
              </c:strCache>
            </c:strRef>
          </c:cat>
          <c:val>
            <c:numRef>
              <c:f>Sheet1!$B$2:$B$8</c:f>
              <c:numCache>
                <c:formatCode>0%</c:formatCode>
                <c:ptCount val="7"/>
                <c:pt idx="0">
                  <c:v>0.25</c:v>
                </c:pt>
                <c:pt idx="1">
                  <c:v>0.17</c:v>
                </c:pt>
                <c:pt idx="3">
                  <c:v>0.3</c:v>
                </c:pt>
                <c:pt idx="4">
                  <c:v>0.26</c:v>
                </c:pt>
                <c:pt idx="6">
                  <c:v>0.02</c:v>
                </c:pt>
              </c:numCache>
            </c:numRef>
          </c:val>
          <c:extLst>
            <c:ext xmlns:c16="http://schemas.microsoft.com/office/drawing/2014/chart" uri="{C3380CC4-5D6E-409C-BE32-E72D297353CC}">
              <c16:uniqueId val="{0000000E-7E5B-4B6D-BE85-55DFD88F6458}"/>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05387245592258"/>
          <c:y val="3.0977153833378662E-2"/>
          <c:w val="0.5349505394013232"/>
          <c:h val="0.9022480515644693"/>
        </c:manualLayout>
      </c:layout>
      <c:barChart>
        <c:barDir val="bar"/>
        <c:grouping val="clustered"/>
        <c:varyColors val="0"/>
        <c:ser>
          <c:idx val="0"/>
          <c:order val="0"/>
          <c:tx>
            <c:strRef>
              <c:f>Sheet1!$B$1</c:f>
              <c:strCache>
                <c:ptCount val="1"/>
                <c:pt idx="0">
                  <c:v>q21-LATINOS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Medicaid/Elegibilidad de Medicaid/Recortes</c:v>
                </c:pt>
                <c:pt idx="1">
                  <c:v>Es demasiado caro/No me alcanza para pagarlo</c:v>
                </c:pt>
                <c:pt idx="2">
                  <c:v>Gobierno/Política</c:v>
                </c:pt>
                <c:pt idx="3">
                  <c:v>Costo/Costo en aumento</c:v>
                </c:pt>
                <c:pt idx="4">
                  <c:v>Perder mi trabajo/Empleo/Despido</c:v>
                </c:pt>
                <c:pt idx="5">
                  <c:v>Tengo una discapacidad/enfermedad/problemas de salud</c:v>
                </c:pt>
                <c:pt idx="6">
                  <c:v>Políticas de Trump/Proyecto 2025</c:v>
                </c:pt>
                <c:pt idx="7">
                  <c:v>Inseguridad económica</c:v>
                </c:pt>
                <c:pt idx="8">
                  <c:v>Negativa en general</c:v>
                </c:pt>
                <c:pt idx="9">
                  <c:v>No cuento con seguro médico</c:v>
                </c:pt>
                <c:pt idx="10">
                  <c:v>Mi hijo(a) cumplirá edad límite para seguro</c:v>
                </c:pt>
                <c:pt idx="11">
                  <c:v>Mi empleador no me brinda cobertura de salud</c:v>
                </c:pt>
                <c:pt idx="12">
                  <c:v>Inflación/Costo de vida</c:v>
                </c:pt>
                <c:pt idx="13">
                  <c:v>No puedo obtener seguro por alguna condición pre-existente</c:v>
                </c:pt>
                <c:pt idx="14">
                  <c:v>Nuevo empleo/Cambio de trabajo</c:v>
                </c:pt>
                <c:pt idx="15">
                  <c:v>Retirado</c:v>
                </c:pt>
                <c:pt idx="16">
                  <c:v>Otro</c:v>
                </c:pt>
                <c:pt idx="17">
                  <c:v>No lo sabe</c:v>
                </c:pt>
              </c:strCache>
            </c:strRef>
          </c:cat>
          <c:val>
            <c:numRef>
              <c:f>Sheet1!$B$2:$B$19</c:f>
              <c:numCache>
                <c:formatCode>0%</c:formatCode>
                <c:ptCount val="18"/>
                <c:pt idx="0">
                  <c:v>0.13</c:v>
                </c:pt>
                <c:pt idx="1">
                  <c:v>0.12</c:v>
                </c:pt>
                <c:pt idx="2">
                  <c:v>0.11</c:v>
                </c:pt>
                <c:pt idx="3">
                  <c:v>0.1</c:v>
                </c:pt>
                <c:pt idx="4">
                  <c:v>0.08</c:v>
                </c:pt>
                <c:pt idx="5">
                  <c:v>0.08</c:v>
                </c:pt>
                <c:pt idx="6">
                  <c:v>0.06</c:v>
                </c:pt>
                <c:pt idx="7">
                  <c:v>0.06</c:v>
                </c:pt>
                <c:pt idx="8">
                  <c:v>0.06</c:v>
                </c:pt>
                <c:pt idx="9">
                  <c:v>0.05</c:v>
                </c:pt>
                <c:pt idx="10">
                  <c:v>0.04</c:v>
                </c:pt>
                <c:pt idx="11">
                  <c:v>0.04</c:v>
                </c:pt>
                <c:pt idx="12">
                  <c:v>0.03</c:v>
                </c:pt>
                <c:pt idx="13">
                  <c:v>0.02</c:v>
                </c:pt>
                <c:pt idx="14">
                  <c:v>0.01</c:v>
                </c:pt>
                <c:pt idx="15">
                  <c:v>0.01</c:v>
                </c:pt>
                <c:pt idx="16">
                  <c:v>0.15</c:v>
                </c:pt>
                <c:pt idx="17">
                  <c:v>0.01</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2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max val="0.15000000000000002"/>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Abril/Mayo de 2025 – SOLO LATINOS</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163D-48F6-835E-1274F3066CD2}"/>
              </c:ext>
            </c:extLst>
          </c:dPt>
          <c:dPt>
            <c:idx val="1"/>
            <c:bubble3D val="0"/>
            <c:spPr>
              <a:solidFill>
                <a:schemeClr val="accent1"/>
              </a:solidFill>
              <a:ln>
                <a:noFill/>
              </a:ln>
              <a:effectLst/>
            </c:spPr>
            <c:extLst>
              <c:ext xmlns:c16="http://schemas.microsoft.com/office/drawing/2014/chart" uri="{C3380CC4-5D6E-409C-BE32-E72D297353CC}">
                <c16:uniqueId val="{00000003-163D-48F6-835E-1274F3066CD2}"/>
              </c:ext>
            </c:extLst>
          </c:dPt>
          <c:dPt>
            <c:idx val="2"/>
            <c:bubble3D val="0"/>
            <c:spPr>
              <a:solidFill>
                <a:schemeClr val="accent6"/>
              </a:solidFill>
              <a:ln>
                <a:noFill/>
              </a:ln>
              <a:effectLst/>
            </c:spPr>
            <c:extLst>
              <c:ext xmlns:c16="http://schemas.microsoft.com/office/drawing/2014/chart" uri="{C3380CC4-5D6E-409C-BE32-E72D297353CC}">
                <c16:uniqueId val="{00000005-163D-48F6-835E-1274F3066CD2}"/>
              </c:ext>
            </c:extLst>
          </c:dPt>
          <c:dPt>
            <c:idx val="3"/>
            <c:bubble3D val="0"/>
            <c:spPr>
              <a:solidFill>
                <a:schemeClr val="accent4"/>
              </a:solidFill>
              <a:ln>
                <a:noFill/>
              </a:ln>
              <a:effectLst/>
            </c:spPr>
            <c:extLst>
              <c:ext xmlns:c16="http://schemas.microsoft.com/office/drawing/2014/chart" uri="{C3380CC4-5D6E-409C-BE32-E72D297353CC}">
                <c16:uniqueId val="{00000007-16E0-4BCF-8B83-665607292EDC}"/>
              </c:ext>
            </c:extLst>
          </c:dPt>
          <c:dLbls>
            <c:dLbl>
              <c:idx val="0"/>
              <c:layout>
                <c:manualLayout>
                  <c:x val="-0.16180004070995377"/>
                  <c:y val="-0.1595432842223767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63D-48F6-835E-1274F3066CD2}"/>
                </c:ext>
              </c:extLst>
            </c:dLbl>
            <c:dLbl>
              <c:idx val="1"/>
              <c:layout>
                <c:manualLayout>
                  <c:x val="0.19964139266218686"/>
                  <c:y val="0.1685489020396979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63D-48F6-835E-1274F3066CD2}"/>
                </c:ext>
              </c:extLst>
            </c:dLbl>
            <c:dLbl>
              <c:idx val="2"/>
              <c:layout>
                <c:manualLayout>
                  <c:x val="-1.0437844912696606E-2"/>
                  <c:y val="-6.6171217582243189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63D-48F6-835E-1274F3066CD2}"/>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Sí</c:v>
                </c:pt>
                <c:pt idx="1">
                  <c:v>No</c:v>
                </c:pt>
                <c:pt idx="2">
                  <c:v>No lo sabe</c:v>
                </c:pt>
                <c:pt idx="3">
                  <c:v>Column1</c:v>
                </c:pt>
              </c:strCache>
            </c:strRef>
          </c:cat>
          <c:val>
            <c:numRef>
              <c:f>Sheet1!$B$2:$E$2</c:f>
              <c:numCache>
                <c:formatCode>0%</c:formatCode>
                <c:ptCount val="4"/>
                <c:pt idx="0">
                  <c:v>0.35</c:v>
                </c:pt>
                <c:pt idx="1">
                  <c:v>0.64</c:v>
                </c:pt>
                <c:pt idx="2">
                  <c:v>0.01</c:v>
                </c:pt>
                <c:pt idx="3" formatCode="General">
                  <c:v>0</c:v>
                </c:pt>
              </c:numCache>
            </c:numRef>
          </c:val>
          <c:extLst>
            <c:ext xmlns:c16="http://schemas.microsoft.com/office/drawing/2014/chart" uri="{C3380CC4-5D6E-409C-BE32-E72D297353CC}">
              <c16:uniqueId val="{00000006-163D-48F6-835E-1274F3066CD2}"/>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57756169349025"/>
          <c:y val="3.1640358965194924E-2"/>
          <c:w val="0.67029151713838175"/>
          <c:h val="0.82524352544716073"/>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El creciente costo de vida</c:v>
                </c:pt>
                <c:pt idx="1">
                  <c:v>El costo de la vivienda</c:v>
                </c:pt>
                <c:pt idx="2">
                  <c:v>El costo de la atención médica</c:v>
                </c:pt>
                <c:pt idx="3">
                  <c:v>Personas sin hogar</c:v>
                </c:pt>
                <c:pt idx="4">
                  <c:v>Empleos y la economía</c:v>
                </c:pt>
                <c:pt idx="5">
                  <c:v>Sobredosis de drogas</c:v>
                </c:pt>
                <c:pt idx="6">
                  <c:v>Delincuencia, en general</c:v>
                </c:pt>
                <c:pt idx="7">
                  <c:v>Salud Mental</c:v>
                </c:pt>
                <c:pt idx="8">
                  <c:v>Abuso de drogas y alcohol</c:v>
                </c:pt>
              </c:strCache>
            </c:strRef>
          </c:cat>
          <c:val>
            <c:numRef>
              <c:f>Sheet1!$B$2:$B$10</c:f>
              <c:numCache>
                <c:formatCode>0%</c:formatCode>
                <c:ptCount val="9"/>
                <c:pt idx="0">
                  <c:v>0.6</c:v>
                </c:pt>
                <c:pt idx="1">
                  <c:v>0.59</c:v>
                </c:pt>
                <c:pt idx="2">
                  <c:v>0.43</c:v>
                </c:pt>
                <c:pt idx="3">
                  <c:v>0.42</c:v>
                </c:pt>
                <c:pt idx="4">
                  <c:v>0.33</c:v>
                </c:pt>
                <c:pt idx="5">
                  <c:v>0.37</c:v>
                </c:pt>
                <c:pt idx="6">
                  <c:v>0.33</c:v>
                </c:pt>
                <c:pt idx="7">
                  <c:v>0.28999999999999998</c:v>
                </c:pt>
                <c:pt idx="8">
                  <c:v>0.3</c:v>
                </c:pt>
              </c:numCache>
            </c:numRef>
          </c:val>
          <c:extLst>
            <c:ext xmlns:c16="http://schemas.microsoft.com/office/drawing/2014/chart" uri="{C3380CC4-5D6E-409C-BE32-E72D297353CC}">
              <c16:uniqueId val="{00000000-D523-41FB-BE94-8785274E709D}"/>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El creciente costo de vida</c:v>
                </c:pt>
                <c:pt idx="1">
                  <c:v>El costo de la vivienda</c:v>
                </c:pt>
                <c:pt idx="2">
                  <c:v>El costo de la atención médica</c:v>
                </c:pt>
                <c:pt idx="3">
                  <c:v>Personas sin hogar</c:v>
                </c:pt>
                <c:pt idx="4">
                  <c:v>Empleos y la economía</c:v>
                </c:pt>
                <c:pt idx="5">
                  <c:v>Sobredosis de drogas</c:v>
                </c:pt>
                <c:pt idx="6">
                  <c:v>Delincuencia, en general</c:v>
                </c:pt>
                <c:pt idx="7">
                  <c:v>Salud Mental</c:v>
                </c:pt>
                <c:pt idx="8">
                  <c:v>Abuso de drogas y alcohol</c:v>
                </c:pt>
              </c:strCache>
            </c:strRef>
          </c:cat>
          <c:val>
            <c:numRef>
              <c:f>Sheet1!$C$2:$C$10</c:f>
              <c:numCache>
                <c:formatCode>0%</c:formatCode>
                <c:ptCount val="9"/>
                <c:pt idx="0">
                  <c:v>0.3</c:v>
                </c:pt>
                <c:pt idx="1">
                  <c:v>0.28000000000000003</c:v>
                </c:pt>
                <c:pt idx="2">
                  <c:v>0.34</c:v>
                </c:pt>
                <c:pt idx="3">
                  <c:v>0.33</c:v>
                </c:pt>
                <c:pt idx="4">
                  <c:v>0.35</c:v>
                </c:pt>
                <c:pt idx="5">
                  <c:v>0.28999999999999998</c:v>
                </c:pt>
                <c:pt idx="6">
                  <c:v>0.32</c:v>
                </c:pt>
                <c:pt idx="7">
                  <c:v>0.35</c:v>
                </c:pt>
                <c:pt idx="8">
                  <c:v>0.34</c:v>
                </c:pt>
              </c:numCache>
            </c:numRef>
          </c:val>
          <c:extLst>
            <c:ext xmlns:c16="http://schemas.microsoft.com/office/drawing/2014/chart" uri="{C3380CC4-5D6E-409C-BE32-E72D297353CC}">
              <c16:uniqueId val="{00000001-D523-41FB-BE94-8785274E709D}"/>
            </c:ext>
          </c:extLst>
        </c:ser>
        <c:ser>
          <c:idx val="2"/>
          <c:order val="2"/>
          <c:tx>
            <c:strRef>
              <c:f>Sheet1!$D$1</c:f>
              <c:strCache>
                <c:ptCount val="1"/>
                <c:pt idx="0">
                  <c:v>Smwt. Ser. Prob.</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El creciente costo de vida</c:v>
                </c:pt>
                <c:pt idx="1">
                  <c:v>El costo de la vivienda</c:v>
                </c:pt>
                <c:pt idx="2">
                  <c:v>El costo de la atención médica</c:v>
                </c:pt>
                <c:pt idx="3">
                  <c:v>Personas sin hogar</c:v>
                </c:pt>
                <c:pt idx="4">
                  <c:v>Empleos y la economía</c:v>
                </c:pt>
                <c:pt idx="5">
                  <c:v>Sobredosis de drogas</c:v>
                </c:pt>
                <c:pt idx="6">
                  <c:v>Delincuencia, en general</c:v>
                </c:pt>
                <c:pt idx="7">
                  <c:v>Salud Mental</c:v>
                </c:pt>
                <c:pt idx="8">
                  <c:v>Abuso de drogas y alcohol</c:v>
                </c:pt>
              </c:strCache>
            </c:strRef>
          </c:cat>
          <c:val>
            <c:numRef>
              <c:f>Sheet1!$D$2:$D$10</c:f>
              <c:numCache>
                <c:formatCode>0%</c:formatCode>
                <c:ptCount val="9"/>
                <c:pt idx="0">
                  <c:v>0.09</c:v>
                </c:pt>
                <c:pt idx="1">
                  <c:v>0.09</c:v>
                </c:pt>
                <c:pt idx="2">
                  <c:v>0.15</c:v>
                </c:pt>
                <c:pt idx="3">
                  <c:v>0.2</c:v>
                </c:pt>
                <c:pt idx="4">
                  <c:v>0.22</c:v>
                </c:pt>
                <c:pt idx="5">
                  <c:v>0.28000000000000003</c:v>
                </c:pt>
                <c:pt idx="6">
                  <c:v>0.27</c:v>
                </c:pt>
                <c:pt idx="7">
                  <c:v>0.3</c:v>
                </c:pt>
                <c:pt idx="8">
                  <c:v>0.26</c:v>
                </c:pt>
              </c:numCache>
            </c:numRef>
          </c:val>
          <c:extLst>
            <c:ext xmlns:c16="http://schemas.microsoft.com/office/drawing/2014/chart" uri="{C3380CC4-5D6E-409C-BE32-E72D297353CC}">
              <c16:uniqueId val="{00000002-D523-41FB-BE94-8785274E709D}"/>
            </c:ext>
          </c:extLst>
        </c:ser>
        <c:ser>
          <c:idx val="3"/>
          <c:order val="3"/>
          <c:tx>
            <c:strRef>
              <c:f>Sheet1!$E$1</c:f>
              <c:strCache>
                <c:ptCount val="1"/>
                <c:pt idx="0">
                  <c:v>Not Too Ser. Prob.</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523-41FB-BE94-8785274E709D}"/>
                </c:ext>
              </c:extLst>
            </c:dLbl>
            <c:dLbl>
              <c:idx val="1"/>
              <c:delete val="1"/>
              <c:extLst>
                <c:ext xmlns:c15="http://schemas.microsoft.com/office/drawing/2012/chart" uri="{CE6537A1-D6FC-4f65-9D91-7224C49458BB}"/>
                <c:ext xmlns:c16="http://schemas.microsoft.com/office/drawing/2014/chart" uri="{C3380CC4-5D6E-409C-BE32-E72D297353CC}">
                  <c16:uniqueId val="{00000004-D523-41FB-BE94-8785274E709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El creciente costo de vida</c:v>
                </c:pt>
                <c:pt idx="1">
                  <c:v>El costo de la vivienda</c:v>
                </c:pt>
                <c:pt idx="2">
                  <c:v>El costo de la atención médica</c:v>
                </c:pt>
                <c:pt idx="3">
                  <c:v>Personas sin hogar</c:v>
                </c:pt>
                <c:pt idx="4">
                  <c:v>Empleos y la economía</c:v>
                </c:pt>
                <c:pt idx="5">
                  <c:v>Sobredosis de drogas</c:v>
                </c:pt>
                <c:pt idx="6">
                  <c:v>Delincuencia, en general</c:v>
                </c:pt>
                <c:pt idx="7">
                  <c:v>Salud Mental</c:v>
                </c:pt>
                <c:pt idx="8">
                  <c:v>Abuso de drogas y alcohol</c:v>
                </c:pt>
              </c:strCache>
            </c:strRef>
          </c:cat>
          <c:val>
            <c:numRef>
              <c:f>Sheet1!$E$2:$E$10</c:f>
              <c:numCache>
                <c:formatCode>0%</c:formatCode>
                <c:ptCount val="9"/>
                <c:pt idx="0">
                  <c:v>0.02</c:v>
                </c:pt>
                <c:pt idx="1">
                  <c:v>0.03</c:v>
                </c:pt>
                <c:pt idx="2">
                  <c:v>0.05</c:v>
                </c:pt>
                <c:pt idx="3">
                  <c:v>0.04</c:v>
                </c:pt>
                <c:pt idx="4">
                  <c:v>0.08</c:v>
                </c:pt>
                <c:pt idx="5">
                  <c:v>0.03</c:v>
                </c:pt>
                <c:pt idx="6">
                  <c:v>0.08</c:v>
                </c:pt>
                <c:pt idx="7">
                  <c:v>0.04</c:v>
                </c:pt>
                <c:pt idx="8">
                  <c:v>7.0000000000000007E-2</c:v>
                </c:pt>
              </c:numCache>
            </c:numRef>
          </c:val>
          <c:extLst>
            <c:ext xmlns:c16="http://schemas.microsoft.com/office/drawing/2014/chart" uri="{C3380CC4-5D6E-409C-BE32-E72D297353CC}">
              <c16:uniqueId val="{00000005-D523-41FB-BE94-8785274E709D}"/>
            </c:ext>
          </c:extLst>
        </c:ser>
        <c:ser>
          <c:idx val="4"/>
          <c:order val="4"/>
          <c:tx>
            <c:strRef>
              <c:f>Sheet1!$F$1</c:f>
              <c:strCache>
                <c:ptCount val="1"/>
                <c:pt idx="0">
                  <c:v>Don't Know</c:v>
                </c:pt>
              </c:strCache>
            </c:strRef>
          </c:tx>
          <c:spPr>
            <a:solidFill>
              <a:schemeClr val="accent6"/>
            </a:solidFill>
            <a:ln>
              <a:noFill/>
            </a:ln>
            <a:effectLst/>
          </c:spPr>
          <c:invertIfNegative val="0"/>
          <c:dLbls>
            <c:delete val="1"/>
          </c:dLbls>
          <c:cat>
            <c:strRef>
              <c:f>Sheet1!$A$2:$A$10</c:f>
              <c:strCache>
                <c:ptCount val="9"/>
                <c:pt idx="0">
                  <c:v>El creciente costo de vida</c:v>
                </c:pt>
                <c:pt idx="1">
                  <c:v>El costo de la vivienda</c:v>
                </c:pt>
                <c:pt idx="2">
                  <c:v>El costo de la atención médica</c:v>
                </c:pt>
                <c:pt idx="3">
                  <c:v>Personas sin hogar</c:v>
                </c:pt>
                <c:pt idx="4">
                  <c:v>Empleos y la economía</c:v>
                </c:pt>
                <c:pt idx="5">
                  <c:v>Sobredosis de drogas</c:v>
                </c:pt>
                <c:pt idx="6">
                  <c:v>Delincuencia, en general</c:v>
                </c:pt>
                <c:pt idx="7">
                  <c:v>Salud Mental</c:v>
                </c:pt>
                <c:pt idx="8">
                  <c:v>Abuso de drogas y alcohol</c:v>
                </c:pt>
              </c:strCache>
            </c:strRef>
          </c:cat>
          <c:val>
            <c:numRef>
              <c:f>Sheet1!$F$2:$F$10</c:f>
              <c:numCache>
                <c:formatCode>0%</c:formatCode>
                <c:ptCount val="9"/>
                <c:pt idx="0">
                  <c:v>0</c:v>
                </c:pt>
                <c:pt idx="1">
                  <c:v>0.02</c:v>
                </c:pt>
                <c:pt idx="2">
                  <c:v>0.03</c:v>
                </c:pt>
                <c:pt idx="3">
                  <c:v>0.01</c:v>
                </c:pt>
                <c:pt idx="4">
                  <c:v>0.02</c:v>
                </c:pt>
                <c:pt idx="5">
                  <c:v>0.03</c:v>
                </c:pt>
                <c:pt idx="6">
                  <c:v>0</c:v>
                </c:pt>
                <c:pt idx="7">
                  <c:v>0.02</c:v>
                </c:pt>
                <c:pt idx="8">
                  <c:v>0.02</c:v>
                </c:pt>
              </c:numCache>
            </c:numRef>
          </c:val>
          <c:extLst>
            <c:ext xmlns:c16="http://schemas.microsoft.com/office/drawing/2014/chart" uri="{C3380CC4-5D6E-409C-BE32-E72D297353CC}">
              <c16:uniqueId val="{00000006-D523-41FB-BE94-8785274E709D}"/>
            </c:ext>
          </c:extLst>
        </c:ser>
        <c:dLbls>
          <c:showLegendKey val="0"/>
          <c:showVal val="1"/>
          <c:showCatName val="0"/>
          <c:showSerName val="0"/>
          <c:showPercent val="0"/>
          <c:showBubbleSize val="0"/>
        </c:dLbls>
        <c:gapWidth val="3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28156013673949737"/>
          <c:y val="0.93246583939698047"/>
          <c:w val="0.68662479695915157"/>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Abril/Mayo de 2025 – SOLO LATINOS</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7062-4A1D-8959-E6A567698616}"/>
              </c:ext>
            </c:extLst>
          </c:dPt>
          <c:dPt>
            <c:idx val="1"/>
            <c:bubble3D val="0"/>
            <c:spPr>
              <a:solidFill>
                <a:schemeClr val="accent1"/>
              </a:solidFill>
              <a:ln>
                <a:noFill/>
              </a:ln>
              <a:effectLst/>
            </c:spPr>
            <c:extLst>
              <c:ext xmlns:c16="http://schemas.microsoft.com/office/drawing/2014/chart" uri="{C3380CC4-5D6E-409C-BE32-E72D297353CC}">
                <c16:uniqueId val="{00000003-7062-4A1D-8959-E6A567698616}"/>
              </c:ext>
            </c:extLst>
          </c:dPt>
          <c:dPt>
            <c:idx val="2"/>
            <c:bubble3D val="0"/>
            <c:spPr>
              <a:solidFill>
                <a:schemeClr val="accent6"/>
              </a:solidFill>
              <a:ln>
                <a:noFill/>
              </a:ln>
              <a:effectLst/>
            </c:spPr>
            <c:extLst>
              <c:ext xmlns:c16="http://schemas.microsoft.com/office/drawing/2014/chart" uri="{C3380CC4-5D6E-409C-BE32-E72D297353CC}">
                <c16:uniqueId val="{00000005-7062-4A1D-8959-E6A567698616}"/>
              </c:ext>
            </c:extLst>
          </c:dPt>
          <c:dPt>
            <c:idx val="3"/>
            <c:bubble3D val="0"/>
            <c:spPr>
              <a:solidFill>
                <a:schemeClr val="accent4"/>
              </a:solidFill>
              <a:ln>
                <a:noFill/>
              </a:ln>
              <a:effectLst/>
            </c:spPr>
            <c:extLst>
              <c:ext xmlns:c16="http://schemas.microsoft.com/office/drawing/2014/chart" uri="{C3380CC4-5D6E-409C-BE32-E72D297353CC}">
                <c16:uniqueId val="{00000007-7062-4A1D-8959-E6A567698616}"/>
              </c:ext>
            </c:extLst>
          </c:dPt>
          <c:dLbls>
            <c:dLbl>
              <c:idx val="0"/>
              <c:layout>
                <c:manualLayout>
                  <c:x val="-0.16180004070995377"/>
                  <c:y val="-0.1595432842223767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062-4A1D-8959-E6A567698616}"/>
                </c:ext>
              </c:extLst>
            </c:dLbl>
            <c:dLbl>
              <c:idx val="1"/>
              <c:layout>
                <c:manualLayout>
                  <c:x val="0.19964139266218686"/>
                  <c:y val="0.1685489020396979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062-4A1D-8959-E6A567698616}"/>
                </c:ext>
              </c:extLst>
            </c:dLbl>
            <c:dLbl>
              <c:idx val="2"/>
              <c:delete val="1"/>
              <c:extLst>
                <c:ext xmlns:c15="http://schemas.microsoft.com/office/drawing/2012/chart" uri="{CE6537A1-D6FC-4f65-9D91-7224C49458BB}"/>
                <c:ext xmlns:c16="http://schemas.microsoft.com/office/drawing/2014/chart" uri="{C3380CC4-5D6E-409C-BE32-E72D297353CC}">
                  <c16:uniqueId val="{00000005-7062-4A1D-8959-E6A567698616}"/>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Sí</c:v>
                </c:pt>
                <c:pt idx="1">
                  <c:v>No</c:v>
                </c:pt>
                <c:pt idx="2">
                  <c:v>No lo sabe</c:v>
                </c:pt>
              </c:strCache>
            </c:strRef>
          </c:cat>
          <c:val>
            <c:numRef>
              <c:f>Sheet1!$B$2:$D$2</c:f>
              <c:numCache>
                <c:formatCode>0%</c:formatCode>
                <c:ptCount val="3"/>
                <c:pt idx="0">
                  <c:v>0.4</c:v>
                </c:pt>
                <c:pt idx="1">
                  <c:v>0.6</c:v>
                </c:pt>
                <c:pt idx="2">
                  <c:v>0</c:v>
                </c:pt>
              </c:numCache>
            </c:numRef>
          </c:val>
          <c:extLst>
            <c:ext xmlns:c16="http://schemas.microsoft.com/office/drawing/2014/chart" uri="{C3380CC4-5D6E-409C-BE32-E72D297353CC}">
              <c16:uniqueId val="{00000008-7062-4A1D-8959-E6A567698616}"/>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Q15O-2025-LATINOS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DA3-4619-AA7C-760890AC998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8DA3-4619-AA7C-760890AC9983}"/>
              </c:ext>
            </c:extLst>
          </c:dPt>
          <c:dPt>
            <c:idx val="2"/>
            <c:invertIfNegative val="0"/>
            <c:bubble3D val="0"/>
            <c:spPr>
              <a:solidFill>
                <a:srgbClr val="FFCD00"/>
              </a:solidFill>
              <a:ln>
                <a:noFill/>
              </a:ln>
              <a:effectLst/>
            </c:spPr>
            <c:extLst>
              <c:ext xmlns:c16="http://schemas.microsoft.com/office/drawing/2014/chart" uri="{C3380CC4-5D6E-409C-BE32-E72D297353CC}">
                <c16:uniqueId val="{00000005-8DA3-4619-AA7C-760890AC9983}"/>
              </c:ext>
            </c:extLst>
          </c:dPt>
          <c:dPt>
            <c:idx val="3"/>
            <c:invertIfNegative val="0"/>
            <c:bubble3D val="0"/>
            <c:extLst>
              <c:ext xmlns:c16="http://schemas.microsoft.com/office/drawing/2014/chart" uri="{C3380CC4-5D6E-409C-BE32-E72D297353CC}">
                <c16:uniqueId val="{00000006-8DA3-4619-AA7C-760890AC9983}"/>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8DA3-4619-AA7C-760890AC9983}"/>
              </c:ext>
            </c:extLst>
          </c:dPt>
          <c:dPt>
            <c:idx val="6"/>
            <c:invertIfNegative val="0"/>
            <c:bubble3D val="0"/>
            <c:spPr>
              <a:solidFill>
                <a:srgbClr val="3E4143"/>
              </a:solidFill>
              <a:ln>
                <a:noFill/>
              </a:ln>
              <a:effectLst/>
            </c:spPr>
            <c:extLst>
              <c:ext xmlns:c16="http://schemas.microsoft.com/office/drawing/2014/chart" uri="{C3380CC4-5D6E-409C-BE32-E72D297353CC}">
                <c16:uniqueId val="{0000000A-8DA3-4619-AA7C-760890AC9983}"/>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Extremadamente serio</c:v>
                </c:pt>
                <c:pt idx="1">
                  <c:v>Muy serio problema</c:v>
                </c:pt>
                <c:pt idx="2">
                  <c:v>De alguna manera serio</c:v>
                </c:pt>
                <c:pt idx="3">
                  <c:v>No demasiado serio</c:v>
                </c:pt>
                <c:pt idx="4">
                  <c:v>No lo sabe</c:v>
                </c:pt>
              </c:strCache>
            </c:strRef>
          </c:cat>
          <c:val>
            <c:numRef>
              <c:f>Sheet1!$B$2:$B$6</c:f>
              <c:numCache>
                <c:formatCode>0%</c:formatCode>
                <c:ptCount val="5"/>
                <c:pt idx="0">
                  <c:v>0.28999999999999998</c:v>
                </c:pt>
                <c:pt idx="1">
                  <c:v>0.35</c:v>
                </c:pt>
                <c:pt idx="2">
                  <c:v>0.3</c:v>
                </c:pt>
                <c:pt idx="3">
                  <c:v>0.04</c:v>
                </c:pt>
                <c:pt idx="4">
                  <c:v>0.02</c:v>
                </c:pt>
              </c:numCache>
            </c:numRef>
          </c:val>
          <c:extLst>
            <c:ext xmlns:c16="http://schemas.microsoft.com/office/drawing/2014/chart" uri="{C3380CC4-5D6E-409C-BE32-E72D297353CC}">
              <c16:uniqueId val="{0000000B-8DA3-4619-AA7C-760890AC9983}"/>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Abril/Mayo de 2025 – SOLO LATINOS</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BE2A-4FD7-A431-EA74887A9963}"/>
              </c:ext>
            </c:extLst>
          </c:dPt>
          <c:dPt>
            <c:idx val="1"/>
            <c:bubble3D val="0"/>
            <c:spPr>
              <a:solidFill>
                <a:schemeClr val="accent1"/>
              </a:solidFill>
              <a:ln>
                <a:noFill/>
              </a:ln>
              <a:effectLst/>
            </c:spPr>
            <c:extLst>
              <c:ext xmlns:c16="http://schemas.microsoft.com/office/drawing/2014/chart" uri="{C3380CC4-5D6E-409C-BE32-E72D297353CC}">
                <c16:uniqueId val="{00000003-BE2A-4FD7-A431-EA74887A9963}"/>
              </c:ext>
            </c:extLst>
          </c:dPt>
          <c:dPt>
            <c:idx val="2"/>
            <c:bubble3D val="0"/>
            <c:spPr>
              <a:solidFill>
                <a:schemeClr val="accent6"/>
              </a:solidFill>
              <a:ln>
                <a:noFill/>
              </a:ln>
              <a:effectLst/>
            </c:spPr>
            <c:extLst>
              <c:ext xmlns:c16="http://schemas.microsoft.com/office/drawing/2014/chart" uri="{C3380CC4-5D6E-409C-BE32-E72D297353CC}">
                <c16:uniqueId val="{00000005-BE2A-4FD7-A431-EA74887A9963}"/>
              </c:ext>
            </c:extLst>
          </c:dPt>
          <c:dPt>
            <c:idx val="3"/>
            <c:bubble3D val="0"/>
            <c:spPr>
              <a:solidFill>
                <a:schemeClr val="accent4"/>
              </a:solidFill>
              <a:ln>
                <a:noFill/>
              </a:ln>
              <a:effectLst/>
            </c:spPr>
            <c:extLst>
              <c:ext xmlns:c16="http://schemas.microsoft.com/office/drawing/2014/chart" uri="{C3380CC4-5D6E-409C-BE32-E72D297353CC}">
                <c16:uniqueId val="{00000007-BE2A-4FD7-A431-EA74887A9963}"/>
              </c:ext>
            </c:extLst>
          </c:dPt>
          <c:dLbls>
            <c:dLbl>
              <c:idx val="0"/>
              <c:layout>
                <c:manualLayout>
                  <c:x val="-0.16413104346879639"/>
                  <c:y val="-1.467774111917440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E2A-4FD7-A431-EA74887A9963}"/>
                </c:ext>
              </c:extLst>
            </c:dLbl>
            <c:dLbl>
              <c:idx val="1"/>
              <c:layout>
                <c:manualLayout>
                  <c:x val="0.22062041749177128"/>
                  <c:y val="2.99818608105477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E2A-4FD7-A431-EA74887A9963}"/>
                </c:ext>
              </c:extLst>
            </c:dLbl>
            <c:dLbl>
              <c:idx val="2"/>
              <c:layout>
                <c:manualLayout>
                  <c:x val="3.3989324007364499E-2"/>
                  <c:y val="-6.5797027057520946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2A-4FD7-A431-EA74887A9963}"/>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Sí</c:v>
                </c:pt>
                <c:pt idx="1">
                  <c:v>No</c:v>
                </c:pt>
                <c:pt idx="2">
                  <c:v>No lo sabe</c:v>
                </c:pt>
              </c:strCache>
            </c:strRef>
          </c:cat>
          <c:val>
            <c:numRef>
              <c:f>Sheet1!$B$2:$D$2</c:f>
              <c:numCache>
                <c:formatCode>0%</c:formatCode>
                <c:ptCount val="3"/>
                <c:pt idx="0">
                  <c:v>0.22</c:v>
                </c:pt>
                <c:pt idx="1">
                  <c:v>0.76</c:v>
                </c:pt>
                <c:pt idx="2">
                  <c:v>0.03</c:v>
                </c:pt>
              </c:numCache>
            </c:numRef>
          </c:val>
          <c:extLst>
            <c:ext xmlns:c16="http://schemas.microsoft.com/office/drawing/2014/chart" uri="{C3380CC4-5D6E-409C-BE32-E72D297353CC}">
              <c16:uniqueId val="{00000008-BE2A-4FD7-A431-EA74887A9963}"/>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05387245592258"/>
          <c:y val="3.0977153833378662E-2"/>
          <c:w val="0.54895226235107164"/>
          <c:h val="0.9022480515644693"/>
        </c:manualLayout>
      </c:layout>
      <c:barChart>
        <c:barDir val="bar"/>
        <c:grouping val="clustered"/>
        <c:varyColors val="0"/>
        <c:ser>
          <c:idx val="0"/>
          <c:order val="0"/>
          <c:tx>
            <c:strRef>
              <c:f>Sheet1!$B$1</c:f>
              <c:strCache>
                <c:ptCount val="1"/>
                <c:pt idx="0">
                  <c:v>q26-LATINOS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Problemas financieros</c:v>
                </c:pt>
                <c:pt idx="1">
                  <c:v>Problemas políticos</c:v>
                </c:pt>
                <c:pt idx="2">
                  <c:v>Problemas familiares o de pareja</c:v>
                </c:pt>
                <c:pt idx="3">
                  <c:v>Problemas en el trabajo</c:v>
                </c:pt>
                <c:pt idx="4">
                  <c:v>Vivir tratos injustos de parte de otras personas a causa de algún aspecto de su identidad</c:v>
                </c:pt>
                <c:pt idx="5">
                  <c:v>Otro</c:v>
                </c:pt>
                <c:pt idx="6">
                  <c:v>No lo sabe</c:v>
                </c:pt>
              </c:strCache>
            </c:strRef>
          </c:cat>
          <c:val>
            <c:numRef>
              <c:f>Sheet1!$B$2:$B$8</c:f>
              <c:numCache>
                <c:formatCode>0%</c:formatCode>
                <c:ptCount val="7"/>
                <c:pt idx="0">
                  <c:v>0.4</c:v>
                </c:pt>
                <c:pt idx="1">
                  <c:v>0.23</c:v>
                </c:pt>
                <c:pt idx="2">
                  <c:v>0.17</c:v>
                </c:pt>
                <c:pt idx="3">
                  <c:v>0.06</c:v>
                </c:pt>
                <c:pt idx="4">
                  <c:v>0.03</c:v>
                </c:pt>
                <c:pt idx="5">
                  <c:v>0.1</c:v>
                </c:pt>
                <c:pt idx="6">
                  <c:v>0.01</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3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7742043227838"/>
          <c:y val="0.13598088682460652"/>
          <c:w val="0.51292851770480774"/>
          <c:h val="0.7697155671392982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AA-4C73-8C9B-8C96AB1023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AA-4C73-8C9B-8C96AB102340}"/>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8BAA-4C73-8C9B-8C96AB102340}"/>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8BAA-4C73-8C9B-8C96AB1023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BAA-4C73-8C9B-8C96AB102340}"/>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8BAA-4C73-8C9B-8C96AB102340}"/>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8BAA-4C73-8C9B-8C96AB102340}"/>
              </c:ext>
            </c:extLst>
          </c:dPt>
          <c:dLbls>
            <c:dLbl>
              <c:idx val="0"/>
              <c:layout>
                <c:manualLayout>
                  <c:x val="-8.7139118185996331E-2"/>
                  <c:y val="-0.2329757555749843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BAA-4C73-8C9B-8C96AB102340}"/>
                </c:ext>
              </c:extLst>
            </c:dLbl>
            <c:dLbl>
              <c:idx val="1"/>
              <c:layout>
                <c:manualLayout>
                  <c:x val="0.12700697142788925"/>
                  <c:y val="-2.806674018958755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BAA-4C73-8C9B-8C96AB102340}"/>
                </c:ext>
              </c:extLst>
            </c:dLbl>
            <c:dLbl>
              <c:idx val="2"/>
              <c:layout>
                <c:manualLayout>
                  <c:x val="9.7174572194268866E-2"/>
                  <c:y val="0.1764906076887078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BAA-4C73-8C9B-8C96AB102340}"/>
                </c:ext>
              </c:extLst>
            </c:dLbl>
            <c:dLbl>
              <c:idx val="3"/>
              <c:layout>
                <c:manualLayout>
                  <c:x val="-7.0890856566452456E-2"/>
                  <c:y val="0.1788629462617585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BAA-4C73-8C9B-8C96AB102340}"/>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AA-4C73-8C9B-8C96AB102340}"/>
                </c:ext>
              </c:extLst>
            </c:dLbl>
            <c:dLbl>
              <c:idx val="6"/>
              <c:layout>
                <c:manualLayout>
                  <c:x val="1.2466500737133001E-2"/>
                  <c:y val="8.603270077017678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8BAA-4C73-8C9B-8C96AB10234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0 of 6</c:v>
                </c:pt>
                <c:pt idx="1">
                  <c:v>1 of 6</c:v>
                </c:pt>
                <c:pt idx="2">
                  <c:v>2 of 6</c:v>
                </c:pt>
                <c:pt idx="3">
                  <c:v>3 of 6</c:v>
                </c:pt>
                <c:pt idx="4">
                  <c:v>4 of 6</c:v>
                </c:pt>
                <c:pt idx="5">
                  <c:v>5 of 6</c:v>
                </c:pt>
                <c:pt idx="6">
                  <c:v>6 of 6</c:v>
                </c:pt>
              </c:strCache>
            </c:strRef>
          </c:cat>
          <c:val>
            <c:numRef>
              <c:f>Sheet1!$B$2:$B$8</c:f>
              <c:numCache>
                <c:formatCode>0%</c:formatCode>
                <c:ptCount val="7"/>
                <c:pt idx="0">
                  <c:v>0.41</c:v>
                </c:pt>
                <c:pt idx="1">
                  <c:v>0.16</c:v>
                </c:pt>
                <c:pt idx="2">
                  <c:v>0.16</c:v>
                </c:pt>
                <c:pt idx="3">
                  <c:v>0.15</c:v>
                </c:pt>
                <c:pt idx="4">
                  <c:v>0.08</c:v>
                </c:pt>
                <c:pt idx="5">
                  <c:v>0.03</c:v>
                </c:pt>
                <c:pt idx="6">
                  <c:v>0.02</c:v>
                </c:pt>
              </c:numCache>
            </c:numRef>
          </c:val>
          <c:extLst>
            <c:ext xmlns:c16="http://schemas.microsoft.com/office/drawing/2014/chart" uri="{C3380CC4-5D6E-409C-BE32-E72D297353CC}">
              <c16:uniqueId val="{0000000E-8BAA-4C73-8C9B-8C96AB102340}"/>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2758560719062"/>
          <c:y val="3.1640358965194924E-2"/>
          <c:w val="0.72304147624013515"/>
          <c:h val="0.79935595902109213"/>
        </c:manualLayout>
      </c:layout>
      <c:barChart>
        <c:barDir val="bar"/>
        <c:grouping val="percentStacked"/>
        <c:varyColors val="0"/>
        <c:ser>
          <c:idx val="0"/>
          <c:order val="0"/>
          <c:tx>
            <c:strRef>
              <c:f>Sheet1!$B$1</c:f>
              <c:strCache>
                <c:ptCount val="1"/>
                <c:pt idx="0">
                  <c:v>Demasiados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 propio hogar</c:v>
                </c:pt>
                <c:pt idx="1">
                  <c:v>Las personas de bajos ingresos</c:v>
                </c:pt>
                <c:pt idx="2">
                  <c:v>Las personas de ingresos medios</c:v>
                </c:pt>
                <c:pt idx="3">
                  <c:v>Las pequeñas empresas</c:v>
                </c:pt>
                <c:pt idx="4">
                  <c:v>Las personas de altos ingresos</c:v>
                </c:pt>
                <c:pt idx="5">
                  <c:v>Las grandes corporaciones</c:v>
                </c:pt>
              </c:strCache>
            </c:strRef>
          </c:cat>
          <c:val>
            <c:numRef>
              <c:f>Sheet1!$B$2:$B$7</c:f>
              <c:numCache>
                <c:formatCode>0%</c:formatCode>
                <c:ptCount val="6"/>
                <c:pt idx="0">
                  <c:v>0.63</c:v>
                </c:pt>
                <c:pt idx="1">
                  <c:v>0.6</c:v>
                </c:pt>
                <c:pt idx="2">
                  <c:v>0.56000000000000005</c:v>
                </c:pt>
                <c:pt idx="3">
                  <c:v>0.51</c:v>
                </c:pt>
                <c:pt idx="4">
                  <c:v>0.12</c:v>
                </c:pt>
                <c:pt idx="5">
                  <c:v>0.08</c:v>
                </c:pt>
              </c:numCache>
            </c:numRef>
          </c:val>
          <c:extLst>
            <c:ext xmlns:c16="http://schemas.microsoft.com/office/drawing/2014/chart" uri="{C3380CC4-5D6E-409C-BE32-E72D297353CC}">
              <c16:uniqueId val="{00000000-AEDB-404A-806B-AA6529F9A3E8}"/>
            </c:ext>
          </c:extLst>
        </c:ser>
        <c:ser>
          <c:idx val="1"/>
          <c:order val="1"/>
          <c:tx>
            <c:strRef>
              <c:f>Sheet1!$C$1</c:f>
              <c:strCache>
                <c:ptCount val="1"/>
                <c:pt idx="0">
                  <c:v>La Cantidad Correcta</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 propio hogar</c:v>
                </c:pt>
                <c:pt idx="1">
                  <c:v>Las personas de bajos ingresos</c:v>
                </c:pt>
                <c:pt idx="2">
                  <c:v>Las personas de ingresos medios</c:v>
                </c:pt>
                <c:pt idx="3">
                  <c:v>Las pequeñas empresas</c:v>
                </c:pt>
                <c:pt idx="4">
                  <c:v>Las personas de altos ingresos</c:v>
                </c:pt>
                <c:pt idx="5">
                  <c:v>Las grandes corporaciones</c:v>
                </c:pt>
              </c:strCache>
            </c:strRef>
          </c:cat>
          <c:val>
            <c:numRef>
              <c:f>Sheet1!$C$2:$C$7</c:f>
              <c:numCache>
                <c:formatCode>0%</c:formatCode>
                <c:ptCount val="6"/>
                <c:pt idx="0">
                  <c:v>0.24</c:v>
                </c:pt>
                <c:pt idx="1">
                  <c:v>0.14000000000000001</c:v>
                </c:pt>
                <c:pt idx="2">
                  <c:v>0.28999999999999998</c:v>
                </c:pt>
                <c:pt idx="3">
                  <c:v>0.21</c:v>
                </c:pt>
                <c:pt idx="4">
                  <c:v>0.17</c:v>
                </c:pt>
                <c:pt idx="5">
                  <c:v>0.09</c:v>
                </c:pt>
              </c:numCache>
            </c:numRef>
          </c:val>
          <c:extLst>
            <c:ext xmlns:c16="http://schemas.microsoft.com/office/drawing/2014/chart" uri="{C3380CC4-5D6E-409C-BE32-E72D297353CC}">
              <c16:uniqueId val="{00000001-AEDB-404A-806B-AA6529F9A3E8}"/>
            </c:ext>
          </c:extLst>
        </c:ser>
        <c:ser>
          <c:idx val="2"/>
          <c:order val="2"/>
          <c:tx>
            <c:strRef>
              <c:f>Sheet1!$D$1</c:f>
              <c:strCache>
                <c:ptCount val="1"/>
                <c:pt idx="0">
                  <c:v>Muy Pocos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 propio hogar</c:v>
                </c:pt>
                <c:pt idx="1">
                  <c:v>Las personas de bajos ingresos</c:v>
                </c:pt>
                <c:pt idx="2">
                  <c:v>Las personas de ingresos medios</c:v>
                </c:pt>
                <c:pt idx="3">
                  <c:v>Las pequeñas empresas</c:v>
                </c:pt>
                <c:pt idx="4">
                  <c:v>Las personas de altos ingresos</c:v>
                </c:pt>
                <c:pt idx="5">
                  <c:v>Las grandes corporaciones</c:v>
                </c:pt>
              </c:strCache>
            </c:strRef>
          </c:cat>
          <c:val>
            <c:numRef>
              <c:f>Sheet1!$D$2:$D$7</c:f>
              <c:numCache>
                <c:formatCode>0%</c:formatCode>
                <c:ptCount val="6"/>
                <c:pt idx="0">
                  <c:v>0.04</c:v>
                </c:pt>
                <c:pt idx="1">
                  <c:v>0.09</c:v>
                </c:pt>
                <c:pt idx="2">
                  <c:v>0.04</c:v>
                </c:pt>
                <c:pt idx="3">
                  <c:v>0.04</c:v>
                </c:pt>
                <c:pt idx="4">
                  <c:v>0.52</c:v>
                </c:pt>
                <c:pt idx="5">
                  <c:v>0.63</c:v>
                </c:pt>
              </c:numCache>
            </c:numRef>
          </c:val>
          <c:extLst>
            <c:ext xmlns:c16="http://schemas.microsoft.com/office/drawing/2014/chart" uri="{C3380CC4-5D6E-409C-BE32-E72D297353CC}">
              <c16:uniqueId val="{00000002-AEDB-404A-806B-AA6529F9A3E8}"/>
            </c:ext>
          </c:extLst>
        </c:ser>
        <c:ser>
          <c:idx val="3"/>
          <c:order val="3"/>
          <c:tx>
            <c:strRef>
              <c:f>Sheet1!$E$1</c:f>
              <c:strCache>
                <c:ptCount val="1"/>
                <c:pt idx="0">
                  <c:v>No sé</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 propio hogar</c:v>
                </c:pt>
                <c:pt idx="1">
                  <c:v>Las personas de bajos ingresos</c:v>
                </c:pt>
                <c:pt idx="2">
                  <c:v>Las personas de ingresos medios</c:v>
                </c:pt>
                <c:pt idx="3">
                  <c:v>Las pequeñas empresas</c:v>
                </c:pt>
                <c:pt idx="4">
                  <c:v>Las personas de altos ingresos</c:v>
                </c:pt>
                <c:pt idx="5">
                  <c:v>Las grandes corporaciones</c:v>
                </c:pt>
              </c:strCache>
            </c:strRef>
          </c:cat>
          <c:val>
            <c:numRef>
              <c:f>Sheet1!$E$2:$E$7</c:f>
              <c:numCache>
                <c:formatCode>0%</c:formatCode>
                <c:ptCount val="6"/>
                <c:pt idx="0">
                  <c:v>0.09</c:v>
                </c:pt>
                <c:pt idx="1">
                  <c:v>0.17</c:v>
                </c:pt>
                <c:pt idx="2">
                  <c:v>0.11</c:v>
                </c:pt>
                <c:pt idx="3">
                  <c:v>0.24</c:v>
                </c:pt>
                <c:pt idx="4">
                  <c:v>0.19</c:v>
                </c:pt>
                <c:pt idx="5">
                  <c:v>0.2</c:v>
                </c:pt>
              </c:numCache>
            </c:numRef>
          </c:val>
          <c:extLst>
            <c:ext xmlns:c16="http://schemas.microsoft.com/office/drawing/2014/chart" uri="{C3380CC4-5D6E-409C-BE32-E72D297353CC}">
              <c16:uniqueId val="{00000003-AEDB-404A-806B-AA6529F9A3E8}"/>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37169696489281123"/>
          <c:y val="0.90945466924047502"/>
          <c:w val="0.43186659972872521"/>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71638672513563"/>
          <c:y val="3.1640358965194924E-2"/>
          <c:w val="0.66639355595364125"/>
          <c:h val="0.8338727142558503"/>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Seguridad pública</c:v>
                </c:pt>
                <c:pt idx="1">
                  <c:v>Estimular creación de empleos y economía</c:v>
                </c:pt>
                <c:pt idx="2">
                  <c:v>Atención de salud mental</c:v>
                </c:pt>
                <c:pt idx="3">
                  <c:v>Atenciónde salud física</c:v>
                </c:pt>
                <c:pt idx="4">
                  <c:v>Vivienda</c:v>
                </c:pt>
              </c:strCache>
            </c:strRef>
          </c:cat>
          <c:val>
            <c:numRef>
              <c:f>Sheet1!$B$2:$B$6</c:f>
              <c:numCache>
                <c:formatCode>0%</c:formatCode>
                <c:ptCount val="5"/>
                <c:pt idx="0">
                  <c:v>0.47</c:v>
                </c:pt>
                <c:pt idx="1">
                  <c:v>0.42</c:v>
                </c:pt>
                <c:pt idx="2">
                  <c:v>0.36</c:v>
                </c:pt>
                <c:pt idx="3">
                  <c:v>0.42</c:v>
                </c:pt>
                <c:pt idx="4">
                  <c:v>0.44</c:v>
                </c:pt>
              </c:numCache>
            </c:numRef>
          </c:val>
          <c:extLst>
            <c:ext xmlns:c16="http://schemas.microsoft.com/office/drawing/2014/chart" uri="{C3380CC4-5D6E-409C-BE32-E72D297353CC}">
              <c16:uniqueId val="{00000000-D90F-4720-8C33-D94A36828508}"/>
            </c:ext>
          </c:extLst>
        </c:ser>
        <c:ser>
          <c:idx val="1"/>
          <c:order val="1"/>
          <c:tx>
            <c:strRef>
              <c:f>Sheet1!$C$1</c:f>
              <c:strCache>
                <c:ptCount val="1"/>
                <c:pt idx="0">
                  <c:v>Muy Impt.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Seguridad pública</c:v>
                </c:pt>
                <c:pt idx="1">
                  <c:v>Estimular creación de empleos y economía</c:v>
                </c:pt>
                <c:pt idx="2">
                  <c:v>Atención de salud mental</c:v>
                </c:pt>
                <c:pt idx="3">
                  <c:v>Atenciónde salud física</c:v>
                </c:pt>
                <c:pt idx="4">
                  <c:v>Vivienda</c:v>
                </c:pt>
              </c:strCache>
            </c:strRef>
          </c:cat>
          <c:val>
            <c:numRef>
              <c:f>Sheet1!$C$2:$C$6</c:f>
              <c:numCache>
                <c:formatCode>0%</c:formatCode>
                <c:ptCount val="5"/>
                <c:pt idx="0">
                  <c:v>0.35</c:v>
                </c:pt>
                <c:pt idx="1">
                  <c:v>0.33</c:v>
                </c:pt>
                <c:pt idx="2">
                  <c:v>0.39</c:v>
                </c:pt>
                <c:pt idx="3">
                  <c:v>0.31</c:v>
                </c:pt>
                <c:pt idx="4">
                  <c:v>0.25</c:v>
                </c:pt>
              </c:numCache>
            </c:numRef>
          </c:val>
          <c:extLst>
            <c:ext xmlns:c16="http://schemas.microsoft.com/office/drawing/2014/chart" uri="{C3380CC4-5D6E-409C-BE32-E72D297353CC}">
              <c16:uniqueId val="{00000001-D90F-4720-8C33-D94A36828508}"/>
            </c:ext>
          </c:extLst>
        </c:ser>
        <c:ser>
          <c:idx val="2"/>
          <c:order val="2"/>
          <c:tx>
            <c:strRef>
              <c:f>Sheet1!$D$1</c:f>
              <c:strCache>
                <c:ptCount val="1"/>
                <c:pt idx="0">
                  <c:v>Algo Impt.</c:v>
                </c:pt>
              </c:strCache>
            </c:strRef>
          </c:tx>
          <c:spPr>
            <a:solidFill>
              <a:srgbClr val="2961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Seguridad pública</c:v>
                </c:pt>
                <c:pt idx="1">
                  <c:v>Estimular creación de empleos y economía</c:v>
                </c:pt>
                <c:pt idx="2">
                  <c:v>Atención de salud mental</c:v>
                </c:pt>
                <c:pt idx="3">
                  <c:v>Atenciónde salud física</c:v>
                </c:pt>
                <c:pt idx="4">
                  <c:v>Vivienda</c:v>
                </c:pt>
              </c:strCache>
            </c:strRef>
          </c:cat>
          <c:val>
            <c:numRef>
              <c:f>Sheet1!$D$2:$D$6</c:f>
              <c:numCache>
                <c:formatCode>0%</c:formatCode>
                <c:ptCount val="5"/>
                <c:pt idx="0">
                  <c:v>0.15</c:v>
                </c:pt>
                <c:pt idx="1">
                  <c:v>0.18</c:v>
                </c:pt>
                <c:pt idx="2">
                  <c:v>0.15</c:v>
                </c:pt>
                <c:pt idx="3">
                  <c:v>0.22</c:v>
                </c:pt>
                <c:pt idx="4">
                  <c:v>0.2</c:v>
                </c:pt>
              </c:numCache>
            </c:numRef>
          </c:val>
          <c:extLst>
            <c:ext xmlns:c16="http://schemas.microsoft.com/office/drawing/2014/chart" uri="{C3380CC4-5D6E-409C-BE32-E72D297353CC}">
              <c16:uniqueId val="{00000002-D90F-4720-8C33-D94A36828508}"/>
            </c:ext>
          </c:extLst>
        </c:ser>
        <c:ser>
          <c:idx val="3"/>
          <c:order val="3"/>
          <c:tx>
            <c:strRef>
              <c:f>Sheet1!$E$1</c:f>
              <c:strCache>
                <c:ptCount val="1"/>
                <c:pt idx="0">
                  <c:v>No Impt.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90F-4720-8C33-D94A3682850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Seguridad pública</c:v>
                </c:pt>
                <c:pt idx="1">
                  <c:v>Estimular creación de empleos y economía</c:v>
                </c:pt>
                <c:pt idx="2">
                  <c:v>Atención de salud mental</c:v>
                </c:pt>
                <c:pt idx="3">
                  <c:v>Atenciónde salud física</c:v>
                </c:pt>
                <c:pt idx="4">
                  <c:v>Vivienda</c:v>
                </c:pt>
              </c:strCache>
            </c:strRef>
          </c:cat>
          <c:val>
            <c:numRef>
              <c:f>Sheet1!$E$2:$E$6</c:f>
              <c:numCache>
                <c:formatCode>0%</c:formatCode>
                <c:ptCount val="5"/>
                <c:pt idx="0">
                  <c:v>0.03</c:v>
                </c:pt>
                <c:pt idx="1">
                  <c:v>0.05</c:v>
                </c:pt>
                <c:pt idx="2">
                  <c:v>7.0000000000000007E-2</c:v>
                </c:pt>
                <c:pt idx="3">
                  <c:v>0.04</c:v>
                </c:pt>
                <c:pt idx="4">
                  <c:v>0.09</c:v>
                </c:pt>
              </c:numCache>
            </c:numRef>
          </c:val>
          <c:extLst>
            <c:ext xmlns:c16="http://schemas.microsoft.com/office/drawing/2014/chart" uri="{C3380CC4-5D6E-409C-BE32-E72D297353CC}">
              <c16:uniqueId val="{00000004-D90F-4720-8C33-D94A36828508}"/>
            </c:ext>
          </c:extLst>
        </c:ser>
        <c:ser>
          <c:idx val="4"/>
          <c:order val="4"/>
          <c:tx>
            <c:strRef>
              <c:f>Sheet1!$F$1</c:f>
              <c:strCache>
                <c:ptCount val="1"/>
                <c:pt idx="0">
                  <c:v>No lo sabe</c:v>
                </c:pt>
              </c:strCache>
            </c:strRef>
          </c:tx>
          <c:spPr>
            <a:solidFill>
              <a:schemeClr val="accent6"/>
            </a:solidFill>
            <a:ln>
              <a:noFill/>
            </a:ln>
            <a:effectLst/>
          </c:spPr>
          <c:invertIfNegative val="0"/>
          <c:dLbls>
            <c:delete val="1"/>
          </c:dLbls>
          <c:cat>
            <c:strRef>
              <c:f>Sheet1!$A$2:$A$6</c:f>
              <c:strCache>
                <c:ptCount val="5"/>
                <c:pt idx="0">
                  <c:v>Seguridad pública</c:v>
                </c:pt>
                <c:pt idx="1">
                  <c:v>Estimular creación de empleos y economía</c:v>
                </c:pt>
                <c:pt idx="2">
                  <c:v>Atención de salud mental</c:v>
                </c:pt>
                <c:pt idx="3">
                  <c:v>Atenciónde salud física</c:v>
                </c:pt>
                <c:pt idx="4">
                  <c:v>Vivienda</c:v>
                </c:pt>
              </c:strCache>
            </c:strRef>
          </c:cat>
          <c:val>
            <c:numRef>
              <c:f>Sheet1!$F$2:$F$6</c:f>
              <c:numCache>
                <c:formatCode>0%</c:formatCode>
                <c:ptCount val="5"/>
                <c:pt idx="0">
                  <c:v>0</c:v>
                </c:pt>
                <c:pt idx="1">
                  <c:v>0.02</c:v>
                </c:pt>
                <c:pt idx="2">
                  <c:v>0.03</c:v>
                </c:pt>
                <c:pt idx="3">
                  <c:v>0</c:v>
                </c:pt>
                <c:pt idx="4">
                  <c:v>0.01</c:v>
                </c:pt>
              </c:numCache>
            </c:numRef>
          </c:val>
          <c:extLst>
            <c:ext xmlns:c16="http://schemas.microsoft.com/office/drawing/2014/chart" uri="{C3380CC4-5D6E-409C-BE32-E72D297353CC}">
              <c16:uniqueId val="{00000009-D90F-4720-8C33-D94A36828508}"/>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6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39564317817108702"/>
          <c:y val="0.94397142447523319"/>
          <c:w val="0.48194821260734089"/>
          <c:h val="5.54449162187302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Q15r-2025-LATINOS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25A2-4DE9-9833-0B394343078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2-25A2-4DE9-9833-0B3943430787}"/>
              </c:ext>
            </c:extLst>
          </c:dPt>
          <c:dPt>
            <c:idx val="2"/>
            <c:invertIfNegative val="0"/>
            <c:bubble3D val="0"/>
            <c:spPr>
              <a:solidFill>
                <a:srgbClr val="FFCD00"/>
              </a:solidFill>
              <a:ln>
                <a:noFill/>
              </a:ln>
              <a:effectLst/>
            </c:spPr>
            <c:extLst>
              <c:ext xmlns:c16="http://schemas.microsoft.com/office/drawing/2014/chart" uri="{C3380CC4-5D6E-409C-BE32-E72D297353CC}">
                <c16:uniqueId val="{00000004-25A2-4DE9-9833-0B3943430787}"/>
              </c:ext>
            </c:extLst>
          </c:dPt>
          <c:dPt>
            <c:idx val="3"/>
            <c:invertIfNegative val="0"/>
            <c:bubble3D val="0"/>
            <c:extLst>
              <c:ext xmlns:c16="http://schemas.microsoft.com/office/drawing/2014/chart" uri="{C3380CC4-5D6E-409C-BE32-E72D297353CC}">
                <c16:uniqueId val="{00000006-25A2-4DE9-9833-0B3943430787}"/>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25A2-4DE9-9833-0B3943430787}"/>
              </c:ext>
            </c:extLst>
          </c:dPt>
          <c:dPt>
            <c:idx val="6"/>
            <c:invertIfNegative val="0"/>
            <c:bubble3D val="0"/>
            <c:spPr>
              <a:solidFill>
                <a:srgbClr val="3E4143"/>
              </a:solidFill>
              <a:ln>
                <a:noFill/>
              </a:ln>
              <a:effectLst/>
            </c:spPr>
            <c:extLst>
              <c:ext xmlns:c16="http://schemas.microsoft.com/office/drawing/2014/chart" uri="{C3380CC4-5D6E-409C-BE32-E72D297353CC}">
                <c16:uniqueId val="{0000000A-25A2-4DE9-9833-0B3943430787}"/>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Extremadamente serio problema</c:v>
                </c:pt>
                <c:pt idx="1">
                  <c:v>Muy serio problema</c:v>
                </c:pt>
                <c:pt idx="2">
                  <c:v>De alguna manera serio</c:v>
                </c:pt>
                <c:pt idx="3">
                  <c:v>No demasiado serio</c:v>
                </c:pt>
                <c:pt idx="4">
                  <c:v>No se</c:v>
                </c:pt>
              </c:strCache>
            </c:strRef>
          </c:cat>
          <c:val>
            <c:numRef>
              <c:f>Sheet1!$B$2:$B$6</c:f>
              <c:numCache>
                <c:formatCode>0%</c:formatCode>
                <c:ptCount val="5"/>
                <c:pt idx="0">
                  <c:v>0.6</c:v>
                </c:pt>
                <c:pt idx="1">
                  <c:v>0.3</c:v>
                </c:pt>
                <c:pt idx="2">
                  <c:v>0.09</c:v>
                </c:pt>
                <c:pt idx="3">
                  <c:v>0.02</c:v>
                </c:pt>
                <c:pt idx="4">
                  <c:v>0</c:v>
                </c:pt>
              </c:numCache>
            </c:numRef>
          </c:val>
          <c:extLst>
            <c:ext xmlns:c16="http://schemas.microsoft.com/office/drawing/2014/chart" uri="{C3380CC4-5D6E-409C-BE32-E72D297353CC}">
              <c16:uniqueId val="{0000000B-25A2-4DE9-9833-0B3943430787}"/>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max val="0.7500000000000001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5531137941868"/>
          <c:y val="4.2721328672018111E-2"/>
          <c:w val="0.47824588815618407"/>
          <c:h val="0.89620296082644146"/>
        </c:manualLayout>
      </c:layout>
      <c:barChart>
        <c:barDir val="bar"/>
        <c:grouping val="clustered"/>
        <c:varyColors val="0"/>
        <c:ser>
          <c:idx val="0"/>
          <c:order val="0"/>
          <c:tx>
            <c:strRef>
              <c:f>Sheet1!$B$1</c:f>
              <c:strCache>
                <c:ptCount val="1"/>
                <c:pt idx="0">
                  <c:v>2025-LATINOS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407-4E0C-B4B5-683E1FBA444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B407-4E0C-B4B5-683E1FBA444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B407-4E0C-B4B5-683E1FBA444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B407-4E0C-B4B5-683E1FBA4441}"/>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B407-4E0C-B4B5-683E1FBA4441}"/>
              </c:ext>
            </c:extLst>
          </c:dPt>
          <c:dPt>
            <c:idx val="6"/>
            <c:invertIfNegative val="0"/>
            <c:bubble3D val="0"/>
            <c:spPr>
              <a:solidFill>
                <a:srgbClr val="3E4143"/>
              </a:solidFill>
              <a:ln>
                <a:noFill/>
              </a:ln>
              <a:effectLst/>
            </c:spPr>
            <c:extLst>
              <c:ext xmlns:c16="http://schemas.microsoft.com/office/drawing/2014/chart" uri="{C3380CC4-5D6E-409C-BE32-E72D297353CC}">
                <c16:uniqueId val="{0000000A-B407-4E0C-B4B5-683E1FBA4441}"/>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Viviendo cómodamente con aumento de ahorros</c:v>
                </c:pt>
                <c:pt idx="1">
                  <c:v>Viviendo cómodamente sin aumento de ahorros</c:v>
                </c:pt>
                <c:pt idx="2">
                  <c:v>Apenas sobreviviendo económicamente</c:v>
                </c:pt>
                <c:pt idx="3">
                  <c:v>Batallando mucho financieramente</c:v>
                </c:pt>
                <c:pt idx="4">
                  <c:v>No sé</c:v>
                </c:pt>
              </c:strCache>
            </c:strRef>
          </c:cat>
          <c:val>
            <c:numRef>
              <c:f>Sheet1!$B$2:$B$6</c:f>
              <c:numCache>
                <c:formatCode>0%</c:formatCode>
                <c:ptCount val="5"/>
                <c:pt idx="0">
                  <c:v>0.14000000000000001</c:v>
                </c:pt>
                <c:pt idx="1">
                  <c:v>0.32</c:v>
                </c:pt>
                <c:pt idx="2">
                  <c:v>0.43</c:v>
                </c:pt>
                <c:pt idx="3">
                  <c:v>0.1</c:v>
                </c:pt>
                <c:pt idx="4">
                  <c:v>0</c:v>
                </c:pt>
              </c:numCache>
            </c:numRef>
          </c:val>
          <c:extLst>
            <c:ext xmlns:c16="http://schemas.microsoft.com/office/drawing/2014/chart" uri="{C3380CC4-5D6E-409C-BE32-E72D297353CC}">
              <c16:uniqueId val="{0000000B-B407-4E0C-B4B5-683E1FBA4441}"/>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q18</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527-4A70-B13A-1D15827C3B0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527-4A70-B13A-1D15827C3B0F}"/>
              </c:ext>
            </c:extLst>
          </c:dPt>
          <c:dPt>
            <c:idx val="3"/>
            <c:invertIfNegative val="0"/>
            <c:bubble3D val="0"/>
            <c:spPr>
              <a:solidFill>
                <a:srgbClr val="FFCD00"/>
              </a:solidFill>
              <a:ln>
                <a:noFill/>
              </a:ln>
              <a:effectLst/>
            </c:spPr>
            <c:extLst>
              <c:ext xmlns:c16="http://schemas.microsoft.com/office/drawing/2014/chart" uri="{C3380CC4-5D6E-409C-BE32-E72D297353CC}">
                <c16:uniqueId val="{00000005-F527-4A70-B13A-1D15827C3B0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F527-4A70-B13A-1D15827C3B0F}"/>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F527-4A70-B13A-1D15827C3B0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F527-4A70-B13A-1D15827C3B0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F527-4A70-B13A-1D15827C3B0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Mucho  mejor</c:v>
                </c:pt>
                <c:pt idx="1">
                  <c:v>Un poco mejor</c:v>
                </c:pt>
                <c:pt idx="3">
                  <c:v>Casi igual</c:v>
                </c:pt>
                <c:pt idx="5">
                  <c:v>Un poco peor</c:v>
                </c:pt>
                <c:pt idx="6">
                  <c:v>Mucho peor</c:v>
                </c:pt>
              </c:strCache>
            </c:strRef>
          </c:cat>
          <c:val>
            <c:numRef>
              <c:f>Sheet1!$B$2:$B$8</c:f>
              <c:numCache>
                <c:formatCode>0%</c:formatCode>
                <c:ptCount val="7"/>
                <c:pt idx="0">
                  <c:v>0.05</c:v>
                </c:pt>
                <c:pt idx="1">
                  <c:v>0.12</c:v>
                </c:pt>
                <c:pt idx="3">
                  <c:v>0.43</c:v>
                </c:pt>
                <c:pt idx="5">
                  <c:v>0.27</c:v>
                </c:pt>
                <c:pt idx="6">
                  <c:v>0.13</c:v>
                </c:pt>
              </c:numCache>
            </c:numRef>
          </c:val>
          <c:extLst>
            <c:ext xmlns:c16="http://schemas.microsoft.com/office/drawing/2014/chart" uri="{C3380CC4-5D6E-409C-BE32-E72D297353CC}">
              <c16:uniqueId val="{0000000E-F527-4A70-B13A-1D15827C3B0F}"/>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max val="0.45"/>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q22-LATINOS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F527-4A70-B13A-1D15827C3B0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F527-4A70-B13A-1D15827C3B0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F527-4A70-B13A-1D15827C3B0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F527-4A70-B13A-1D15827C3B0F}"/>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F527-4A70-B13A-1D15827C3B0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F527-4A70-B13A-1D15827C3B0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F527-4A70-B13A-1D15827C3B0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Muy preocupado</c:v>
                </c:pt>
                <c:pt idx="1">
                  <c:v>Algo preocupado</c:v>
                </c:pt>
                <c:pt idx="3">
                  <c:v>No muy preocupado</c:v>
                </c:pt>
                <c:pt idx="4">
                  <c:v>Nada preocupado</c:v>
                </c:pt>
              </c:strCache>
            </c:strRef>
          </c:cat>
          <c:val>
            <c:numRef>
              <c:f>Sheet1!$B$2:$B$6</c:f>
              <c:numCache>
                <c:formatCode>0%</c:formatCode>
                <c:ptCount val="5"/>
                <c:pt idx="0">
                  <c:v>0.17</c:v>
                </c:pt>
                <c:pt idx="1">
                  <c:v>0.23</c:v>
                </c:pt>
                <c:pt idx="3">
                  <c:v>0.28999999999999998</c:v>
                </c:pt>
                <c:pt idx="4">
                  <c:v>0.28999999999999998</c:v>
                </c:pt>
              </c:numCache>
            </c:numRef>
          </c:val>
          <c:extLst>
            <c:ext xmlns:c16="http://schemas.microsoft.com/office/drawing/2014/chart" uri="{C3380CC4-5D6E-409C-BE32-E72D297353CC}">
              <c16:uniqueId val="{0000000E-F527-4A70-B13A-1D15827C3B0F}"/>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Abril/Mayo de 2025 – Solo Latinos</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4-3784-474F-9C02-476A6FC65AA6}"/>
              </c:ext>
            </c:extLst>
          </c:dPt>
          <c:dPt>
            <c:idx val="1"/>
            <c:bubble3D val="0"/>
            <c:spPr>
              <a:solidFill>
                <a:schemeClr val="accent1"/>
              </a:solidFill>
              <a:ln>
                <a:noFill/>
              </a:ln>
              <a:effectLst/>
            </c:spPr>
            <c:extLst>
              <c:ext xmlns:c16="http://schemas.microsoft.com/office/drawing/2014/chart" uri="{C3380CC4-5D6E-409C-BE32-E72D297353CC}">
                <c16:uniqueId val="{00000003-3784-474F-9C02-476A6FC65AA6}"/>
              </c:ext>
            </c:extLst>
          </c:dPt>
          <c:dPt>
            <c:idx val="2"/>
            <c:bubble3D val="0"/>
            <c:spPr>
              <a:solidFill>
                <a:schemeClr val="accent6"/>
              </a:solidFill>
              <a:ln>
                <a:noFill/>
              </a:ln>
              <a:effectLst/>
            </c:spPr>
            <c:extLst>
              <c:ext xmlns:c16="http://schemas.microsoft.com/office/drawing/2014/chart" uri="{C3380CC4-5D6E-409C-BE32-E72D297353CC}">
                <c16:uniqueId val="{00000002-3784-474F-9C02-476A6FC65AA6}"/>
              </c:ext>
            </c:extLst>
          </c:dPt>
          <c:dLbls>
            <c:dLbl>
              <c:idx val="0"/>
              <c:layout>
                <c:manualLayout>
                  <c:x val="-0.18044806278069542"/>
                  <c:y val="-5.87672542375403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784-474F-9C02-476A6FC65AA6}"/>
                </c:ext>
              </c:extLst>
            </c:dLbl>
            <c:dLbl>
              <c:idx val="1"/>
              <c:layout>
                <c:manualLayout>
                  <c:x val="0.20430339817987225"/>
                  <c:y val="7.72206248659398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784-474F-9C02-476A6FC65AA6}"/>
                </c:ext>
              </c:extLst>
            </c:dLbl>
            <c:dLbl>
              <c:idx val="2"/>
              <c:layout>
                <c:manualLayout>
                  <c:x val="-1.0437844912696606E-2"/>
                  <c:y val="-6.6171217582243189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784-474F-9C02-476A6FC65AA6}"/>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Sí</c:v>
                </c:pt>
                <c:pt idx="1">
                  <c:v>No</c:v>
                </c:pt>
                <c:pt idx="2">
                  <c:v>No lo sabe</c:v>
                </c:pt>
              </c:strCache>
            </c:strRef>
          </c:cat>
          <c:val>
            <c:numRef>
              <c:f>Sheet1!$B$2:$D$2</c:f>
              <c:numCache>
                <c:formatCode>0%</c:formatCode>
                <c:ptCount val="3"/>
                <c:pt idx="0">
                  <c:v>0.25</c:v>
                </c:pt>
                <c:pt idx="1">
                  <c:v>0.73</c:v>
                </c:pt>
                <c:pt idx="2">
                  <c:v>0.02</c:v>
                </c:pt>
              </c:numCache>
            </c:numRef>
          </c:val>
          <c:extLst>
            <c:ext xmlns:c16="http://schemas.microsoft.com/office/drawing/2014/chart" uri="{C3380CC4-5D6E-409C-BE32-E72D297353CC}">
              <c16:uniqueId val="{00000000-C4D5-4A6D-A8BB-08DD77F9F087}"/>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Abril/Mayo de 2025 – Solo Latinos</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F5FD-4A6F-8B62-A61806A9A66A}"/>
              </c:ext>
            </c:extLst>
          </c:dPt>
          <c:dPt>
            <c:idx val="1"/>
            <c:bubble3D val="0"/>
            <c:spPr>
              <a:solidFill>
                <a:schemeClr val="accent1"/>
              </a:solidFill>
              <a:ln>
                <a:noFill/>
              </a:ln>
              <a:effectLst/>
            </c:spPr>
            <c:extLst>
              <c:ext xmlns:c16="http://schemas.microsoft.com/office/drawing/2014/chart" uri="{C3380CC4-5D6E-409C-BE32-E72D297353CC}">
                <c16:uniqueId val="{00000003-F5FD-4A6F-8B62-A61806A9A66A}"/>
              </c:ext>
            </c:extLst>
          </c:dPt>
          <c:dPt>
            <c:idx val="2"/>
            <c:bubble3D val="0"/>
            <c:spPr>
              <a:solidFill>
                <a:schemeClr val="accent6"/>
              </a:solidFill>
              <a:ln>
                <a:noFill/>
              </a:ln>
              <a:effectLst/>
            </c:spPr>
            <c:extLst>
              <c:ext xmlns:c16="http://schemas.microsoft.com/office/drawing/2014/chart" uri="{C3380CC4-5D6E-409C-BE32-E72D297353CC}">
                <c16:uniqueId val="{00000005-F5FD-4A6F-8B62-A61806A9A66A}"/>
              </c:ext>
            </c:extLst>
          </c:dPt>
          <c:dLbls>
            <c:dLbl>
              <c:idx val="0"/>
              <c:layout>
                <c:manualLayout>
                  <c:x val="-0.13849001312152656"/>
                  <c:y val="4.830727762134839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5FD-4A6F-8B62-A61806A9A66A}"/>
                </c:ext>
              </c:extLst>
            </c:dLbl>
            <c:dLbl>
              <c:idx val="1"/>
              <c:layout>
                <c:manualLayout>
                  <c:x val="0.24393044508019843"/>
                  <c:y val="-0.1148836822926546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5FD-4A6F-8B62-A61806A9A66A}"/>
                </c:ext>
              </c:extLst>
            </c:dLbl>
            <c:dLbl>
              <c:idx val="2"/>
              <c:layout>
                <c:manualLayout>
                  <c:x val="-1.0437844912696606E-2"/>
                  <c:y val="-6.6171217582243189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5FD-4A6F-8B62-A61806A9A66A}"/>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Sí</c:v>
                </c:pt>
                <c:pt idx="1">
                  <c:v>No</c:v>
                </c:pt>
                <c:pt idx="2">
                  <c:v>No lo sabe</c:v>
                </c:pt>
              </c:strCache>
            </c:strRef>
          </c:cat>
          <c:val>
            <c:numRef>
              <c:f>Sheet1!$B$2:$D$2</c:f>
              <c:numCache>
                <c:formatCode>0%</c:formatCode>
                <c:ptCount val="3"/>
                <c:pt idx="0">
                  <c:v>0.1</c:v>
                </c:pt>
                <c:pt idx="1">
                  <c:v>0.89</c:v>
                </c:pt>
                <c:pt idx="2">
                  <c:v>0.01</c:v>
                </c:pt>
              </c:numCache>
            </c:numRef>
          </c:val>
          <c:extLst>
            <c:ext xmlns:c16="http://schemas.microsoft.com/office/drawing/2014/chart" uri="{C3380CC4-5D6E-409C-BE32-E72D297353CC}">
              <c16:uniqueId val="{00000006-F5FD-4A6F-8B62-A61806A9A66A}"/>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q24</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5C9-4A34-BB06-0AEB4AE4D6EB}"/>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5C9-4A34-BB06-0AEB4AE4D6E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5C9-4A34-BB06-0AEB4AE4D6E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95C9-4A34-BB06-0AEB4AE4D6E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D-95C9-4A34-BB06-0AEB4AE4D6EB}"/>
              </c:ext>
            </c:extLst>
          </c:dPt>
          <c:dPt>
            <c:idx val="6"/>
            <c:invertIfNegative val="0"/>
            <c:bubble3D val="0"/>
            <c:spPr>
              <a:solidFill>
                <a:srgbClr val="FFCD00"/>
              </a:solidFill>
              <a:ln>
                <a:noFill/>
              </a:ln>
              <a:effectLst/>
            </c:spPr>
            <c:extLst>
              <c:ext xmlns:c16="http://schemas.microsoft.com/office/drawing/2014/chart" uri="{C3380CC4-5D6E-409C-BE32-E72D297353CC}">
                <c16:uniqueId val="{00000009-95C9-4A34-BB06-0AEB4AE4D6EB}"/>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95C9-4A34-BB06-0AEB4AE4D6EB}"/>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Muy preocupado</c:v>
                </c:pt>
                <c:pt idx="1">
                  <c:v>Algo preocupado</c:v>
                </c:pt>
                <c:pt idx="3">
                  <c:v>Nada preocupado</c:v>
                </c:pt>
                <c:pt idx="5">
                  <c:v>No lo sabe</c:v>
                </c:pt>
              </c:strCache>
            </c:strRef>
          </c:cat>
          <c:val>
            <c:numRef>
              <c:f>Sheet1!$B$2:$B$7</c:f>
              <c:numCache>
                <c:formatCode>0%</c:formatCode>
                <c:ptCount val="6"/>
                <c:pt idx="0">
                  <c:v>0.33</c:v>
                </c:pt>
                <c:pt idx="1">
                  <c:v>0.39</c:v>
                </c:pt>
                <c:pt idx="3">
                  <c:v>0.27</c:v>
                </c:pt>
                <c:pt idx="5">
                  <c:v>0.01</c:v>
                </c:pt>
              </c:numCache>
            </c:numRef>
          </c:val>
          <c:extLst>
            <c:ext xmlns:c16="http://schemas.microsoft.com/office/drawing/2014/chart" uri="{C3380CC4-5D6E-409C-BE32-E72D297353CC}">
              <c16:uniqueId val="{0000000C-95C9-4A34-BB06-0AEB4AE4D6EB}"/>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max val="0.45"/>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C2_A4DDD78A.xml><?xml version="1.0" encoding="utf-8"?>
<p188:cmLst xmlns:a="http://schemas.openxmlformats.org/drawingml/2006/main" xmlns:r="http://schemas.openxmlformats.org/officeDocument/2006/relationships" xmlns:p188="http://schemas.microsoft.com/office/powerpoint/2018/8/main">
  <p188:cm id="{2D873E97-5EFA-4F2D-BD78-01555414B5BA}" authorId="{3A8B8A1C-FFD6-F49C-A767-3865E7B71C9E}" status="resolved" created="2025-08-25T16:53:18.604" complete="100000">
    <ac:deMkLst xmlns:ac="http://schemas.microsoft.com/office/drawing/2013/main/command">
      <pc:docMk xmlns:pc="http://schemas.microsoft.com/office/powerpoint/2013/main/command"/>
      <pc:sldMk xmlns:pc="http://schemas.microsoft.com/office/powerpoint/2013/main/command" cId="2766002058" sldId="706"/>
      <ac:spMk id="3" creationId="{FF0FE84B-3CEA-D5E6-0747-7281D9BFF693}"/>
    </ac:deMkLst>
    <p188:txBody>
      <a:bodyPr/>
      <a:lstStyle/>
      <a:p>
        <a:r>
          <a:rPr lang="en-US"/>
          <a:t>Sugerencia:
“El costo de vida impacta con mayor fuerza a quienes tienen menos educación formal en Colorado.”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2B847-ACAD-834B-947A-93CBCBF3473A}"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E3800-EAEB-8C4A-85AB-474EEB9510BF}" type="slidenum">
              <a:rPr lang="en-US" smtClean="0"/>
              <a:t>‹#›</a:t>
            </a:fld>
            <a:endParaRPr lang="en-US" dirty="0"/>
          </a:p>
        </p:txBody>
      </p:sp>
    </p:spTree>
    <p:extLst>
      <p:ext uri="{BB962C8B-B14F-4D97-AF65-F5344CB8AC3E}">
        <p14:creationId xmlns:p14="http://schemas.microsoft.com/office/powerpoint/2010/main" val="7668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E3800-EAEB-8C4A-85AB-474EEB9510BF}" type="slidenum">
              <a:rPr lang="en-US" smtClean="0"/>
              <a:t>6</a:t>
            </a:fld>
            <a:endParaRPr lang="en-US" dirty="0"/>
          </a:p>
        </p:txBody>
      </p:sp>
    </p:spTree>
    <p:extLst>
      <p:ext uri="{BB962C8B-B14F-4D97-AF65-F5344CB8AC3E}">
        <p14:creationId xmlns:p14="http://schemas.microsoft.com/office/powerpoint/2010/main" val="87425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E3800-EAEB-8C4A-85AB-474EEB951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08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E3800-EAEB-8C4A-85AB-474EEB951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93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62321-7B75-08BB-20D9-7A824B898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1746E-6D3A-AD12-502A-0F3A7EBBD0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C3A09A-2565-FD76-0A98-50F479615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BDE1F4-C31F-FF0B-7350-7A0FDE67C731}"/>
              </a:ext>
            </a:extLst>
          </p:cNvPr>
          <p:cNvSpPr>
            <a:spLocks noGrp="1"/>
          </p:cNvSpPr>
          <p:nvPr>
            <p:ph type="sldNum" sz="quarter" idx="5"/>
          </p:nvPr>
        </p:nvSpPr>
        <p:spPr/>
        <p:txBody>
          <a:bodyPr/>
          <a:lstStyle/>
          <a:p>
            <a:fld id="{69BE3800-EAEB-8C4A-85AB-474EEB9510BF}" type="slidenum">
              <a:rPr lang="en-US" smtClean="0"/>
              <a:t>14</a:t>
            </a:fld>
            <a:endParaRPr lang="en-US" dirty="0"/>
          </a:p>
        </p:txBody>
      </p:sp>
    </p:spTree>
    <p:extLst>
      <p:ext uri="{BB962C8B-B14F-4D97-AF65-F5344CB8AC3E}">
        <p14:creationId xmlns:p14="http://schemas.microsoft.com/office/powerpoint/2010/main" val="68867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27EF5-5F3A-82DC-512F-8345A9F0B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9476E-13D9-E5AC-A6F5-085D5B915D9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75390BF-DEB1-A724-5FF0-A742D138F1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AFF33-7623-ABBB-A4E5-4403B17FAF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E3800-EAEB-8C4A-85AB-474EEB951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82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1F6F-F20C-9491-A77A-49BF94F62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C8960-9BC5-D518-9BE4-944264C294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023F0A-8B02-DA89-7E4C-31C0B1952F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2DA366-D6F1-BDA0-A645-E2D8BA0D27E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E3800-EAEB-8C4A-85AB-474EEB951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54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FBF5-7CD2-EEE4-B498-9E5DCB799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1D270-9F4F-0BAF-0FD8-63F21FD4A7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BC95DF-766A-FB50-E438-B4E9169E7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F02188-E82C-36B2-5784-B3F82628D5B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E3800-EAEB-8C4A-85AB-474EEB951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76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841B-C3DD-D087-FC16-5E79A2939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29EB8-0433-A316-8075-26BE0E9907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AFE604-E28D-7E3A-B4EC-391ABEF8D2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17BE2-BAB8-3829-277F-A0CC384CEE44}"/>
              </a:ext>
            </a:extLst>
          </p:cNvPr>
          <p:cNvSpPr>
            <a:spLocks noGrp="1"/>
          </p:cNvSpPr>
          <p:nvPr>
            <p:ph type="sldNum" sz="quarter" idx="10"/>
          </p:nvPr>
        </p:nvSpPr>
        <p:spPr/>
        <p:txBody>
          <a:bodyPr/>
          <a:lstStyle/>
          <a:p>
            <a:fld id="{69BE3800-EAEB-8C4A-85AB-474EEB9510BF}" type="slidenum">
              <a:rPr lang="en-US" smtClean="0"/>
              <a:t>51</a:t>
            </a:fld>
            <a:endParaRPr lang="en-US" dirty="0"/>
          </a:p>
        </p:txBody>
      </p:sp>
    </p:spTree>
    <p:extLst>
      <p:ext uri="{BB962C8B-B14F-4D97-AF65-F5344CB8AC3E}">
        <p14:creationId xmlns:p14="http://schemas.microsoft.com/office/powerpoint/2010/main" val="2102446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 y="2666492"/>
            <a:ext cx="12210553" cy="4191508"/>
          </a:xfrm>
          <a:prstGeom prst="rect">
            <a:avLst/>
          </a:prstGeom>
        </p:spPr>
      </p:pic>
      <p:sp>
        <p:nvSpPr>
          <p:cNvPr id="15" name="Rectangle 14"/>
          <p:cNvSpPr/>
          <p:nvPr userDrawn="1"/>
        </p:nvSpPr>
        <p:spPr>
          <a:xfrm>
            <a:off x="0" y="2450592"/>
            <a:ext cx="12192000" cy="44074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sp>
        <p:nvSpPr>
          <p:cNvPr id="3" name="Subtitle 2"/>
          <p:cNvSpPr>
            <a:spLocks noGrp="1"/>
          </p:cNvSpPr>
          <p:nvPr>
            <p:ph type="subTitle" idx="1"/>
          </p:nvPr>
        </p:nvSpPr>
        <p:spPr>
          <a:xfrm>
            <a:off x="1042416" y="5292077"/>
            <a:ext cx="9144000" cy="360694"/>
          </a:xfrm>
        </p:spPr>
        <p:txBody>
          <a:bodyPr>
            <a:normAutofit/>
          </a:bodyPr>
          <a:lstStyle>
            <a:lvl1pPr marL="0" indent="0" algn="l">
              <a:buNone/>
              <a:defRPr sz="1800" b="0" i="0">
                <a:solidFill>
                  <a:schemeClr val="accent6"/>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Slide Number Placeholder 22"/>
          <p:cNvSpPr txBox="1">
            <a:spLocks/>
          </p:cNvSpPr>
          <p:nvPr userDrawn="1"/>
        </p:nvSpPr>
        <p:spPr>
          <a:xfrm>
            <a:off x="11353800" y="6642100"/>
            <a:ext cx="711200" cy="215900"/>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solidFill>
                <a:latin typeface="Montserrat Light" charset="0"/>
                <a:ea typeface="Montserrat Light" charset="0"/>
                <a:cs typeface="Montserrat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BD022-7125-D642-8635-6E1E2E10EF99}" type="slidenum">
              <a:rPr lang="en-US" smtClean="0"/>
              <a:pPr/>
              <a:t>‹#›</a:t>
            </a:fld>
            <a:endParaRPr lang="en-US" dirty="0"/>
          </a:p>
        </p:txBody>
      </p:sp>
      <p:pic>
        <p:nvPicPr>
          <p:cNvPr id="17" name="Picture 16"/>
          <p:cNvPicPr>
            <a:picLocks noChangeAspect="1"/>
          </p:cNvPicPr>
          <p:nvPr userDrawn="1"/>
        </p:nvPicPr>
        <p:blipFill>
          <a:blip r:embed="rId3"/>
          <a:stretch>
            <a:fillRect/>
          </a:stretch>
        </p:blipFill>
        <p:spPr>
          <a:xfrm>
            <a:off x="410718" y="585978"/>
            <a:ext cx="4457700" cy="1333500"/>
          </a:xfrm>
          <a:prstGeom prst="rect">
            <a:avLst/>
          </a:prstGeom>
        </p:spPr>
      </p:pic>
      <p:sp>
        <p:nvSpPr>
          <p:cNvPr id="18" name="Rectangle 17"/>
          <p:cNvSpPr/>
          <p:nvPr userDrawn="1"/>
        </p:nvSpPr>
        <p:spPr>
          <a:xfrm flipV="1">
            <a:off x="0" y="2450592"/>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pic>
        <p:nvPicPr>
          <p:cNvPr id="19" name="Picture 18"/>
          <p:cNvPicPr>
            <a:picLocks noChangeAspect="1"/>
          </p:cNvPicPr>
          <p:nvPr userDrawn="1"/>
        </p:nvPicPr>
        <p:blipFill>
          <a:blip r:embed="rId4"/>
          <a:stretch>
            <a:fillRect/>
          </a:stretch>
        </p:blipFill>
        <p:spPr>
          <a:xfrm>
            <a:off x="9765792" y="1685313"/>
            <a:ext cx="1961896" cy="289029"/>
          </a:xfrm>
          <a:prstGeom prst="rect">
            <a:avLst/>
          </a:prstGeom>
        </p:spPr>
      </p:pic>
      <p:sp>
        <p:nvSpPr>
          <p:cNvPr id="20" name="Rectangle 19"/>
          <p:cNvSpPr/>
          <p:nvPr userDrawn="1"/>
        </p:nvSpPr>
        <p:spPr>
          <a:xfrm>
            <a:off x="1018032" y="3551996"/>
            <a:ext cx="6571488" cy="1569660"/>
          </a:xfrm>
          <a:prstGeom prst="rect">
            <a:avLst/>
          </a:prstGeom>
        </p:spPr>
        <p:txBody>
          <a:bodyPr wrap="square">
            <a:spAutoFit/>
          </a:bodyPr>
          <a:lstStyle/>
          <a:p>
            <a:r>
              <a:rPr lang="en-US" sz="4800" dirty="0">
                <a:solidFill>
                  <a:schemeClr val="bg1"/>
                </a:solidFill>
                <a:latin typeface="Montserrat" charset="0"/>
                <a:ea typeface="Montserrat" charset="0"/>
                <a:cs typeface="Montserrat" charset="0"/>
              </a:rPr>
              <a:t>The Colorado Health Foundation Poll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8" name="Rectangle 7"/>
          <p:cNvSpPr/>
          <p:nvPr userDrawn="1"/>
        </p:nvSpPr>
        <p:spPr>
          <a:xfrm>
            <a:off x="0" y="0"/>
            <a:ext cx="9963150" cy="6642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Regular"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12" name="Rectangle 11"/>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3"/>
          <a:stretch>
            <a:fillRect/>
          </a:stretch>
        </p:blipFill>
        <p:spPr>
          <a:xfrm>
            <a:off x="164338" y="6269863"/>
            <a:ext cx="496062" cy="496062"/>
          </a:xfrm>
          <a:prstGeom prst="rect">
            <a:avLst/>
          </a:prstGeom>
        </p:spPr>
      </p:pic>
      <p:sp>
        <p:nvSpPr>
          <p:cNvPr id="14" name="Title 1"/>
          <p:cNvSpPr txBox="1">
            <a:spLocks/>
          </p:cNvSpPr>
          <p:nvPr userDrawn="1"/>
        </p:nvSpPr>
        <p:spPr>
          <a:xfrm>
            <a:off x="823444" y="483537"/>
            <a:ext cx="83515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chemeClr val="accent3"/>
                </a:solidFill>
                <a:latin typeface="Montserrat Semi" charset="0"/>
                <a:ea typeface="Montserrat Semi" charset="0"/>
                <a:cs typeface="Montserrat Semi" charset="0"/>
              </a:defRPr>
            </a:lvl1pPr>
          </a:lstStyle>
          <a:p>
            <a:r>
              <a:rPr lang="en-US" dirty="0"/>
              <a:t>Click to edit Master title style</a:t>
            </a:r>
          </a:p>
        </p:txBody>
      </p:sp>
      <p:sp>
        <p:nvSpPr>
          <p:cNvPr id="16" name="Text Placeholder 15"/>
          <p:cNvSpPr>
            <a:spLocks noGrp="1"/>
          </p:cNvSpPr>
          <p:nvPr>
            <p:ph type="body" sz="quarter" idx="11"/>
          </p:nvPr>
        </p:nvSpPr>
        <p:spPr>
          <a:xfrm>
            <a:off x="823913" y="1877406"/>
            <a:ext cx="8609012" cy="4275744"/>
          </a:xfrm>
        </p:spPr>
        <p:txBody>
          <a:bodyPr>
            <a:normAutofit/>
          </a:bodyPr>
          <a:lstStyle>
            <a:lvl1pPr marL="0" indent="0">
              <a:buNone/>
              <a:defRPr sz="1800" b="0" i="0">
                <a:solidFill>
                  <a:schemeClr val="bg1"/>
                </a:solidFill>
                <a:latin typeface="Montserrat" charset="0"/>
                <a:ea typeface="Montserrat" charset="0"/>
                <a:cs typeface="Montserrat"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6930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8" name="Rectangle 7"/>
          <p:cNvSpPr/>
          <p:nvPr userDrawn="1"/>
        </p:nvSpPr>
        <p:spPr>
          <a:xfrm>
            <a:off x="0" y="0"/>
            <a:ext cx="9963150" cy="6642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Regular"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12" name="Rectangle 11"/>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3"/>
          <a:stretch>
            <a:fillRect/>
          </a:stretch>
        </p:blipFill>
        <p:spPr>
          <a:xfrm>
            <a:off x="164338" y="6269863"/>
            <a:ext cx="496062" cy="496062"/>
          </a:xfrm>
          <a:prstGeom prst="rect">
            <a:avLst/>
          </a:prstGeom>
        </p:spPr>
      </p:pic>
      <p:sp>
        <p:nvSpPr>
          <p:cNvPr id="10" name="Title 1">
            <a:extLst>
              <a:ext uri="{FF2B5EF4-FFF2-40B4-BE49-F238E27FC236}">
                <a16:creationId xmlns:a16="http://schemas.microsoft.com/office/drawing/2014/main" id="{3FB75B45-3B4D-4A3F-9355-713073710198}"/>
              </a:ext>
            </a:extLst>
          </p:cNvPr>
          <p:cNvSpPr>
            <a:spLocks noGrp="1"/>
          </p:cNvSpPr>
          <p:nvPr>
            <p:ph type="title"/>
          </p:nvPr>
        </p:nvSpPr>
        <p:spPr>
          <a:xfrm>
            <a:off x="831851" y="671347"/>
            <a:ext cx="8890120" cy="2852737"/>
          </a:xfrm>
        </p:spPr>
        <p:txBody>
          <a:bodyPr anchor="b">
            <a:normAutofit/>
          </a:bodyPr>
          <a:lstStyle>
            <a:lvl1pP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6186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164338" y="6269863"/>
            <a:ext cx="496062" cy="49606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p:cNvSpPr/>
          <p:nvPr/>
        </p:nvSpPr>
        <p:spPr>
          <a:xfrm>
            <a:off x="0" y="0"/>
            <a:ext cx="12192000" cy="117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0" y="-27782"/>
            <a:ext cx="12192000" cy="19357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mj-lt"/>
            </a:endParaRPr>
          </a:p>
        </p:txBody>
      </p:sp>
      <p:sp>
        <p:nvSpPr>
          <p:cNvPr id="8" name="Text Placeholder 7"/>
          <p:cNvSpPr>
            <a:spLocks noGrp="1"/>
          </p:cNvSpPr>
          <p:nvPr>
            <p:ph type="body" sz="quarter" idx="11"/>
          </p:nvPr>
        </p:nvSpPr>
        <p:spPr>
          <a:xfrm>
            <a:off x="309966" y="61786"/>
            <a:ext cx="11561762" cy="882430"/>
          </a:xfrm>
        </p:spPr>
        <p:txBody>
          <a:bodyPr anchor="b">
            <a:normAutofit/>
          </a:bodyPr>
          <a:lstStyle>
            <a:lvl1pPr marL="0" indent="0">
              <a:buNone/>
              <a:defRPr sz="2200" b="0" i="0">
                <a:solidFill>
                  <a:schemeClr val="bg1"/>
                </a:solidFill>
                <a:latin typeface="+mj-lt"/>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10"/>
          <p:cNvSpPr>
            <a:spLocks noGrp="1"/>
          </p:cNvSpPr>
          <p:nvPr>
            <p:ph type="body" sz="quarter" idx="12"/>
          </p:nvPr>
        </p:nvSpPr>
        <p:spPr>
          <a:xfrm>
            <a:off x="309563" y="985838"/>
            <a:ext cx="11561762" cy="842962"/>
          </a:xfrm>
        </p:spPr>
        <p:txBody>
          <a:bodyPr>
            <a:noAutofit/>
          </a:bodyPr>
          <a:lstStyle>
            <a:lvl1pPr marL="0" indent="0">
              <a:buNone/>
              <a:defRPr sz="1400" b="0" i="0">
                <a:solidFill>
                  <a:schemeClr val="accent3"/>
                </a:solidFill>
                <a:latin typeface="+mn-lt"/>
                <a:ea typeface="Montserrat" charset="0"/>
                <a:cs typeface="Montserrat" charset="0"/>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edit Master text styles</a:t>
            </a:r>
          </a:p>
        </p:txBody>
      </p:sp>
      <p:sp>
        <p:nvSpPr>
          <p:cNvPr id="12" name="Rectangle 11"/>
          <p:cNvSpPr/>
          <p:nvPr userDrawn="1"/>
        </p:nvSpPr>
        <p:spPr>
          <a:xfrm flipV="1">
            <a:off x="0" y="6642100"/>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2"/>
          <a:stretch>
            <a:fillRect/>
          </a:stretch>
        </p:blipFill>
        <p:spPr>
          <a:xfrm>
            <a:off x="86040" y="6313823"/>
            <a:ext cx="496062" cy="496062"/>
          </a:xfrm>
          <a:prstGeom prst="rect">
            <a:avLst/>
          </a:prstGeom>
        </p:spPr>
      </p:pic>
      <p:sp>
        <p:nvSpPr>
          <p:cNvPr id="6" name="Text Placeholder 5">
            <a:extLst>
              <a:ext uri="{FF2B5EF4-FFF2-40B4-BE49-F238E27FC236}">
                <a16:creationId xmlns:a16="http://schemas.microsoft.com/office/drawing/2014/main" id="{BAC1D7FA-0A94-410A-A0C7-E276613F65E9}"/>
              </a:ext>
            </a:extLst>
          </p:cNvPr>
          <p:cNvSpPr>
            <a:spLocks noGrp="1"/>
          </p:cNvSpPr>
          <p:nvPr>
            <p:ph type="body" sz="quarter" idx="13"/>
          </p:nvPr>
        </p:nvSpPr>
        <p:spPr>
          <a:xfrm>
            <a:off x="660400" y="6357938"/>
            <a:ext cx="10693400" cy="284162"/>
          </a:xfrm>
        </p:spPr>
        <p:txBody>
          <a:bodyPr anchor="b">
            <a:normAutofit/>
          </a:bodyPr>
          <a:lstStyle>
            <a:lvl1pPr marL="0" indent="0">
              <a:buNone/>
              <a:defRPr sz="900" i="1"/>
            </a:lvl1pPr>
          </a:lstStyle>
          <a:p>
            <a:pPr lvl="0"/>
            <a:endParaRPr lang="en-US" dirty="0"/>
          </a:p>
        </p:txBody>
      </p:sp>
    </p:spTree>
    <p:extLst>
      <p:ext uri="{BB962C8B-B14F-4D97-AF65-F5344CB8AC3E}">
        <p14:creationId xmlns:p14="http://schemas.microsoft.com/office/powerpoint/2010/main" val="8487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BATI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0" y="-27782"/>
            <a:ext cx="12192000" cy="19357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mj-lt"/>
            </a:endParaRPr>
          </a:p>
        </p:txBody>
      </p:sp>
      <p:sp>
        <p:nvSpPr>
          <p:cNvPr id="8" name="Text Placeholder 7"/>
          <p:cNvSpPr>
            <a:spLocks noGrp="1"/>
          </p:cNvSpPr>
          <p:nvPr>
            <p:ph type="body" sz="quarter" idx="11"/>
          </p:nvPr>
        </p:nvSpPr>
        <p:spPr>
          <a:xfrm>
            <a:off x="309966" y="61786"/>
            <a:ext cx="11561762" cy="882430"/>
          </a:xfrm>
        </p:spPr>
        <p:txBody>
          <a:bodyPr anchor="b">
            <a:normAutofit/>
          </a:bodyPr>
          <a:lstStyle>
            <a:lvl1pPr marL="0" indent="0">
              <a:buNone/>
              <a:defRPr sz="2200" b="0" i="0">
                <a:solidFill>
                  <a:schemeClr val="bg1"/>
                </a:solidFill>
                <a:latin typeface="+mj-lt"/>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10"/>
          <p:cNvSpPr>
            <a:spLocks noGrp="1"/>
          </p:cNvSpPr>
          <p:nvPr>
            <p:ph type="body" sz="quarter" idx="12"/>
          </p:nvPr>
        </p:nvSpPr>
        <p:spPr>
          <a:xfrm>
            <a:off x="309563" y="985838"/>
            <a:ext cx="11561762" cy="842962"/>
          </a:xfrm>
        </p:spPr>
        <p:txBody>
          <a:bodyPr>
            <a:noAutofit/>
          </a:bodyPr>
          <a:lstStyle>
            <a:lvl1pPr marL="0" indent="0">
              <a:buNone/>
              <a:defRPr sz="1400" b="0" i="0">
                <a:solidFill>
                  <a:schemeClr val="accent3"/>
                </a:solidFill>
                <a:latin typeface="+mn-lt"/>
                <a:ea typeface="Montserrat" charset="0"/>
                <a:cs typeface="Montserrat" charset="0"/>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edit Master text styles</a:t>
            </a:r>
          </a:p>
        </p:txBody>
      </p:sp>
      <p:sp>
        <p:nvSpPr>
          <p:cNvPr id="12" name="Rectangle 11"/>
          <p:cNvSpPr/>
          <p:nvPr userDrawn="1"/>
        </p:nvSpPr>
        <p:spPr>
          <a:xfrm flipV="1">
            <a:off x="0" y="6642100"/>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2" name="Picture 1">
            <a:extLst>
              <a:ext uri="{FF2B5EF4-FFF2-40B4-BE49-F238E27FC236}">
                <a16:creationId xmlns:a16="http://schemas.microsoft.com/office/drawing/2014/main" id="{B78BB5DF-EDC2-043F-C2CC-9A9AAD3A83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71422" y="-27782"/>
            <a:ext cx="2519898" cy="1935713"/>
          </a:xfrm>
          <a:prstGeom prst="rect">
            <a:avLst/>
          </a:prstGeom>
        </p:spPr>
      </p:pic>
    </p:spTree>
    <p:extLst>
      <p:ext uri="{BB962C8B-B14F-4D97-AF65-F5344CB8AC3E}">
        <p14:creationId xmlns:p14="http://schemas.microsoft.com/office/powerpoint/2010/main" val="422428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p:cNvSpPr/>
          <p:nvPr userDrawn="1"/>
        </p:nvSpPr>
        <p:spPr>
          <a:xfrm>
            <a:off x="384048" y="365125"/>
            <a:ext cx="11375136" cy="6053964"/>
          </a:xfrm>
          <a:prstGeom prst="rect">
            <a:avLst/>
          </a:prstGeom>
          <a:solidFill>
            <a:schemeClr val="tx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Regular" charset="0"/>
            </a:endParaRPr>
          </a:p>
        </p:txBody>
      </p:sp>
      <p:sp>
        <p:nvSpPr>
          <p:cNvPr id="10" name="Slide Number Placeholder 4"/>
          <p:cNvSpPr txBox="1">
            <a:spLocks/>
          </p:cNvSpPr>
          <p:nvPr userDrawn="1"/>
        </p:nvSpPr>
        <p:spPr>
          <a:xfrm>
            <a:off x="11353800" y="6642100"/>
            <a:ext cx="711200" cy="215900"/>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solidFill>
                <a:latin typeface="Montserrat Light" charset="0"/>
                <a:ea typeface="Montserrat Light" charset="0"/>
                <a:cs typeface="Montserrat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BD022-7125-D642-8635-6E1E2E10EF99}" type="slidenum">
              <a:rPr lang="en-US" smtClean="0"/>
              <a:pPr/>
              <a:t>‹#›</a:t>
            </a:fld>
            <a:endParaRPr lang="en-US" dirty="0"/>
          </a:p>
        </p:txBody>
      </p:sp>
      <p:sp>
        <p:nvSpPr>
          <p:cNvPr id="2" name="Title 1"/>
          <p:cNvSpPr>
            <a:spLocks noGrp="1"/>
          </p:cNvSpPr>
          <p:nvPr>
            <p:ph type="title"/>
          </p:nvPr>
        </p:nvSpPr>
        <p:spPr>
          <a:xfrm>
            <a:off x="831850" y="671347"/>
            <a:ext cx="10515599" cy="2852737"/>
          </a:xfrm>
        </p:spPr>
        <p:txBody>
          <a:bodyPr anchor="b">
            <a:normAutofit/>
          </a:bodyPr>
          <a:lstStyle>
            <a:lvl1pPr>
              <a:defRPr sz="4800">
                <a:solidFill>
                  <a:schemeClr val="bg1"/>
                </a:solidFill>
                <a:latin typeface="+mj-lt"/>
              </a:defRPr>
            </a:lvl1pPr>
          </a:lstStyle>
          <a:p>
            <a:r>
              <a:rPr lang="en-US" dirty="0"/>
              <a:t>Click to edit Master title style</a:t>
            </a:r>
          </a:p>
        </p:txBody>
      </p:sp>
      <p:sp>
        <p:nvSpPr>
          <p:cNvPr id="3" name="Text Placeholder 2"/>
          <p:cNvSpPr>
            <a:spLocks noGrp="1"/>
          </p:cNvSpPr>
          <p:nvPr>
            <p:ph type="body" idx="1"/>
          </p:nvPr>
        </p:nvSpPr>
        <p:spPr>
          <a:xfrm>
            <a:off x="831850" y="3551072"/>
            <a:ext cx="10515600" cy="2625891"/>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963FF3-3082-0146-9045-A71664B0B90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6" name="Slide Number Placeholder 5"/>
          <p:cNvSpPr>
            <a:spLocks noGrp="1"/>
          </p:cNvSpPr>
          <p:nvPr>
            <p:ph type="sldNum" sz="quarter" idx="12"/>
          </p:nvPr>
        </p:nvSpPr>
        <p:spPr/>
        <p:txBody>
          <a:bodyPr/>
          <a:lstStyle/>
          <a:p>
            <a:fld id="{68963FF3-3082-0146-9045-A71664B0B90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838199" y="1270000"/>
            <a:ext cx="8826500" cy="7858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7" name="Text Placeholder 6"/>
          <p:cNvSpPr>
            <a:spLocks noGrp="1"/>
          </p:cNvSpPr>
          <p:nvPr>
            <p:ph type="body" sz="quarter" idx="11"/>
          </p:nvPr>
        </p:nvSpPr>
        <p:spPr>
          <a:xfrm>
            <a:off x="838198" y="2273643"/>
            <a:ext cx="10515601" cy="2174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9" name="Picture 8"/>
          <p:cNvPicPr>
            <a:picLocks noChangeAspect="1"/>
          </p:cNvPicPr>
          <p:nvPr userDrawn="1"/>
        </p:nvPicPr>
        <p:blipFill>
          <a:blip r:embed="rId3"/>
          <a:stretch>
            <a:fillRect/>
          </a:stretch>
        </p:blipFill>
        <p:spPr>
          <a:xfrm>
            <a:off x="164338" y="6269863"/>
            <a:ext cx="496062" cy="496062"/>
          </a:xfrm>
          <a:prstGeom prst="rect">
            <a:avLst/>
          </a:prstGeom>
        </p:spPr>
      </p:pic>
      <p:sp>
        <p:nvSpPr>
          <p:cNvPr id="11" name="Text Placeholder 10"/>
          <p:cNvSpPr>
            <a:spLocks noGrp="1"/>
          </p:cNvSpPr>
          <p:nvPr>
            <p:ph type="body" sz="quarter" idx="12"/>
          </p:nvPr>
        </p:nvSpPr>
        <p:spPr>
          <a:xfrm>
            <a:off x="1000897" y="1446213"/>
            <a:ext cx="8538519" cy="468312"/>
          </a:xfrm>
        </p:spPr>
        <p:txBody>
          <a:bodyPr anchor="ctr">
            <a:normAutofit/>
          </a:bodyPr>
          <a:lstStyle>
            <a:lvl1pPr marL="0" indent="0">
              <a:buNone/>
              <a:defRPr sz="1800" b="0" i="0">
                <a:solidFill>
                  <a:schemeClr val="bg1"/>
                </a:solidFill>
                <a:latin typeface="Montserrat" charset="0"/>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4468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0" y="365126"/>
            <a:ext cx="7543800" cy="917574"/>
          </a:xfrm>
        </p:spPr>
        <p:txBody>
          <a:bodyPr/>
          <a:lstStyle/>
          <a:p>
            <a:r>
              <a:rPr lang="en-US"/>
              <a:t>Click to edit Master title style</a:t>
            </a:r>
          </a:p>
        </p:txBody>
      </p:sp>
      <p:sp>
        <p:nvSpPr>
          <p:cNvPr id="10" name="Rectangle 9"/>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838200" y="0"/>
            <a:ext cx="25146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cxnSp>
        <p:nvCxnSpPr>
          <p:cNvPr id="8" name="Straight Connector 7"/>
          <p:cNvCxnSpPr/>
          <p:nvPr userDrawn="1"/>
        </p:nvCxnSpPr>
        <p:spPr>
          <a:xfrm>
            <a:off x="1035050" y="812800"/>
            <a:ext cx="20447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35050" y="3873500"/>
            <a:ext cx="20447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64338" y="6269863"/>
            <a:ext cx="496062" cy="496062"/>
          </a:xfrm>
          <a:prstGeom prst="rect">
            <a:avLst/>
          </a:prstGeom>
        </p:spPr>
      </p:pic>
      <p:sp>
        <p:nvSpPr>
          <p:cNvPr id="13" name="Text Placeholder 12"/>
          <p:cNvSpPr>
            <a:spLocks noGrp="1"/>
          </p:cNvSpPr>
          <p:nvPr>
            <p:ph type="body" sz="quarter" idx="11"/>
          </p:nvPr>
        </p:nvSpPr>
        <p:spPr>
          <a:xfrm>
            <a:off x="3810000" y="1470454"/>
            <a:ext cx="7543800" cy="44731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2"/>
          </p:nvPr>
        </p:nvSpPr>
        <p:spPr>
          <a:xfrm>
            <a:off x="1098807" y="1162050"/>
            <a:ext cx="1917185" cy="2362200"/>
          </a:xfrm>
        </p:spPr>
        <p:txBody>
          <a:bodyPr anchor="ctr">
            <a:noAutofit/>
          </a:bodyPr>
          <a:lstStyle>
            <a:lvl1pPr marL="0" indent="0" algn="ctr">
              <a:buNone/>
              <a:defRPr sz="2000" b="0" i="0">
                <a:solidFill>
                  <a:schemeClr val="bg1"/>
                </a:solidFill>
                <a:latin typeface="Montserrat" charset="0"/>
                <a:ea typeface="Montserrat" charset="0"/>
                <a:cs typeface="Montserrat"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03487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1325721632"/>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9" r:id="rId3"/>
    <p:sldLayoutId id="2147483670" r:id="rId4"/>
    <p:sldLayoutId id="2147483685" r:id="rId5"/>
    <p:sldLayoutId id="2147483664" r:id="rId6"/>
    <p:sldLayoutId id="2147483665" r:id="rId7"/>
    <p:sldLayoutId id="2147483679" r:id="rId8"/>
    <p:sldLayoutId id="2147483680" r:id="rId9"/>
    <p:sldLayoutId id="2147483684" r:id="rId10"/>
    <p:sldLayoutId id="2147483686" r:id="rId11"/>
    <p:sldLayoutId id="2147483667" r:id="rId12"/>
    <p:sldLayoutId id="2147483668" r:id="rId13"/>
  </p:sldLayoutIdLst>
  <p:hf hdr="0" ftr="0" dt="0"/>
  <p:txStyles>
    <p:titleStyle>
      <a:lvl1pPr algn="l" defTabSz="914400" rtl="0" eaLnBrk="1" latinLnBrk="0" hangingPunct="1">
        <a:lnSpc>
          <a:spcPct val="90000"/>
        </a:lnSpc>
        <a:spcBef>
          <a:spcPct val="0"/>
        </a:spcBef>
        <a:buNone/>
        <a:defRPr sz="2800" b="1" i="0" kern="1200">
          <a:solidFill>
            <a:schemeClr val="accent1"/>
          </a:solidFill>
          <a:latin typeface="Montserrat Semi" charset="0"/>
          <a:ea typeface="Montserrat Semi" charset="0"/>
          <a:cs typeface="Montserrat Semi" charset="0"/>
        </a:defRPr>
      </a:lvl1pPr>
    </p:titleStyle>
    <p:bodyStyle>
      <a:lvl1pPr marL="228600" indent="-228600" algn="l" defTabSz="914400" rtl="0" eaLnBrk="1" latinLnBrk="0" hangingPunct="1">
        <a:lnSpc>
          <a:spcPct val="90000"/>
        </a:lnSpc>
        <a:spcBef>
          <a:spcPts val="1000"/>
        </a:spcBef>
        <a:buFont typeface="Arial"/>
        <a:buChar char="•"/>
        <a:defRPr sz="1600" b="0" i="0" kern="1200">
          <a:solidFill>
            <a:schemeClr val="tx1"/>
          </a:solidFill>
          <a:latin typeface="Montserrat Light" charset="0"/>
          <a:ea typeface="Montserrat Light" charset="0"/>
          <a:cs typeface="Montserrat Light"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2C2_A4DDD78A.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klegleiter@coloradohealth.org"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s-ES_tradnl"/>
              <a:t>Resultados 2025</a:t>
            </a:r>
          </a:p>
        </p:txBody>
      </p:sp>
    </p:spTree>
    <p:extLst>
      <p:ext uri="{BB962C8B-B14F-4D97-AF65-F5344CB8AC3E}">
        <p14:creationId xmlns:p14="http://schemas.microsoft.com/office/powerpoint/2010/main" val="211943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a:xfrm>
            <a:off x="309563" y="985838"/>
            <a:ext cx="11561762" cy="745650"/>
          </a:xfrm>
        </p:spPr>
        <p:txBody>
          <a:bodyPr/>
          <a:lstStyle/>
          <a:p>
            <a:r>
              <a:rPr lang="es-ES_tradnl" dirty="0"/>
              <a:t>Q15. Ahora, por favor considere los siguientes problemas que algunas personas sugieren son problemas a los que se está enfrentando Colorado. Para cada uno, por favor indique si usted piensa que es un problema extremadamente serio, muy serio, algo serio o no muy serio para los residentes de Colorado. </a:t>
            </a:r>
          </a:p>
          <a:p>
            <a:r>
              <a:rPr lang="es-ES_tradnl" dirty="0"/>
              <a:t>(% Problema Extremadamente/Muy Serio)</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n-US" sz="900" i="1" dirty="0"/>
              <a:t>Split Sample</a:t>
            </a:r>
          </a:p>
        </p:txBody>
      </p:sp>
      <p:graphicFrame>
        <p:nvGraphicFramePr>
          <p:cNvPr id="3" name="Table 5">
            <a:extLst>
              <a:ext uri="{FF2B5EF4-FFF2-40B4-BE49-F238E27FC236}">
                <a16:creationId xmlns:a16="http://schemas.microsoft.com/office/drawing/2014/main" id="{55FCBCDB-D3F0-4B78-B270-8B1CC76E37B5}"/>
              </a:ext>
            </a:extLst>
          </p:cNvPr>
          <p:cNvGraphicFramePr>
            <a:graphicFrameLocks noGrp="1"/>
          </p:cNvGraphicFramePr>
          <p:nvPr>
            <p:extLst>
              <p:ext uri="{D42A27DB-BD31-4B8C-83A1-F6EECF244321}">
                <p14:modId xmlns:p14="http://schemas.microsoft.com/office/powerpoint/2010/main" val="2647503468"/>
              </p:ext>
            </p:extLst>
          </p:nvPr>
        </p:nvGraphicFramePr>
        <p:xfrm>
          <a:off x="504029" y="2008288"/>
          <a:ext cx="11183942" cy="4360822"/>
        </p:xfrm>
        <a:graphic>
          <a:graphicData uri="http://schemas.openxmlformats.org/drawingml/2006/table">
            <a:tbl>
              <a:tblPr firstRow="1" bandRow="1">
                <a:tableStyleId>{073A0DAA-6AF3-43AB-8588-CEC1D06C72B9}</a:tableStyleId>
              </a:tblPr>
              <a:tblGrid>
                <a:gridCol w="3879852">
                  <a:extLst>
                    <a:ext uri="{9D8B030D-6E8A-4147-A177-3AD203B41FA5}">
                      <a16:colId xmlns:a16="http://schemas.microsoft.com/office/drawing/2014/main" val="3800592379"/>
                    </a:ext>
                  </a:extLst>
                </a:gridCol>
                <a:gridCol w="652685">
                  <a:extLst>
                    <a:ext uri="{9D8B030D-6E8A-4147-A177-3AD203B41FA5}">
                      <a16:colId xmlns:a16="http://schemas.microsoft.com/office/drawing/2014/main" val="327636290"/>
                    </a:ext>
                  </a:extLst>
                </a:gridCol>
                <a:gridCol w="1330281">
                  <a:extLst>
                    <a:ext uri="{9D8B030D-6E8A-4147-A177-3AD203B41FA5}">
                      <a16:colId xmlns:a16="http://schemas.microsoft.com/office/drawing/2014/main" val="2653160821"/>
                    </a:ext>
                  </a:extLst>
                </a:gridCol>
                <a:gridCol w="1330281">
                  <a:extLst>
                    <a:ext uri="{9D8B030D-6E8A-4147-A177-3AD203B41FA5}">
                      <a16:colId xmlns:a16="http://schemas.microsoft.com/office/drawing/2014/main" val="2040574421"/>
                    </a:ext>
                  </a:extLst>
                </a:gridCol>
                <a:gridCol w="1330281">
                  <a:extLst>
                    <a:ext uri="{9D8B030D-6E8A-4147-A177-3AD203B41FA5}">
                      <a16:colId xmlns:a16="http://schemas.microsoft.com/office/drawing/2014/main" val="596334569"/>
                    </a:ext>
                  </a:extLst>
                </a:gridCol>
                <a:gridCol w="1330281">
                  <a:extLst>
                    <a:ext uri="{9D8B030D-6E8A-4147-A177-3AD203B41FA5}">
                      <a16:colId xmlns:a16="http://schemas.microsoft.com/office/drawing/2014/main" val="1013737291"/>
                    </a:ext>
                  </a:extLst>
                </a:gridCol>
                <a:gridCol w="1330281">
                  <a:extLst>
                    <a:ext uri="{9D8B030D-6E8A-4147-A177-3AD203B41FA5}">
                      <a16:colId xmlns:a16="http://schemas.microsoft.com/office/drawing/2014/main" val="2133235606"/>
                    </a:ext>
                  </a:extLst>
                </a:gridCol>
              </a:tblGrid>
              <a:tr h="231644">
                <a:tc rowSpan="2">
                  <a:txBody>
                    <a:bodyPr/>
                    <a:lstStyle/>
                    <a:p>
                      <a:pPr algn="ctr">
                        <a:lnSpc>
                          <a:spcPct val="100000"/>
                        </a:lnSpc>
                      </a:pPr>
                      <a:r>
                        <a:rPr lang="en-US" sz="1200" b="1" dirty="0" err="1">
                          <a:latin typeface="+mj-lt"/>
                        </a:rPr>
                        <a:t>Problema</a:t>
                      </a:r>
                      <a:endParaRPr lang="en-US" sz="1200" b="1" dirty="0">
                        <a:latin typeface="+mj-lt"/>
                      </a:endParaRPr>
                    </a:p>
                  </a:txBody>
                  <a:tcPr marT="91440" marB="91440" anchor="ctr">
                    <a:solidFill>
                      <a:schemeClr val="accent4"/>
                    </a:solidFill>
                  </a:tcPr>
                </a:tc>
                <a:tc rowSpan="2">
                  <a:txBody>
                    <a:bodyPr/>
                    <a:lstStyle/>
                    <a:p>
                      <a:pPr algn="ctr">
                        <a:lnSpc>
                          <a:spcPct val="100000"/>
                        </a:lnSpc>
                      </a:pPr>
                      <a:r>
                        <a:rPr lang="en-US" sz="1200" b="1" dirty="0">
                          <a:latin typeface="+mj-lt"/>
                        </a:rPr>
                        <a:t>Todos</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5">
                  <a:txBody>
                    <a:bodyPr/>
                    <a:lstStyle/>
                    <a:p>
                      <a:pPr algn="ctr">
                        <a:lnSpc>
                          <a:spcPct val="100000"/>
                        </a:lnSpc>
                      </a:pPr>
                      <a:r>
                        <a:rPr lang="es-ES_tradnl" sz="1200" b="1" kern="1200" noProof="0" dirty="0">
                          <a:solidFill>
                            <a:schemeClr val="lt1"/>
                          </a:solidFill>
                          <a:latin typeface="+mn-lt"/>
                          <a:ea typeface="+mn-ea"/>
                          <a:cs typeface="+mn-cs"/>
                        </a:rPr>
                        <a:t>Región</a:t>
                      </a:r>
                    </a:p>
                  </a:txBody>
                  <a:tcPr marT="27432" marB="27432"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499768">
                <a:tc vMerge="1">
                  <a:txBody>
                    <a:bodyPr/>
                    <a:lstStyle/>
                    <a:p>
                      <a:endParaRPr lang="en-US" dirty="0"/>
                    </a:p>
                  </a:txBody>
                  <a:tcPr/>
                </a:tc>
                <a:tc vMerge="1">
                  <a:txBody>
                    <a:bodyPr/>
                    <a:lstStyle/>
                    <a:p>
                      <a:endParaRPr lang="en-US" dirty="0"/>
                    </a:p>
                  </a:txBody>
                  <a:tcPr/>
                </a:tc>
                <a:tc>
                  <a:txBody>
                    <a:bodyPr/>
                    <a:lstStyle/>
                    <a:p>
                      <a:pPr algn="ctr" fontAlgn="b"/>
                      <a:r>
                        <a:rPr lang="en-US" sz="1200" b="0" i="0" u="none" strike="noStrike" dirty="0" err="1">
                          <a:solidFill>
                            <a:schemeClr val="accent3"/>
                          </a:solidFill>
                          <a:effectLst/>
                          <a:latin typeface="+mj-lt"/>
                        </a:rPr>
                        <a:t>Planicies</a:t>
                      </a:r>
                      <a:r>
                        <a:rPr lang="en-US" sz="1200" b="0" i="0" u="none" strike="noStrike" dirty="0">
                          <a:solidFill>
                            <a:schemeClr val="accent3"/>
                          </a:solidFill>
                          <a:effectLst/>
                          <a:latin typeface="+mj-lt"/>
                        </a:rPr>
                        <a:t> del Este</a:t>
                      </a:r>
                    </a:p>
                  </a:txBody>
                  <a:tcPr marL="9525" marR="9525"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Colorado</a:t>
                      </a:r>
                    </a:p>
                    <a:p>
                      <a:pPr algn="ctr" fontAlgn="b"/>
                      <a:r>
                        <a:rPr lang="en-US" sz="1200" b="0" i="0" u="none" strike="noStrike" dirty="0">
                          <a:solidFill>
                            <a:schemeClr val="accent3"/>
                          </a:solidFill>
                          <a:effectLst/>
                          <a:latin typeface="+mj-lt"/>
                        </a:rPr>
                        <a:t>Springs</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Larimer/</a:t>
                      </a:r>
                      <a:br>
                        <a:rPr lang="en-US" sz="1200" b="0" i="0" u="none" strike="noStrike" dirty="0">
                          <a:solidFill>
                            <a:schemeClr val="accent3"/>
                          </a:solidFill>
                          <a:effectLst/>
                          <a:latin typeface="+mj-lt"/>
                        </a:rPr>
                      </a:br>
                      <a:r>
                        <a:rPr lang="en-US" sz="1200" b="0" i="0" u="none" strike="noStrike" dirty="0">
                          <a:solidFill>
                            <a:schemeClr val="accent3"/>
                          </a:solidFill>
                          <a:effectLst/>
                          <a:latin typeface="+mj-lt"/>
                        </a:rPr>
                        <a:t>Weld</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Denver</a:t>
                      </a:r>
                    </a:p>
                    <a:p>
                      <a:pPr algn="ctr" fontAlgn="b"/>
                      <a:r>
                        <a:rPr lang="en-US" sz="1200" b="0" i="0" u="none" strike="noStrike" dirty="0">
                          <a:solidFill>
                            <a:schemeClr val="accent3"/>
                          </a:solidFill>
                          <a:effectLst/>
                          <a:latin typeface="+mj-lt"/>
                        </a:rPr>
                        <a:t>Metro</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kern="1200" dirty="0">
                          <a:solidFill>
                            <a:schemeClr val="accent3"/>
                          </a:solidFill>
                          <a:effectLst/>
                          <a:latin typeface="+mj-lt"/>
                          <a:ea typeface="+mn-ea"/>
                          <a:cs typeface="+mn-cs"/>
                        </a:rPr>
                        <a:t>Ladera </a:t>
                      </a:r>
                      <a:r>
                        <a:rPr lang="en-US" sz="1200" b="0" i="0" u="none" strike="noStrike" kern="1200" dirty="0" err="1">
                          <a:solidFill>
                            <a:schemeClr val="accent3"/>
                          </a:solidFill>
                          <a:effectLst/>
                          <a:latin typeface="+mj-lt"/>
                          <a:ea typeface="+mn-ea"/>
                          <a:cs typeface="+mn-cs"/>
                        </a:rPr>
                        <a:t>Occide</a:t>
                      </a:r>
                      <a:endParaRPr lang="en-US" sz="1200" b="0" i="0" u="none" strike="noStrike" kern="1200" dirty="0">
                        <a:solidFill>
                          <a:schemeClr val="accent3"/>
                        </a:solidFill>
                        <a:effectLst/>
                        <a:latin typeface="+mj-lt"/>
                        <a:ea typeface="+mn-ea"/>
                        <a:cs typeface="+mn-cs"/>
                      </a:endParaRP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185612">
                <a:tc>
                  <a:txBody>
                    <a:bodyPr/>
                    <a:lstStyle/>
                    <a:p>
                      <a:pPr algn="ctr" fontAlgn="ctr"/>
                      <a:r>
                        <a:rPr lang="es-ES_tradnl" sz="1200" b="0" i="0" u="none" strike="noStrike" noProof="0" dirty="0">
                          <a:solidFill>
                            <a:srgbClr val="2D3342"/>
                          </a:solidFill>
                          <a:effectLst/>
                          <a:latin typeface="+mn-lt"/>
                        </a:rPr>
                        <a:t>El costo de vida en aumento</a:t>
                      </a:r>
                    </a:p>
                  </a:txBody>
                  <a:tcPr marL="7620" marR="7620" marT="7620" marB="0" anchor="ctr"/>
                </a:tc>
                <a:tc>
                  <a:txBody>
                    <a:bodyPr/>
                    <a:lstStyle/>
                    <a:p>
                      <a:pPr algn="ctr" fontAlgn="ctr">
                        <a:buNone/>
                      </a:pPr>
                      <a:r>
                        <a:rPr lang="en-US" sz="1200" b="0" i="0" u="none" strike="noStrike" dirty="0">
                          <a:solidFill>
                            <a:schemeClr val="tx1"/>
                          </a:solidFill>
                          <a:effectLst/>
                          <a:latin typeface="+mj-lt"/>
                        </a:rPr>
                        <a:t>90%</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dirty="0">
                          <a:solidFill>
                            <a:schemeClr val="tx1"/>
                          </a:solidFill>
                          <a:effectLst/>
                          <a:latin typeface="Montserrat Light (Body)"/>
                        </a:rPr>
                        <a:t>96%</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dirty="0">
                          <a:solidFill>
                            <a:schemeClr val="tx1"/>
                          </a:solidFill>
                          <a:effectLst/>
                          <a:latin typeface="Montserrat Light (Body)"/>
                        </a:rPr>
                        <a:t>86%</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81%</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185612">
                <a:tc>
                  <a:txBody>
                    <a:bodyPr/>
                    <a:lstStyle/>
                    <a:p>
                      <a:pPr algn="ctr" fontAlgn="ctr"/>
                      <a:r>
                        <a:rPr lang="es-ES_tradnl" sz="1200" b="0" i="0" u="none" strike="noStrike" noProof="0" dirty="0">
                          <a:solidFill>
                            <a:srgbClr val="2D3342"/>
                          </a:solidFill>
                          <a:effectLst/>
                          <a:latin typeface="+mn-lt"/>
                        </a:rPr>
                        <a:t>Costo de vivienda</a:t>
                      </a:r>
                    </a:p>
                  </a:txBody>
                  <a:tcPr marL="7620" marR="7620" marT="7620" marB="0" anchor="ctr"/>
                </a:tc>
                <a:tc>
                  <a:txBody>
                    <a:bodyPr/>
                    <a:lstStyle/>
                    <a:p>
                      <a:pPr algn="ctr" fontAlgn="ctr">
                        <a:buNone/>
                      </a:pPr>
                      <a:r>
                        <a:rPr lang="en-US" sz="1200" b="0" i="0" u="none" strike="noStrike" dirty="0">
                          <a:solidFill>
                            <a:schemeClr val="tx1"/>
                          </a:solidFill>
                          <a:effectLst/>
                          <a:latin typeface="+mj-lt"/>
                        </a:rPr>
                        <a:t>87%</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81%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59%</a:t>
                      </a:r>
                    </a:p>
                  </a:txBody>
                  <a:tcPr marL="7620" marR="7620" marT="7620" marB="0" anchor="ctr"/>
                </a:tc>
                <a:extLst>
                  <a:ext uri="{0D108BD9-81ED-4DB2-BD59-A6C34878D82A}">
                    <a16:rowId xmlns:a16="http://schemas.microsoft.com/office/drawing/2014/main" val="3935473897"/>
                  </a:ext>
                </a:extLst>
              </a:tr>
              <a:tr h="185612">
                <a:tc>
                  <a:txBody>
                    <a:bodyPr/>
                    <a:lstStyle/>
                    <a:p>
                      <a:pPr algn="ctr" fontAlgn="ctr"/>
                      <a:r>
                        <a:rPr lang="es-ES_tradnl" sz="1200" b="0" i="0" u="none" strike="noStrike" noProof="0" dirty="0">
                          <a:solidFill>
                            <a:srgbClr val="2D3342"/>
                          </a:solidFill>
                          <a:effectLst/>
                          <a:latin typeface="+mn-lt"/>
                        </a:rPr>
                        <a:t>Costo de atención médica</a:t>
                      </a:r>
                    </a:p>
                  </a:txBody>
                  <a:tcPr marL="7620" marR="7620" marT="7620" marB="0" anchor="ctr"/>
                </a:tc>
                <a:tc>
                  <a:txBody>
                    <a:bodyPr/>
                    <a:lstStyle/>
                    <a:p>
                      <a:pPr algn="ctr" fontAlgn="ctr">
                        <a:buNone/>
                      </a:pPr>
                      <a:r>
                        <a:rPr lang="en-US" sz="1200" b="0" i="0" u="none" strike="noStrike">
                          <a:solidFill>
                            <a:schemeClr val="tx1"/>
                          </a:solidFill>
                          <a:effectLst/>
                          <a:latin typeface="+mj-lt"/>
                        </a:rPr>
                        <a:t>78%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100%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76%</a:t>
                      </a:r>
                    </a:p>
                  </a:txBody>
                  <a:tcPr marL="7620" marR="7620" marT="7620" marB="0" anchor="ctr"/>
                </a:tc>
                <a:tc>
                  <a:txBody>
                    <a:bodyPr/>
                    <a:lstStyle/>
                    <a:p>
                      <a:pPr algn="ctr" fontAlgn="b">
                        <a:buNone/>
                      </a:pPr>
                      <a:r>
                        <a:rPr lang="en-US" sz="1200" b="0" i="0" u="none" strike="noStrike" dirty="0">
                          <a:solidFill>
                            <a:schemeClr val="tx1"/>
                          </a:solidFill>
                          <a:effectLst/>
                          <a:latin typeface="Montserrat Light (Body)"/>
                        </a:rPr>
                        <a:t>88%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64%</a:t>
                      </a:r>
                    </a:p>
                  </a:txBody>
                  <a:tcPr marL="7620" marR="7620" marT="7620" marB="0" anchor="ctr"/>
                </a:tc>
                <a:extLst>
                  <a:ext uri="{0D108BD9-81ED-4DB2-BD59-A6C34878D82A}">
                    <a16:rowId xmlns:a16="http://schemas.microsoft.com/office/drawing/2014/main" val="3745797655"/>
                  </a:ext>
                </a:extLst>
              </a:tr>
              <a:tr h="185612">
                <a:tc>
                  <a:txBody>
                    <a:bodyPr/>
                    <a:lstStyle/>
                    <a:p>
                      <a:pPr algn="ctr" fontAlgn="ctr"/>
                      <a:r>
                        <a:rPr lang="es-ES_tradnl" sz="1200" b="0" i="0" u="none" strike="noStrike" noProof="0" dirty="0">
                          <a:solidFill>
                            <a:srgbClr val="2D3342"/>
                          </a:solidFill>
                          <a:effectLst/>
                          <a:latin typeface="+mn-lt"/>
                        </a:rPr>
                        <a:t>Personas sin hogar</a:t>
                      </a:r>
                    </a:p>
                  </a:txBody>
                  <a:tcPr marL="7620" marR="7620" marT="7620" marB="0" anchor="ctr"/>
                </a:tc>
                <a:tc>
                  <a:txBody>
                    <a:bodyPr/>
                    <a:lstStyle/>
                    <a:p>
                      <a:pPr algn="ctr" fontAlgn="ctr">
                        <a:buNone/>
                      </a:pPr>
                      <a:r>
                        <a:rPr lang="en-US" sz="1200" b="0" i="0" u="none" strike="noStrike" dirty="0">
                          <a:solidFill>
                            <a:schemeClr val="tx1"/>
                          </a:solidFill>
                          <a:effectLst/>
                          <a:latin typeface="+mj-lt"/>
                        </a:rPr>
                        <a:t>76%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92%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75%</a:t>
                      </a:r>
                    </a:p>
                  </a:txBody>
                  <a:tcPr marL="7620" marR="7620" marT="7620" marB="0" anchor="ctr"/>
                </a:tc>
                <a:extLst>
                  <a:ext uri="{0D108BD9-81ED-4DB2-BD59-A6C34878D82A}">
                    <a16:rowId xmlns:a16="http://schemas.microsoft.com/office/drawing/2014/main" val="3248585081"/>
                  </a:ext>
                </a:extLst>
              </a:tr>
              <a:tr h="185612">
                <a:tc>
                  <a:txBody>
                    <a:bodyPr/>
                    <a:lstStyle/>
                    <a:p>
                      <a:pPr algn="ctr" fontAlgn="ctr"/>
                      <a:r>
                        <a:rPr lang="es-ES_tradnl" sz="1200" b="0" i="0" u="none" strike="noStrike" noProof="0" dirty="0">
                          <a:solidFill>
                            <a:srgbClr val="2D3342"/>
                          </a:solidFill>
                          <a:effectLst/>
                          <a:latin typeface="+mn-lt"/>
                        </a:rPr>
                        <a:t>Empleos y economía</a:t>
                      </a:r>
                    </a:p>
                  </a:txBody>
                  <a:tcPr marL="7620" marR="7620" marT="7620" marB="0" anchor="ctr"/>
                </a:tc>
                <a:tc>
                  <a:txBody>
                    <a:bodyPr/>
                    <a:lstStyle/>
                    <a:p>
                      <a:pPr algn="ctr" fontAlgn="ctr">
                        <a:buNone/>
                      </a:pPr>
                      <a:r>
                        <a:rPr lang="en-US" sz="1200" b="0" i="0" u="none" strike="noStrike">
                          <a:solidFill>
                            <a:schemeClr val="tx1"/>
                          </a:solidFill>
                          <a:effectLst/>
                          <a:latin typeface="+mj-lt"/>
                        </a:rPr>
                        <a:t>68%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82%</a:t>
                      </a:r>
                    </a:p>
                  </a:txBody>
                  <a:tcPr marL="7620" marR="7620" marT="7620" marB="0" anchor="ctr"/>
                </a:tc>
                <a:extLst>
                  <a:ext uri="{0D108BD9-81ED-4DB2-BD59-A6C34878D82A}">
                    <a16:rowId xmlns:a16="http://schemas.microsoft.com/office/drawing/2014/main" val="3382529085"/>
                  </a:ext>
                </a:extLst>
              </a:tr>
              <a:tr h="185612">
                <a:tc>
                  <a:txBody>
                    <a:bodyPr/>
                    <a:lstStyle/>
                    <a:p>
                      <a:pPr algn="ctr" fontAlgn="ctr"/>
                      <a:r>
                        <a:rPr lang="es-ES_tradnl" sz="1200" b="0" i="0" u="none" strike="noStrike" noProof="0" dirty="0">
                          <a:solidFill>
                            <a:srgbClr val="2D3342"/>
                          </a:solidFill>
                          <a:effectLst/>
                          <a:latin typeface="+mn-lt"/>
                        </a:rPr>
                        <a:t>Sobredosis de drogas</a:t>
                      </a:r>
                    </a:p>
                  </a:txBody>
                  <a:tcPr marL="7620" marR="7620" marT="7620" marB="0" anchor="ctr"/>
                </a:tc>
                <a:tc>
                  <a:txBody>
                    <a:bodyPr/>
                    <a:lstStyle/>
                    <a:p>
                      <a:pPr algn="ctr" fontAlgn="ctr">
                        <a:buNone/>
                      </a:pPr>
                      <a:r>
                        <a:rPr lang="en-US" sz="1200" b="0" i="0" u="none" strike="noStrike">
                          <a:solidFill>
                            <a:schemeClr val="tx1"/>
                          </a:solidFill>
                          <a:effectLst/>
                          <a:latin typeface="+mj-lt"/>
                        </a:rPr>
                        <a:t>66%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71%</a:t>
                      </a:r>
                    </a:p>
                  </a:txBody>
                  <a:tcPr marL="7620" marR="7620" marT="7620" marB="0" anchor="ctr"/>
                </a:tc>
                <a:extLst>
                  <a:ext uri="{0D108BD9-81ED-4DB2-BD59-A6C34878D82A}">
                    <a16:rowId xmlns:a16="http://schemas.microsoft.com/office/drawing/2014/main" val="3340272812"/>
                  </a:ext>
                </a:extLst>
              </a:tr>
              <a:tr h="185612">
                <a:tc>
                  <a:txBody>
                    <a:bodyPr/>
                    <a:lstStyle/>
                    <a:p>
                      <a:pPr algn="ctr" fontAlgn="ctr"/>
                      <a:r>
                        <a:rPr lang="es-ES_tradnl" sz="1200" b="0" i="0" u="none" strike="noStrike" noProof="0" dirty="0">
                          <a:solidFill>
                            <a:srgbClr val="2D3342"/>
                          </a:solidFill>
                          <a:effectLst/>
                          <a:latin typeface="+mn-lt"/>
                        </a:rPr>
                        <a:t>Delincuencia en general</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92%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ctr"/>
                </a:tc>
                <a:extLst>
                  <a:ext uri="{0D108BD9-81ED-4DB2-BD59-A6C34878D82A}">
                    <a16:rowId xmlns:a16="http://schemas.microsoft.com/office/drawing/2014/main" val="512342943"/>
                  </a:ext>
                </a:extLst>
              </a:tr>
              <a:tr h="185612">
                <a:tc>
                  <a:txBody>
                    <a:bodyPr/>
                    <a:lstStyle/>
                    <a:p>
                      <a:pPr algn="ctr" fontAlgn="ctr">
                        <a:buNone/>
                      </a:pPr>
                      <a:r>
                        <a:rPr lang="en-US" sz="1200" b="0" i="0" u="none" strike="noStrike" dirty="0">
                          <a:solidFill>
                            <a:schemeClr val="tx1"/>
                          </a:solidFill>
                          <a:effectLst/>
                          <a:latin typeface="+mn-lt"/>
                        </a:rPr>
                        <a:t>Salud Mental</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dirty="0">
                          <a:solidFill>
                            <a:schemeClr val="tx1"/>
                          </a:solidFill>
                          <a:effectLst/>
                          <a:latin typeface="Montserrat Light (Body)"/>
                        </a:rPr>
                        <a:t>75%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30%</a:t>
                      </a:r>
                    </a:p>
                  </a:txBody>
                  <a:tcPr marL="7620" marR="7620" marT="7620" marB="0" anchor="ctr"/>
                </a:tc>
                <a:extLst>
                  <a:ext uri="{0D108BD9-81ED-4DB2-BD59-A6C34878D82A}">
                    <a16:rowId xmlns:a16="http://schemas.microsoft.com/office/drawing/2014/main" val="1743151143"/>
                  </a:ext>
                </a:extLst>
              </a:tr>
              <a:tr h="185612">
                <a:tc>
                  <a:txBody>
                    <a:bodyPr/>
                    <a:lstStyle/>
                    <a:p>
                      <a:pPr algn="ctr" fontAlgn="ctr"/>
                      <a:r>
                        <a:rPr lang="es-ES_tradnl" sz="1200" b="0" i="0" u="none" strike="noStrike" noProof="0" dirty="0">
                          <a:solidFill>
                            <a:srgbClr val="2D3342"/>
                          </a:solidFill>
                          <a:effectLst/>
                          <a:latin typeface="+mn-lt"/>
                        </a:rPr>
                        <a:t>Abuso de drogas y alcohol</a:t>
                      </a:r>
                    </a:p>
                  </a:txBody>
                  <a:tcPr marL="7620" marR="7620" marT="7620" marB="0" anchor="ctr"/>
                </a:tc>
                <a:tc>
                  <a:txBody>
                    <a:bodyPr/>
                    <a:lstStyle/>
                    <a:p>
                      <a:pPr algn="ctr" fontAlgn="ctr">
                        <a:buNone/>
                      </a:pPr>
                      <a:r>
                        <a:rPr lang="en-US" sz="1200" b="0" i="0" u="none" strike="noStrike">
                          <a:solidFill>
                            <a:schemeClr val="tx1"/>
                          </a:solidFill>
                          <a:effectLst/>
                          <a:latin typeface="+mj-lt"/>
                        </a:rPr>
                        <a:t>64%</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38%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31%</a:t>
                      </a:r>
                    </a:p>
                  </a:txBody>
                  <a:tcPr marL="7620" marR="7620" marT="7620" marB="0" anchor="ctr"/>
                </a:tc>
                <a:extLst>
                  <a:ext uri="{0D108BD9-81ED-4DB2-BD59-A6C34878D82A}">
                    <a16:rowId xmlns:a16="http://schemas.microsoft.com/office/drawing/2014/main" val="807781663"/>
                  </a:ext>
                </a:extLst>
              </a:tr>
              <a:tr h="185612">
                <a:tc>
                  <a:txBody>
                    <a:bodyPr/>
                    <a:lstStyle/>
                    <a:p>
                      <a:pPr algn="ctr" fontAlgn="ctr"/>
                      <a:r>
                        <a:rPr lang="es-ES_tradnl" sz="1200" b="0" i="0" u="none" strike="noStrike" noProof="0" dirty="0">
                          <a:solidFill>
                            <a:srgbClr val="2D3342"/>
                          </a:solidFill>
                          <a:effectLst/>
                          <a:latin typeface="+mn-lt"/>
                        </a:rPr>
                        <a:t>Restricciones a los derechos reproductivos</a:t>
                      </a:r>
                    </a:p>
                  </a:txBody>
                  <a:tcPr marL="7620" marR="7620" marT="7620" marB="0" anchor="ctr"/>
                </a:tc>
                <a:tc>
                  <a:txBody>
                    <a:bodyPr/>
                    <a:lstStyle/>
                    <a:p>
                      <a:pPr algn="ctr" fontAlgn="ctr">
                        <a:buNone/>
                      </a:pPr>
                      <a:r>
                        <a:rPr lang="en-US" sz="1200" b="0" i="0" u="none" strike="noStrike">
                          <a:solidFill>
                            <a:schemeClr val="tx1"/>
                          </a:solidFill>
                          <a:effectLst/>
                          <a:latin typeface="+mj-lt"/>
                        </a:rPr>
                        <a:t>53%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31%</a:t>
                      </a:r>
                    </a:p>
                  </a:txBody>
                  <a:tcPr marL="7620" marR="7620" marT="7620" marB="0" anchor="ctr"/>
                </a:tc>
                <a:extLst>
                  <a:ext uri="{0D108BD9-81ED-4DB2-BD59-A6C34878D82A}">
                    <a16:rowId xmlns:a16="http://schemas.microsoft.com/office/drawing/2014/main" val="3738486962"/>
                  </a:ext>
                </a:extLst>
              </a:tr>
              <a:tr h="185612">
                <a:tc>
                  <a:txBody>
                    <a:bodyPr/>
                    <a:lstStyle/>
                    <a:p>
                      <a:pPr algn="ctr" fontAlgn="ctr"/>
                      <a:r>
                        <a:rPr lang="es-ES_tradnl" sz="1200" b="0" i="0" u="none" strike="noStrike" noProof="0" dirty="0">
                          <a:solidFill>
                            <a:srgbClr val="2D3342"/>
                          </a:solidFill>
                          <a:effectLst/>
                          <a:latin typeface="+mn-lt"/>
                        </a:rPr>
                        <a:t>Cambio climático</a:t>
                      </a:r>
                    </a:p>
                  </a:txBody>
                  <a:tcPr marL="7620" marR="7620" marT="7620" marB="0" anchor="ctr"/>
                </a:tc>
                <a:tc>
                  <a:txBody>
                    <a:bodyPr/>
                    <a:lstStyle/>
                    <a:p>
                      <a:pPr algn="ctr" fontAlgn="ctr">
                        <a:buNone/>
                      </a:pPr>
                      <a:r>
                        <a:rPr lang="en-US" sz="1200" b="0" i="0" u="none" strike="noStrike">
                          <a:solidFill>
                            <a:schemeClr val="tx1"/>
                          </a:solidFill>
                          <a:effectLst/>
                          <a:latin typeface="+mj-lt"/>
                        </a:rPr>
                        <a:t>52%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27%</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25%</a:t>
                      </a:r>
                    </a:p>
                  </a:txBody>
                  <a:tcPr marL="7620" marR="7620" marT="7620" marB="0" anchor="ctr"/>
                </a:tc>
                <a:extLst>
                  <a:ext uri="{0D108BD9-81ED-4DB2-BD59-A6C34878D82A}">
                    <a16:rowId xmlns:a16="http://schemas.microsoft.com/office/drawing/2014/main" val="1313213028"/>
                  </a:ext>
                </a:extLst>
              </a:tr>
              <a:tr h="185612">
                <a:tc>
                  <a:txBody>
                    <a:bodyPr/>
                    <a:lstStyle/>
                    <a:p>
                      <a:pPr algn="ctr" fontAlgn="ctr"/>
                      <a:r>
                        <a:rPr lang="es-ES_tradnl" sz="1200" b="0" i="0" u="none" strike="noStrike" noProof="0" dirty="0">
                          <a:solidFill>
                            <a:srgbClr val="2D3342"/>
                          </a:solidFill>
                          <a:effectLst/>
                          <a:latin typeface="+mn-lt"/>
                        </a:rPr>
                        <a:t>Incendios forestales y otros desastres naturales</a:t>
                      </a:r>
                    </a:p>
                  </a:txBody>
                  <a:tcPr marL="7620" marR="7620" marT="7620" marB="0" anchor="ctr"/>
                </a:tc>
                <a:tc>
                  <a:txBody>
                    <a:bodyPr/>
                    <a:lstStyle/>
                    <a:p>
                      <a:pPr algn="ctr" fontAlgn="ctr">
                        <a:buNone/>
                      </a:pPr>
                      <a:r>
                        <a:rPr lang="en-US" sz="1200" b="0" i="0" u="none" strike="noStrike">
                          <a:solidFill>
                            <a:schemeClr val="tx1"/>
                          </a:solidFill>
                          <a:effectLst/>
                          <a:latin typeface="+mj-lt"/>
                        </a:rPr>
                        <a:t>51%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24%</a:t>
                      </a:r>
                    </a:p>
                  </a:txBody>
                  <a:tcPr marL="7620" marR="7620" marT="7620" marB="0" anchor="ctr"/>
                </a:tc>
                <a:extLst>
                  <a:ext uri="{0D108BD9-81ED-4DB2-BD59-A6C34878D82A}">
                    <a16:rowId xmlns:a16="http://schemas.microsoft.com/office/drawing/2014/main" val="735883466"/>
                  </a:ext>
                </a:extLst>
              </a:tr>
              <a:tr h="185612">
                <a:tc>
                  <a:txBody>
                    <a:bodyPr/>
                    <a:lstStyle/>
                    <a:p>
                      <a:pPr algn="ctr" fontAlgn="ctr"/>
                      <a:r>
                        <a:rPr lang="es-ES_tradnl" sz="1200" b="0" i="0" u="none" strike="noStrike" noProof="0" dirty="0">
                          <a:solidFill>
                            <a:srgbClr val="2D3342"/>
                          </a:solidFill>
                          <a:effectLst/>
                          <a:latin typeface="+mn-lt"/>
                        </a:rPr>
                        <a:t>Inmigración ilegal</a:t>
                      </a:r>
                    </a:p>
                  </a:txBody>
                  <a:tcPr marL="7620" marR="7620" marT="7620" marB="0" anchor="ctr"/>
                </a:tc>
                <a:tc>
                  <a:txBody>
                    <a:bodyPr/>
                    <a:lstStyle/>
                    <a:p>
                      <a:pPr algn="ctr" fontAlgn="ctr">
                        <a:buNone/>
                      </a:pPr>
                      <a:r>
                        <a:rPr lang="en-US" sz="1200" b="0" i="0" u="none" strike="noStrike">
                          <a:solidFill>
                            <a:schemeClr val="tx1"/>
                          </a:solidFill>
                          <a:effectLst/>
                          <a:latin typeface="+mj-lt"/>
                        </a:rPr>
                        <a:t>49%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71%</a:t>
                      </a:r>
                    </a:p>
                  </a:txBody>
                  <a:tcPr marL="7620" marR="7620" marT="7620" marB="0" anchor="ctr"/>
                </a:tc>
                <a:extLst>
                  <a:ext uri="{0D108BD9-81ED-4DB2-BD59-A6C34878D82A}">
                    <a16:rowId xmlns:a16="http://schemas.microsoft.com/office/drawing/2014/main" val="2980163666"/>
                  </a:ext>
                </a:extLst>
              </a:tr>
              <a:tr h="185612">
                <a:tc>
                  <a:txBody>
                    <a:bodyPr/>
                    <a:lstStyle/>
                    <a:p>
                      <a:pPr algn="ctr" fontAlgn="ctr">
                        <a:buNone/>
                      </a:pPr>
                      <a:r>
                        <a:rPr lang="en-US" sz="1200" b="0" i="0" u="none" strike="noStrike" dirty="0" err="1">
                          <a:solidFill>
                            <a:schemeClr val="tx1"/>
                          </a:solidFill>
                          <a:effectLst/>
                          <a:latin typeface="+mn-lt"/>
                        </a:rPr>
                        <a:t>Hambre</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48%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19%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ctr"/>
                </a:tc>
                <a:extLst>
                  <a:ext uri="{0D108BD9-81ED-4DB2-BD59-A6C34878D82A}">
                    <a16:rowId xmlns:a16="http://schemas.microsoft.com/office/drawing/2014/main" val="3432174932"/>
                  </a:ext>
                </a:extLst>
              </a:tr>
              <a:tr h="185612">
                <a:tc>
                  <a:txBody>
                    <a:bodyPr/>
                    <a:lstStyle/>
                    <a:p>
                      <a:pPr algn="ctr" fontAlgn="ctr"/>
                      <a:r>
                        <a:rPr lang="en-US" sz="1200" b="0" i="0" u="none" strike="noStrike" dirty="0">
                          <a:solidFill>
                            <a:schemeClr val="tx1"/>
                          </a:solidFill>
                          <a:effectLst/>
                          <a:latin typeface="+mn-lt"/>
                        </a:rPr>
                        <a:t>M</a:t>
                      </a:r>
                      <a:r>
                        <a:rPr lang="es-ES_tradnl" sz="1200" b="0" i="0" u="none" strike="noStrike" noProof="0" dirty="0" err="1">
                          <a:solidFill>
                            <a:srgbClr val="2D3342"/>
                          </a:solidFill>
                          <a:effectLst/>
                          <a:latin typeface="+mn-lt"/>
                        </a:rPr>
                        <a:t>altrato</a:t>
                      </a:r>
                      <a:r>
                        <a:rPr lang="es-ES_tradnl" sz="1200" b="0" i="0" u="none" strike="noStrike" noProof="0" dirty="0">
                          <a:solidFill>
                            <a:srgbClr val="2D3342"/>
                          </a:solidFill>
                          <a:effectLst/>
                          <a:latin typeface="+mn-lt"/>
                        </a:rPr>
                        <a:t> a inmigrantes</a:t>
                      </a:r>
                    </a:p>
                  </a:txBody>
                  <a:tcPr marL="7620" marR="7620" marT="7620" marB="0" anchor="ctr"/>
                </a:tc>
                <a:tc>
                  <a:txBody>
                    <a:bodyPr/>
                    <a:lstStyle/>
                    <a:p>
                      <a:pPr algn="ctr" fontAlgn="ctr">
                        <a:buNone/>
                      </a:pPr>
                      <a:r>
                        <a:rPr lang="en-US" sz="1200" b="0" i="0" u="none" strike="noStrike" dirty="0">
                          <a:solidFill>
                            <a:schemeClr val="tx1"/>
                          </a:solidFill>
                          <a:effectLst/>
                          <a:latin typeface="+mj-lt"/>
                        </a:rPr>
                        <a:t>46%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ctr"/>
                </a:tc>
                <a:extLst>
                  <a:ext uri="{0D108BD9-81ED-4DB2-BD59-A6C34878D82A}">
                    <a16:rowId xmlns:a16="http://schemas.microsoft.com/office/drawing/2014/main" val="3729578015"/>
                  </a:ext>
                </a:extLst>
              </a:tr>
              <a:tr h="185612">
                <a:tc>
                  <a:txBody>
                    <a:bodyPr/>
                    <a:lstStyle/>
                    <a:p>
                      <a:pPr algn="ctr" fontAlgn="ctr"/>
                      <a:r>
                        <a:rPr lang="es-ES_tradnl" sz="1200" b="0" i="0" u="none" strike="noStrike" noProof="0" dirty="0">
                          <a:solidFill>
                            <a:srgbClr val="2D3342"/>
                          </a:solidFill>
                          <a:effectLst/>
                          <a:latin typeface="+mn-lt"/>
                        </a:rPr>
                        <a:t>Violencia con armas de fuego</a:t>
                      </a:r>
                    </a:p>
                  </a:txBody>
                  <a:tcPr marL="7620" marR="7620" marT="7620" marB="0" anchor="ctr"/>
                </a:tc>
                <a:tc>
                  <a:txBody>
                    <a:bodyPr/>
                    <a:lstStyle/>
                    <a:p>
                      <a:pPr algn="ctr" fontAlgn="ctr">
                        <a:buNone/>
                      </a:pPr>
                      <a:r>
                        <a:rPr lang="en-US" sz="1200" b="0" i="0" u="none" strike="noStrike" dirty="0">
                          <a:solidFill>
                            <a:schemeClr val="tx1"/>
                          </a:solidFill>
                          <a:effectLst/>
                          <a:latin typeface="+mj-lt"/>
                        </a:rPr>
                        <a:t>45%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26%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ctr"/>
                </a:tc>
                <a:extLst>
                  <a:ext uri="{0D108BD9-81ED-4DB2-BD59-A6C34878D82A}">
                    <a16:rowId xmlns:a16="http://schemas.microsoft.com/office/drawing/2014/main" val="142851522"/>
                  </a:ext>
                </a:extLst>
              </a:tr>
              <a:tr h="185612">
                <a:tc>
                  <a:txBody>
                    <a:bodyPr/>
                    <a:lstStyle/>
                    <a:p>
                      <a:pPr algn="ctr" fontAlgn="ctr">
                        <a:buNone/>
                      </a:pPr>
                      <a:r>
                        <a:rPr lang="en-US" sz="1200" b="0" i="0" u="none" strike="noStrike" dirty="0">
                          <a:solidFill>
                            <a:schemeClr val="tx1"/>
                          </a:solidFill>
                          <a:effectLst/>
                          <a:latin typeface="+mn-lt"/>
                        </a:rPr>
                        <a:t>Violencia y mala </a:t>
                      </a:r>
                      <a:r>
                        <a:rPr lang="en-US" sz="1200" b="0" i="0" u="none" strike="noStrike" dirty="0" err="1">
                          <a:solidFill>
                            <a:schemeClr val="tx1"/>
                          </a:solidFill>
                          <a:effectLst/>
                          <a:latin typeface="+mn-lt"/>
                        </a:rPr>
                        <a:t>conducta</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policial</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41%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12%</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45%</a:t>
                      </a:r>
                    </a:p>
                  </a:txBody>
                  <a:tcPr marL="7620" marR="7620" marT="7620" marB="0" anchor="ctr"/>
                </a:tc>
                <a:extLst>
                  <a:ext uri="{0D108BD9-81ED-4DB2-BD59-A6C34878D82A}">
                    <a16:rowId xmlns:a16="http://schemas.microsoft.com/office/drawing/2014/main" val="2623794283"/>
                  </a:ext>
                </a:extLst>
              </a:tr>
              <a:tr h="185612">
                <a:tc>
                  <a:txBody>
                    <a:bodyPr/>
                    <a:lstStyle/>
                    <a:p>
                      <a:pPr algn="ctr" fontAlgn="ctr"/>
                      <a:r>
                        <a:rPr lang="es-ES_tradnl" sz="1200" b="0" i="0" u="none" strike="noStrike" noProof="0" dirty="0">
                          <a:solidFill>
                            <a:srgbClr val="2D3342"/>
                          </a:solidFill>
                          <a:effectLst/>
                          <a:latin typeface="+mn-lt"/>
                        </a:rPr>
                        <a:t>Prejuicio  racial y discriminación</a:t>
                      </a:r>
                    </a:p>
                  </a:txBody>
                  <a:tcPr marL="9525" marR="9525" marT="9525" marB="0" anchor="ctr"/>
                </a:tc>
                <a:tc>
                  <a:txBody>
                    <a:bodyPr/>
                    <a:lstStyle/>
                    <a:p>
                      <a:pPr algn="ctr" fontAlgn="ctr">
                        <a:buNone/>
                      </a:pPr>
                      <a:r>
                        <a:rPr lang="en-US" sz="1200" b="0" i="0" u="none" strike="noStrike" dirty="0">
                          <a:solidFill>
                            <a:schemeClr val="tx1"/>
                          </a:solidFill>
                          <a:effectLst/>
                          <a:latin typeface="+mj-lt"/>
                        </a:rPr>
                        <a:t>39%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20%</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ctr"/>
                </a:tc>
                <a:tc>
                  <a:txBody>
                    <a:bodyPr/>
                    <a:lstStyle/>
                    <a:p>
                      <a:pPr algn="ctr" fontAlgn="b">
                        <a:buNone/>
                      </a:pPr>
                      <a:r>
                        <a:rPr lang="en-US" sz="1200" b="0" i="0" u="none" strike="noStrike" dirty="0">
                          <a:solidFill>
                            <a:schemeClr val="tx1"/>
                          </a:solidFill>
                          <a:effectLst/>
                          <a:latin typeface="Montserrat Light (Body)"/>
                        </a:rPr>
                        <a:t>33%</a:t>
                      </a:r>
                    </a:p>
                  </a:txBody>
                  <a:tcPr marL="7620" marR="7620" marT="7620" marB="0" anchor="ctr"/>
                </a:tc>
                <a:extLst>
                  <a:ext uri="{0D108BD9-81ED-4DB2-BD59-A6C34878D82A}">
                    <a16:rowId xmlns:a16="http://schemas.microsoft.com/office/drawing/2014/main" val="441056169"/>
                  </a:ext>
                </a:extLst>
              </a:tr>
              <a:tr h="185612">
                <a:tc>
                  <a:txBody>
                    <a:bodyPr/>
                    <a:lstStyle/>
                    <a:p>
                      <a:pPr algn="ctr" fontAlgn="ctr"/>
                      <a:r>
                        <a:rPr lang="es-ES_tradnl" sz="1200" b="0" i="0" u="none" strike="noStrike" noProof="0" dirty="0">
                          <a:solidFill>
                            <a:srgbClr val="2D3342"/>
                          </a:solidFill>
                          <a:effectLst/>
                          <a:latin typeface="+mn-lt"/>
                        </a:rPr>
                        <a:t>Delincuencia en su vecindario</a:t>
                      </a:r>
                    </a:p>
                  </a:txBody>
                  <a:tcPr marL="9525" marR="9525" marT="9525" marB="0" anchor="ctr"/>
                </a:tc>
                <a:tc>
                  <a:txBody>
                    <a:bodyPr/>
                    <a:lstStyle/>
                    <a:p>
                      <a:pPr algn="ctr" fontAlgn="ctr">
                        <a:buNone/>
                      </a:pPr>
                      <a:r>
                        <a:rPr lang="en-US" sz="1200" b="0" i="0" u="none" strike="noStrike" dirty="0">
                          <a:solidFill>
                            <a:schemeClr val="tx1"/>
                          </a:solidFill>
                          <a:effectLst/>
                          <a:latin typeface="+mj-lt"/>
                        </a:rPr>
                        <a:t>29%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dirty="0">
                          <a:solidFill>
                            <a:schemeClr val="tx1"/>
                          </a:solidFill>
                          <a:effectLst/>
                          <a:latin typeface="Montserrat Light (Body)"/>
                        </a:rPr>
                        <a:t>44%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14%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29%</a:t>
                      </a:r>
                    </a:p>
                  </a:txBody>
                  <a:tcPr marL="7620" marR="7620" marT="7620" marB="0" anchor="ctr"/>
                </a:tc>
                <a:tc>
                  <a:txBody>
                    <a:bodyPr/>
                    <a:lstStyle/>
                    <a:p>
                      <a:pPr algn="ctr" fontAlgn="b">
                        <a:buNone/>
                      </a:pPr>
                      <a:r>
                        <a:rPr lang="en-US" sz="1200" b="0" i="0" u="none" strike="noStrike" dirty="0">
                          <a:solidFill>
                            <a:schemeClr val="tx1"/>
                          </a:solidFill>
                          <a:effectLst/>
                          <a:latin typeface="Montserrat Light (Body)"/>
                        </a:rPr>
                        <a:t>25%</a:t>
                      </a:r>
                    </a:p>
                  </a:txBody>
                  <a:tcPr marL="7620" marR="7620" marT="7620" marB="0" anchor="ctr"/>
                </a:tc>
                <a:extLst>
                  <a:ext uri="{0D108BD9-81ED-4DB2-BD59-A6C34878D82A}">
                    <a16:rowId xmlns:a16="http://schemas.microsoft.com/office/drawing/2014/main" val="1862003163"/>
                  </a:ext>
                </a:extLst>
              </a:tr>
            </a:tbl>
          </a:graphicData>
        </a:graphic>
      </p:graphicFrame>
      <p:sp>
        <p:nvSpPr>
          <p:cNvPr id="7" name="Text Placeholder 6">
            <a:extLst>
              <a:ext uri="{FF2B5EF4-FFF2-40B4-BE49-F238E27FC236}">
                <a16:creationId xmlns:a16="http://schemas.microsoft.com/office/drawing/2014/main" id="{47546120-203C-D119-E6D5-362118D2875F}"/>
              </a:ext>
            </a:extLst>
          </p:cNvPr>
          <p:cNvSpPr>
            <a:spLocks noGrp="1"/>
          </p:cNvSpPr>
          <p:nvPr>
            <p:ph type="body" sz="quarter" idx="11"/>
          </p:nvPr>
        </p:nvSpPr>
        <p:spPr>
          <a:xfrm>
            <a:off x="320675" y="492700"/>
            <a:ext cx="11561762" cy="837336"/>
          </a:xfrm>
        </p:spPr>
        <p:txBody>
          <a:bodyPr>
            <a:noAutofit/>
          </a:bodyPr>
          <a:lstStyle/>
          <a:p>
            <a:endParaRPr lang="es-ES_tradnl" dirty="0"/>
          </a:p>
          <a:p>
            <a:endParaRPr lang="es-ES_tradnl" dirty="0"/>
          </a:p>
          <a:p>
            <a:endParaRPr lang="es-ES_tradnl" dirty="0"/>
          </a:p>
          <a:p>
            <a:r>
              <a:rPr lang="es-ES_tradnl" dirty="0"/>
              <a:t>El nivel de preocupación respecto a ciertos problemas presenta variaciones regionales notables. </a:t>
            </a:r>
          </a:p>
          <a:p>
            <a:endParaRPr lang="en-US" dirty="0"/>
          </a:p>
        </p:txBody>
      </p:sp>
    </p:spTree>
    <p:extLst>
      <p:ext uri="{BB962C8B-B14F-4D97-AF65-F5344CB8AC3E}">
        <p14:creationId xmlns:p14="http://schemas.microsoft.com/office/powerpoint/2010/main" val="390548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50ED01-7A8A-98DC-D3AB-97D4D3E4C6E3}"/>
              </a:ext>
            </a:extLst>
          </p:cNvPr>
          <p:cNvSpPr>
            <a:spLocks noGrp="1"/>
          </p:cNvSpPr>
          <p:nvPr>
            <p:ph type="title"/>
          </p:nvPr>
        </p:nvSpPr>
        <p:spPr/>
        <p:txBody>
          <a:bodyPr/>
          <a:lstStyle/>
          <a:p>
            <a:r>
              <a:rPr lang="es-ES_tradnl" dirty="0"/>
              <a:t>Participación ciudadana y vida en Colorado</a:t>
            </a:r>
          </a:p>
        </p:txBody>
      </p:sp>
      <p:sp>
        <p:nvSpPr>
          <p:cNvPr id="5" name="Text Placeholder 4">
            <a:extLst>
              <a:ext uri="{FF2B5EF4-FFF2-40B4-BE49-F238E27FC236}">
                <a16:creationId xmlns:a16="http://schemas.microsoft.com/office/drawing/2014/main" id="{C0FD1B8B-4830-6E25-E976-615EBD34F709}"/>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9DE99E95-1D07-EAE6-29DE-DBDBB9AA678E}"/>
              </a:ext>
            </a:extLst>
          </p:cNvPr>
          <p:cNvSpPr>
            <a:spLocks noGrp="1"/>
          </p:cNvSpPr>
          <p:nvPr>
            <p:ph type="sldNum" sz="quarter" idx="12"/>
          </p:nvPr>
        </p:nvSpPr>
        <p:spPr/>
        <p:txBody>
          <a:bodyPr/>
          <a:lstStyle/>
          <a:p>
            <a:fld id="{68963FF3-3082-0146-9045-A71664B0B906}" type="slidenum">
              <a:rPr lang="en-US" smtClean="0"/>
              <a:t>11</a:t>
            </a:fld>
            <a:endParaRPr lang="en-US" dirty="0"/>
          </a:p>
        </p:txBody>
      </p:sp>
    </p:spTree>
    <p:extLst>
      <p:ext uri="{BB962C8B-B14F-4D97-AF65-F5344CB8AC3E}">
        <p14:creationId xmlns:p14="http://schemas.microsoft.com/office/powerpoint/2010/main" val="257913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771D-7C0C-761A-572B-FE651A1B55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0633B-519B-2436-68B9-FB1E30843013}"/>
              </a:ext>
            </a:extLst>
          </p:cNvPr>
          <p:cNvSpPr>
            <a:spLocks noGrp="1"/>
          </p:cNvSpPr>
          <p:nvPr>
            <p:ph type="sldNum" sz="quarter" idx="10"/>
          </p:nvPr>
        </p:nvSpPr>
        <p:spPr/>
        <p:txBody>
          <a:bodyPr/>
          <a:lstStyle/>
          <a:p>
            <a:fld id="{68963FF3-3082-0146-9045-A71664B0B906}" type="slidenum">
              <a:rPr lang="en-US" smtClean="0"/>
              <a:t>12</a:t>
            </a:fld>
            <a:endParaRPr lang="en-US" dirty="0"/>
          </a:p>
        </p:txBody>
      </p:sp>
      <p:graphicFrame>
        <p:nvGraphicFramePr>
          <p:cNvPr id="7" name="Table 6">
            <a:extLst>
              <a:ext uri="{FF2B5EF4-FFF2-40B4-BE49-F238E27FC236}">
                <a16:creationId xmlns:a16="http://schemas.microsoft.com/office/drawing/2014/main" id="{6E0F9C2A-D63B-03FD-EA79-03BE3106A0D6}"/>
              </a:ext>
            </a:extLst>
          </p:cNvPr>
          <p:cNvGraphicFramePr>
            <a:graphicFrameLocks noGrp="1"/>
          </p:cNvGraphicFramePr>
          <p:nvPr>
            <p:extLst>
              <p:ext uri="{D42A27DB-BD31-4B8C-83A1-F6EECF244321}">
                <p14:modId xmlns:p14="http://schemas.microsoft.com/office/powerpoint/2010/main" val="2744665875"/>
              </p:ext>
            </p:extLst>
          </p:nvPr>
        </p:nvGraphicFramePr>
        <p:xfrm>
          <a:off x="10457892" y="1985431"/>
          <a:ext cx="1731146" cy="3913070"/>
        </p:xfrm>
        <a:graphic>
          <a:graphicData uri="http://schemas.openxmlformats.org/drawingml/2006/table">
            <a:tbl>
              <a:tblPr>
                <a:tableStyleId>{5C22544A-7EE6-4342-B048-85BDC9FD1C3A}</a:tableStyleId>
              </a:tblPr>
              <a:tblGrid>
                <a:gridCol w="1731146">
                  <a:extLst>
                    <a:ext uri="{9D8B030D-6E8A-4147-A177-3AD203B41FA5}">
                      <a16:colId xmlns:a16="http://schemas.microsoft.com/office/drawing/2014/main" val="3728757123"/>
                    </a:ext>
                  </a:extLst>
                </a:gridCol>
              </a:tblGrid>
              <a:tr h="371118">
                <a:tc>
                  <a:txBody>
                    <a:bodyPr/>
                    <a:lstStyle/>
                    <a:p>
                      <a:pPr algn="ctr" fontAlgn="b">
                        <a:lnSpc>
                          <a:spcPts val="1700"/>
                        </a:lnSpc>
                      </a:pPr>
                      <a:endParaRPr lang="es-ES_tradnl" sz="1400" b="0" i="0" u="none" strike="noStrike" noProof="0" dirty="0">
                        <a:solidFill>
                          <a:schemeClr val="tx1"/>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378267">
                <a:tc>
                  <a:txBody>
                    <a:bodyPr/>
                    <a:lstStyle/>
                    <a:p>
                      <a:pPr algn="ctr" fontAlgn="ctr"/>
                      <a:endParaRPr lang="en-US" sz="1400" b="0" i="0" u="none" strike="noStrike" dirty="0">
                        <a:solidFill>
                          <a:schemeClr val="tx1"/>
                        </a:solidFill>
                        <a:effectLst/>
                        <a:latin typeface="+mj-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532167">
                <a:tc>
                  <a:txBody>
                    <a:bodyPr/>
                    <a:lstStyle/>
                    <a:p>
                      <a:pPr algn="ctr" fontAlgn="ctr"/>
                      <a:endParaRPr lang="en-US" sz="1400" b="0" i="0" u="none" strike="noStrike">
                        <a:solidFill>
                          <a:schemeClr val="tx1"/>
                        </a:solidFill>
                        <a:effectLst/>
                        <a:latin typeface="+mj-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523782">
                <a:tc>
                  <a:txBody>
                    <a:bodyPr/>
                    <a:lstStyle/>
                    <a:p>
                      <a:pPr algn="ctr" fontAlgn="ctr"/>
                      <a:endParaRPr lang="en-US" sz="1400" b="0" i="0" u="none" strike="noStrike" dirty="0">
                        <a:solidFill>
                          <a:schemeClr val="tx1"/>
                        </a:solidFill>
                        <a:effectLst/>
                        <a:latin typeface="+mj-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521208">
                <a:tc>
                  <a:txBody>
                    <a:bodyPr/>
                    <a:lstStyle/>
                    <a:p>
                      <a:pPr algn="ctr" fontAlgn="ctr"/>
                      <a:endParaRPr lang="en-US" sz="1400" b="0" i="0" u="none" strike="noStrike">
                        <a:solidFill>
                          <a:schemeClr val="tx1"/>
                        </a:solidFill>
                        <a:effectLst/>
                        <a:latin typeface="+mj-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544112">
                <a:tc>
                  <a:txBody>
                    <a:bodyPr/>
                    <a:lstStyle/>
                    <a:p>
                      <a:pPr algn="ctr" fontAlgn="ctr"/>
                      <a:endParaRPr lang="en-US" sz="1400" b="0" i="0" u="none" strike="noStrike" dirty="0">
                        <a:solidFill>
                          <a:schemeClr val="tx1"/>
                        </a:solidFill>
                        <a:effectLst/>
                        <a:latin typeface="+mj-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07658"/>
                  </a:ext>
                </a:extLst>
              </a:tr>
              <a:tr h="521208">
                <a:tc>
                  <a:txBody>
                    <a:bodyPr/>
                    <a:lstStyle/>
                    <a:p>
                      <a:pPr algn="ctr" fontAlgn="ctr"/>
                      <a:endParaRPr lang="en-US" sz="1400" b="0" i="0" u="none" strike="noStrike">
                        <a:solidFill>
                          <a:schemeClr val="tx1"/>
                        </a:solidFill>
                        <a:effectLst/>
                        <a:latin typeface="+mj-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6645637"/>
                  </a:ext>
                </a:extLst>
              </a:tr>
              <a:tr h="521208">
                <a:tc>
                  <a:txBody>
                    <a:bodyPr/>
                    <a:lstStyle/>
                    <a:p>
                      <a:pPr algn="ctr" fontAlgn="ctr"/>
                      <a:endParaRPr lang="en-US" sz="1400" b="0" i="0" u="none" strike="noStrike" dirty="0">
                        <a:solidFill>
                          <a:schemeClr val="tx1"/>
                        </a:solidFill>
                        <a:effectLst/>
                        <a:latin typeface="+mj-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5308284"/>
                  </a:ext>
                </a:extLst>
              </a:tr>
            </a:tbl>
          </a:graphicData>
        </a:graphic>
      </p:graphicFrame>
      <p:sp>
        <p:nvSpPr>
          <p:cNvPr id="8" name="Text Placeholder 7">
            <a:extLst>
              <a:ext uri="{FF2B5EF4-FFF2-40B4-BE49-F238E27FC236}">
                <a16:creationId xmlns:a16="http://schemas.microsoft.com/office/drawing/2014/main" id="{C1CBDBF4-5888-5043-A465-15778E9B2F0B}"/>
              </a:ext>
            </a:extLst>
          </p:cNvPr>
          <p:cNvSpPr>
            <a:spLocks noGrp="1"/>
          </p:cNvSpPr>
          <p:nvPr>
            <p:ph type="body" sz="quarter" idx="12"/>
          </p:nvPr>
        </p:nvSpPr>
        <p:spPr/>
        <p:txBody>
          <a:bodyPr/>
          <a:lstStyle/>
          <a:p>
            <a:r>
              <a:rPr lang="es-ES_tradnl" dirty="0"/>
              <a:t>Q16. La siguiente es una lista de maneras en que los habitantes de Colorado pueden mejorar su comunidad. Para cada una indique qué tan efectiva cree que esa actividad sería para mejorar su comunidad, tomando “uno” como </a:t>
            </a:r>
            <a:r>
              <a:rPr lang="es-ES_tradnl" u="sng" dirty="0"/>
              <a:t>muy inefectiva </a:t>
            </a:r>
            <a:r>
              <a:rPr lang="es-ES_tradnl" dirty="0"/>
              <a:t>y “siete” como </a:t>
            </a:r>
            <a:r>
              <a:rPr lang="es-ES_tradnl" u="sng" dirty="0"/>
              <a:t>muy efectiva</a:t>
            </a:r>
            <a:r>
              <a:rPr lang="es-ES_tradnl" dirty="0"/>
              <a:t>. Puede elegir cualquier número entre el uno y el siete. </a:t>
            </a:r>
          </a:p>
        </p:txBody>
      </p:sp>
      <p:sp>
        <p:nvSpPr>
          <p:cNvPr id="4" name="Text Placeholder 3">
            <a:extLst>
              <a:ext uri="{FF2B5EF4-FFF2-40B4-BE49-F238E27FC236}">
                <a16:creationId xmlns:a16="http://schemas.microsoft.com/office/drawing/2014/main" id="{D406D9B1-824D-695C-26DF-853E5560171F}"/>
              </a:ext>
            </a:extLst>
          </p:cNvPr>
          <p:cNvSpPr>
            <a:spLocks noGrp="1"/>
          </p:cNvSpPr>
          <p:nvPr>
            <p:ph type="body" sz="quarter" idx="13"/>
          </p:nvPr>
        </p:nvSpPr>
        <p:spPr/>
        <p:txBody>
          <a:bodyPr/>
          <a:lstStyle/>
          <a:p>
            <a:r>
              <a:rPr lang="es-ES_tradnl" dirty="0"/>
              <a:t>*Muestra Dividida</a:t>
            </a:r>
          </a:p>
        </p:txBody>
      </p:sp>
      <p:sp>
        <p:nvSpPr>
          <p:cNvPr id="11" name="Text Placeholder 10">
            <a:extLst>
              <a:ext uri="{FF2B5EF4-FFF2-40B4-BE49-F238E27FC236}">
                <a16:creationId xmlns:a16="http://schemas.microsoft.com/office/drawing/2014/main" id="{12D1355E-0A9B-AFF9-749C-1B7225118EBF}"/>
              </a:ext>
            </a:extLst>
          </p:cNvPr>
          <p:cNvSpPr>
            <a:spLocks noGrp="1"/>
          </p:cNvSpPr>
          <p:nvPr>
            <p:ph type="body" sz="quarter" idx="11"/>
          </p:nvPr>
        </p:nvSpPr>
        <p:spPr/>
        <p:txBody>
          <a:bodyPr/>
          <a:lstStyle/>
          <a:p>
            <a:r>
              <a:rPr lang="es-ES_tradnl" dirty="0"/>
              <a:t>Hacer trabajo voluntario para causas sociales es percibido como la manera más efectiva de mejorar la comunidad.</a:t>
            </a:r>
          </a:p>
        </p:txBody>
      </p:sp>
      <p:pic>
        <p:nvPicPr>
          <p:cNvPr id="3" name="Picture 2">
            <a:extLst>
              <a:ext uri="{FF2B5EF4-FFF2-40B4-BE49-F238E27FC236}">
                <a16:creationId xmlns:a16="http://schemas.microsoft.com/office/drawing/2014/main" id="{A0F9B8F2-CCF8-AB95-B0D8-564464C4F563}"/>
              </a:ext>
            </a:extLst>
          </p:cNvPr>
          <p:cNvPicPr>
            <a:picLocks noChangeAspect="1"/>
          </p:cNvPicPr>
          <p:nvPr/>
        </p:nvPicPr>
        <p:blipFill>
          <a:blip r:embed="rId2"/>
          <a:stretch>
            <a:fillRect/>
          </a:stretch>
        </p:blipFill>
        <p:spPr>
          <a:xfrm>
            <a:off x="-809181" y="2051957"/>
            <a:ext cx="11516342" cy="4413887"/>
          </a:xfrm>
          <a:prstGeom prst="rect">
            <a:avLst/>
          </a:prstGeom>
        </p:spPr>
      </p:pic>
      <p:pic>
        <p:nvPicPr>
          <p:cNvPr id="9" name="Picture 8">
            <a:extLst>
              <a:ext uri="{FF2B5EF4-FFF2-40B4-BE49-F238E27FC236}">
                <a16:creationId xmlns:a16="http://schemas.microsoft.com/office/drawing/2014/main" id="{802AD1BC-0C80-3980-AC24-89A8A193EC96}"/>
              </a:ext>
            </a:extLst>
          </p:cNvPr>
          <p:cNvPicPr>
            <a:picLocks noChangeAspect="1"/>
          </p:cNvPicPr>
          <p:nvPr/>
        </p:nvPicPr>
        <p:blipFill>
          <a:blip r:embed="rId3"/>
          <a:stretch>
            <a:fillRect/>
          </a:stretch>
        </p:blipFill>
        <p:spPr>
          <a:xfrm>
            <a:off x="10890017" y="2221074"/>
            <a:ext cx="866896" cy="3677428"/>
          </a:xfrm>
          <a:prstGeom prst="rect">
            <a:avLst/>
          </a:prstGeom>
        </p:spPr>
      </p:pic>
    </p:spTree>
    <p:extLst>
      <p:ext uri="{BB962C8B-B14F-4D97-AF65-F5344CB8AC3E}">
        <p14:creationId xmlns:p14="http://schemas.microsoft.com/office/powerpoint/2010/main" val="91348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1DF8-7188-5ABF-41CB-7AF73B35BE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C4E57-5229-DD23-C17A-E8B0561A13E2}"/>
              </a:ext>
            </a:extLst>
          </p:cNvPr>
          <p:cNvSpPr>
            <a:spLocks noGrp="1"/>
          </p:cNvSpPr>
          <p:nvPr>
            <p:ph type="sldNum" sz="quarter" idx="10"/>
          </p:nvPr>
        </p:nvSpPr>
        <p:spPr/>
        <p:txBody>
          <a:bodyPr/>
          <a:lstStyle/>
          <a:p>
            <a:fld id="{68963FF3-3082-0146-9045-A71664B0B906}" type="slidenum">
              <a:rPr lang="en-US" smtClean="0"/>
              <a:pPr/>
              <a:t>13</a:t>
            </a:fld>
            <a:endParaRPr lang="en-US" dirty="0"/>
          </a:p>
        </p:txBody>
      </p:sp>
      <p:sp>
        <p:nvSpPr>
          <p:cNvPr id="4" name="Text Placeholder 3">
            <a:extLst>
              <a:ext uri="{FF2B5EF4-FFF2-40B4-BE49-F238E27FC236}">
                <a16:creationId xmlns:a16="http://schemas.microsoft.com/office/drawing/2014/main" id="{714A1FAC-28A2-5376-BABB-38ED84DACD24}"/>
              </a:ext>
            </a:extLst>
          </p:cNvPr>
          <p:cNvSpPr>
            <a:spLocks noGrp="1"/>
          </p:cNvSpPr>
          <p:nvPr>
            <p:ph type="body" sz="quarter" idx="12"/>
          </p:nvPr>
        </p:nvSpPr>
        <p:spPr>
          <a:xfrm>
            <a:off x="320272" y="927733"/>
            <a:ext cx="11561762" cy="842962"/>
          </a:xfrm>
        </p:spPr>
        <p:txBody>
          <a:bodyPr/>
          <a:lstStyle/>
          <a:p>
            <a:r>
              <a:rPr lang="es-ES_tradnl" sz="1400" dirty="0"/>
              <a:t>Q16. La siguiente es una lista de maneras en que los habitantes de Colorado pueden mejorar su comunidad. Para cada una indique qué tan efectiva cree que esa actividad sería para mejorar su comunidad, tomando “uno” como </a:t>
            </a:r>
            <a:r>
              <a:rPr lang="es-ES_tradnl" sz="1400" u="sng" dirty="0"/>
              <a:t>muy inefectiva </a:t>
            </a:r>
            <a:r>
              <a:rPr lang="es-ES_tradnl" sz="1400" dirty="0"/>
              <a:t>y “siete” como </a:t>
            </a:r>
            <a:r>
              <a:rPr lang="es-ES_tradnl" sz="1400" u="sng" dirty="0"/>
              <a:t>muy efectiva</a:t>
            </a:r>
            <a:r>
              <a:rPr lang="es-ES_tradnl" sz="1400" dirty="0"/>
              <a:t>. Puede elegir cualquier número entre el uno y el siete. </a:t>
            </a:r>
          </a:p>
          <a:p>
            <a:r>
              <a:rPr lang="es-ES_tradnl" dirty="0"/>
              <a:t>(% 6-7 (Muy Efectiva)</a:t>
            </a:r>
          </a:p>
        </p:txBody>
      </p:sp>
      <p:sp>
        <p:nvSpPr>
          <p:cNvPr id="14" name="Text Placeholder 13">
            <a:extLst>
              <a:ext uri="{FF2B5EF4-FFF2-40B4-BE49-F238E27FC236}">
                <a16:creationId xmlns:a16="http://schemas.microsoft.com/office/drawing/2014/main" id="{0372CA48-DDD4-AD72-EF80-D95E465496BA}"/>
              </a:ext>
            </a:extLst>
          </p:cNvPr>
          <p:cNvSpPr>
            <a:spLocks noGrp="1"/>
          </p:cNvSpPr>
          <p:nvPr>
            <p:ph type="body" sz="quarter" idx="13"/>
          </p:nvPr>
        </p:nvSpPr>
        <p:spPr/>
        <p:txBody>
          <a:bodyPr/>
          <a:lstStyle/>
          <a:p>
            <a:r>
              <a:rPr lang="es-ES_tradnl"/>
              <a:t>*Muestra Dividida</a:t>
            </a:r>
          </a:p>
        </p:txBody>
      </p:sp>
      <p:sp>
        <p:nvSpPr>
          <p:cNvPr id="8" name="Text Placeholder 7">
            <a:extLst>
              <a:ext uri="{FF2B5EF4-FFF2-40B4-BE49-F238E27FC236}">
                <a16:creationId xmlns:a16="http://schemas.microsoft.com/office/drawing/2014/main" id="{F5EDE31E-BB7D-1E28-AE5B-C4EB22556A5B}"/>
              </a:ext>
            </a:extLst>
          </p:cNvPr>
          <p:cNvSpPr>
            <a:spLocks noGrp="1"/>
          </p:cNvSpPr>
          <p:nvPr>
            <p:ph type="body" sz="quarter" idx="11"/>
          </p:nvPr>
        </p:nvSpPr>
        <p:spPr/>
        <p:txBody>
          <a:bodyPr/>
          <a:lstStyle/>
          <a:p>
            <a:r>
              <a:rPr lang="es-ES" dirty="0"/>
              <a:t>Los Demócratas creen con mayor firmeza en el poder de estas acciones comunitarias</a:t>
            </a:r>
            <a:r>
              <a:rPr lang="es-ES_tradnl" dirty="0"/>
              <a:t>. </a:t>
            </a:r>
          </a:p>
        </p:txBody>
      </p:sp>
      <p:graphicFrame>
        <p:nvGraphicFramePr>
          <p:cNvPr id="3" name="Table 2">
            <a:extLst>
              <a:ext uri="{FF2B5EF4-FFF2-40B4-BE49-F238E27FC236}">
                <a16:creationId xmlns:a16="http://schemas.microsoft.com/office/drawing/2014/main" id="{58054037-5594-1A27-B0F6-0C2139D0634A}"/>
              </a:ext>
            </a:extLst>
          </p:cNvPr>
          <p:cNvGraphicFramePr>
            <a:graphicFrameLocks noGrp="1"/>
          </p:cNvGraphicFramePr>
          <p:nvPr>
            <p:extLst>
              <p:ext uri="{D42A27DB-BD31-4B8C-83A1-F6EECF244321}">
                <p14:modId xmlns:p14="http://schemas.microsoft.com/office/powerpoint/2010/main" val="799530396"/>
              </p:ext>
            </p:extLst>
          </p:nvPr>
        </p:nvGraphicFramePr>
        <p:xfrm>
          <a:off x="220399" y="1989763"/>
          <a:ext cx="11740896" cy="4356935"/>
        </p:xfrm>
        <a:graphic>
          <a:graphicData uri="http://schemas.openxmlformats.org/drawingml/2006/table">
            <a:tbl>
              <a:tblPr firstRow="1" bandRow="1">
                <a:tableStyleId>{073A0DAA-6AF3-43AB-8588-CEC1D06C72B9}</a:tableStyleId>
              </a:tblPr>
              <a:tblGrid>
                <a:gridCol w="4527423">
                  <a:extLst>
                    <a:ext uri="{9D8B030D-6E8A-4147-A177-3AD203B41FA5}">
                      <a16:colId xmlns:a16="http://schemas.microsoft.com/office/drawing/2014/main" val="1515320752"/>
                    </a:ext>
                  </a:extLst>
                </a:gridCol>
                <a:gridCol w="762000">
                  <a:extLst>
                    <a:ext uri="{9D8B030D-6E8A-4147-A177-3AD203B41FA5}">
                      <a16:colId xmlns:a16="http://schemas.microsoft.com/office/drawing/2014/main" val="2085284721"/>
                    </a:ext>
                  </a:extLst>
                </a:gridCol>
                <a:gridCol w="1612900">
                  <a:extLst>
                    <a:ext uri="{9D8B030D-6E8A-4147-A177-3AD203B41FA5}">
                      <a16:colId xmlns:a16="http://schemas.microsoft.com/office/drawing/2014/main" val="156067840"/>
                    </a:ext>
                  </a:extLst>
                </a:gridCol>
                <a:gridCol w="1612900">
                  <a:extLst>
                    <a:ext uri="{9D8B030D-6E8A-4147-A177-3AD203B41FA5}">
                      <a16:colId xmlns:a16="http://schemas.microsoft.com/office/drawing/2014/main" val="3350543273"/>
                    </a:ext>
                  </a:extLst>
                </a:gridCol>
                <a:gridCol w="1612900">
                  <a:extLst>
                    <a:ext uri="{9D8B030D-6E8A-4147-A177-3AD203B41FA5}">
                      <a16:colId xmlns:a16="http://schemas.microsoft.com/office/drawing/2014/main" val="845929869"/>
                    </a:ext>
                  </a:extLst>
                </a:gridCol>
                <a:gridCol w="1612773">
                  <a:extLst>
                    <a:ext uri="{9D8B030D-6E8A-4147-A177-3AD203B41FA5}">
                      <a16:colId xmlns:a16="http://schemas.microsoft.com/office/drawing/2014/main" val="625674946"/>
                    </a:ext>
                  </a:extLst>
                </a:gridCol>
              </a:tblGrid>
              <a:tr h="319574">
                <a:tc rowSpan="2">
                  <a:txBody>
                    <a:bodyPr/>
                    <a:lstStyle/>
                    <a:p>
                      <a:pPr algn="ctr">
                        <a:lnSpc>
                          <a:spcPct val="100000"/>
                        </a:lnSpc>
                      </a:pPr>
                      <a:r>
                        <a:rPr lang="en-US" sz="1400" b="1" dirty="0" err="1">
                          <a:latin typeface="+mj-lt"/>
                        </a:rPr>
                        <a:t>Actividad</a:t>
                      </a:r>
                      <a:endParaRPr lang="en-US" sz="1400" b="1" dirty="0">
                        <a:latin typeface="+mj-lt"/>
                      </a:endParaRPr>
                    </a:p>
                  </a:txBody>
                  <a:tcPr marT="18288" marB="18288" anchor="ctr">
                    <a:solidFill>
                      <a:schemeClr val="accent1"/>
                    </a:solidFill>
                  </a:tcPr>
                </a:tc>
                <a:tc rowSpan="2">
                  <a:txBody>
                    <a:bodyPr/>
                    <a:lstStyle/>
                    <a:p>
                      <a:pPr algn="ctr">
                        <a:lnSpc>
                          <a:spcPct val="100000"/>
                        </a:lnSpc>
                      </a:pPr>
                      <a:r>
                        <a:rPr lang="en-US" sz="1400" b="1" dirty="0">
                          <a:latin typeface="+mj-lt"/>
                        </a:rPr>
                        <a:t>Todos</a:t>
                      </a:r>
                    </a:p>
                  </a:txBody>
                  <a:tcPr marT="18288" marB="18288"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Partido</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n-US" sz="1400" b="1" dirty="0">
                          <a:latin typeface="+mj-lt"/>
                        </a:rPr>
                        <a:t>Dem-Rep Diff.</a:t>
                      </a:r>
                    </a:p>
                  </a:txBody>
                  <a:tcPr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2123725524"/>
                  </a:ext>
                </a:extLst>
              </a:tr>
              <a:tr h="319574">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s-ES_tradnl" sz="1400" b="1" u="none" strike="noStrike" kern="1200" noProof="0" dirty="0">
                          <a:solidFill>
                            <a:schemeClr val="tx1"/>
                          </a:solidFill>
                          <a:effectLst/>
                          <a:latin typeface="+mn-lt"/>
                          <a:ea typeface="+mn-ea"/>
                          <a:cs typeface="+mn-cs"/>
                        </a:rPr>
                        <a:t>Demócratas</a:t>
                      </a:r>
                      <a:endParaRPr lang="es-ES_tradnl" sz="1400" b="1" i="0" u="none" strike="noStrike" kern="1200" noProof="0" dirty="0">
                        <a:solidFill>
                          <a:schemeClr val="tx1"/>
                        </a:solidFill>
                        <a:effectLst/>
                        <a:latin typeface="+mn-lt"/>
                        <a:ea typeface="+mn-ea"/>
                        <a:cs typeface="+mn-cs"/>
                      </a:endParaRP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s-ES_tradnl" sz="1400" b="1" u="none" strike="noStrike" kern="1200" noProof="0" dirty="0">
                          <a:solidFill>
                            <a:schemeClr val="tx1"/>
                          </a:solidFill>
                          <a:effectLst/>
                          <a:latin typeface="+mn-lt"/>
                          <a:ea typeface="+mn-ea"/>
                          <a:cs typeface="+mn-cs"/>
                        </a:rPr>
                        <a:t>Independentes</a:t>
                      </a:r>
                      <a:endParaRPr lang="es-ES_tradnl" sz="1400" b="1" i="0" u="none" strike="noStrike" kern="1200" noProof="0" dirty="0">
                        <a:solidFill>
                          <a:schemeClr val="tx1"/>
                        </a:solidFill>
                        <a:effectLst/>
                        <a:latin typeface="+mn-lt"/>
                        <a:ea typeface="+mn-ea"/>
                        <a:cs typeface="+mn-cs"/>
                      </a:endParaRP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j-lt"/>
                        </a:rPr>
                        <a:t>Republicanos</a:t>
                      </a:r>
                      <a:endParaRPr lang="en-US" sz="1400" b="1"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93236910"/>
                  </a:ext>
                </a:extLst>
              </a:tr>
              <a:tr h="562984">
                <a:tc>
                  <a:txBody>
                    <a:bodyPr/>
                    <a:lstStyle/>
                    <a:p>
                      <a:pPr algn="ctr" fontAlgn="ctr"/>
                      <a:r>
                        <a:rPr lang="es-ES_tradnl" sz="1400" b="0" i="0" u="none" strike="noStrike" noProof="0" dirty="0">
                          <a:solidFill>
                            <a:schemeClr val="tx1"/>
                          </a:solidFill>
                          <a:effectLst/>
                          <a:latin typeface="Montserrat Light (Body)"/>
                        </a:rPr>
                        <a:t>Hacer voluntariado para organizaciones que trabajen con las causas sociales que le interesan</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36%</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40%</a:t>
                      </a:r>
                    </a:p>
                  </a:txBody>
                  <a:tcPr marL="7620" marR="7620" marT="64008" marB="64008"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tx1"/>
                          </a:solidFill>
                          <a:effectLst/>
                          <a:latin typeface="Montserrat Light (Body)"/>
                        </a:rPr>
                        <a:t>38%</a:t>
                      </a:r>
                    </a:p>
                  </a:txBody>
                  <a:tcPr marL="7620" marR="7620" marT="64008" marB="64008"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28%</a:t>
                      </a:r>
                    </a:p>
                  </a:txBody>
                  <a:tcPr marL="7620" marR="7620" marT="64008" marB="64008"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accent1"/>
                          </a:solidFill>
                          <a:effectLst/>
                          <a:latin typeface="+mj-lt"/>
                        </a:rPr>
                        <a:t>+12%</a:t>
                      </a:r>
                    </a:p>
                  </a:txBody>
                  <a:tcPr marL="7620" marR="7620" marT="64008" marB="64008"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919013239"/>
                  </a:ext>
                </a:extLst>
              </a:tr>
              <a:tr h="357923">
                <a:tc>
                  <a:txBody>
                    <a:bodyPr/>
                    <a:lstStyle/>
                    <a:p>
                      <a:pPr algn="ctr" fontAlgn="ctr">
                        <a:lnSpc>
                          <a:spcPts val="1600"/>
                        </a:lnSpc>
                        <a:buNone/>
                      </a:pPr>
                      <a:r>
                        <a:rPr lang="en-US" sz="1400" b="0" i="0" u="none" strike="noStrike" dirty="0">
                          <a:solidFill>
                            <a:schemeClr val="tx1"/>
                          </a:solidFill>
                          <a:effectLst/>
                          <a:latin typeface="+mn-lt"/>
                        </a:rPr>
                        <a:t>*</a:t>
                      </a:r>
                      <a:r>
                        <a:rPr lang="es-ES_tradnl" sz="1400" b="0" i="0" u="none" strike="noStrike" noProof="0" dirty="0">
                          <a:solidFill>
                            <a:schemeClr val="tx1"/>
                          </a:solidFill>
                          <a:effectLst/>
                          <a:latin typeface="Montserrat Light (Body)"/>
                        </a:rPr>
                        <a:t>Expresar su opinión sobre causas sociales públicamente</a:t>
                      </a:r>
                      <a:endParaRPr lang="en-US" sz="1400" b="0" i="0" u="none" strike="noStrike" dirty="0">
                        <a:solidFill>
                          <a:schemeClr val="tx1"/>
                        </a:solidFill>
                        <a:effectLst/>
                        <a:latin typeface="+mn-lt"/>
                      </a:endParaRPr>
                    </a:p>
                  </a:txBody>
                  <a:tcPr marL="7620" marR="7620" marT="64008" marB="64008" anchor="ctr"/>
                </a:tc>
                <a:tc>
                  <a:txBody>
                    <a:bodyPr/>
                    <a:lstStyle/>
                    <a:p>
                      <a:pPr algn="ctr" fontAlgn="b">
                        <a:buNone/>
                      </a:pPr>
                      <a:r>
                        <a:rPr lang="en-US" sz="1400" b="0" i="0" u="none" strike="noStrike" dirty="0">
                          <a:solidFill>
                            <a:schemeClr val="tx1"/>
                          </a:solidFill>
                          <a:effectLst/>
                          <a:latin typeface="+mj-lt"/>
                        </a:rPr>
                        <a:t>24%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34%</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9%</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18%</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+16%</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827421452"/>
                  </a:ext>
                </a:extLst>
              </a:tr>
              <a:tr h="357923">
                <a:tc>
                  <a:txBody>
                    <a:bodyPr/>
                    <a:lstStyle/>
                    <a:p>
                      <a:pPr algn="ctr" fontAlgn="ctr"/>
                      <a:r>
                        <a:rPr lang="es-ES_tradnl" sz="1400" b="0" i="0" u="none" strike="noStrike" noProof="0" dirty="0">
                          <a:solidFill>
                            <a:schemeClr val="tx1"/>
                          </a:solidFill>
                          <a:effectLst/>
                          <a:latin typeface="Montserrat Light (Body)"/>
                        </a:rPr>
                        <a:t>Comunicarse directamente con los políticos</a:t>
                      </a:r>
                    </a:p>
                  </a:txBody>
                  <a:tcPr marL="7620" marR="7620" marT="64008" marB="64008" anchor="ctr"/>
                </a:tc>
                <a:tc>
                  <a:txBody>
                    <a:bodyPr/>
                    <a:lstStyle/>
                    <a:p>
                      <a:pPr algn="ctr" fontAlgn="b">
                        <a:buNone/>
                      </a:pPr>
                      <a:r>
                        <a:rPr lang="en-US" sz="1400" b="0" i="0" u="none" strike="noStrike">
                          <a:solidFill>
                            <a:schemeClr val="tx1"/>
                          </a:solidFill>
                          <a:effectLst/>
                          <a:latin typeface="+mj-lt"/>
                        </a:rPr>
                        <a:t>24%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29%</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19%</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15%</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+14%</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994448999"/>
                  </a:ext>
                </a:extLst>
              </a:tr>
              <a:tr h="776033">
                <a:tc>
                  <a:txBody>
                    <a:bodyPr/>
                    <a:lstStyle/>
                    <a:p>
                      <a:pPr algn="ctr" fontAlgn="ctr"/>
                      <a:r>
                        <a:rPr lang="es-ES_tradnl" sz="1400" b="0" i="0" u="none" strike="noStrike" noProof="0" dirty="0">
                          <a:solidFill>
                            <a:schemeClr val="tx1"/>
                          </a:solidFill>
                          <a:effectLst/>
                          <a:latin typeface="Montserrat Light (Body)"/>
                        </a:rPr>
                        <a:t>Expresar su opinión respecto a temas sociales o políticos, incluso en entornos en los que otros puedan tener puntos de vista opuestos</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21%</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27%</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12%</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22%</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+5%</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8841225"/>
                  </a:ext>
                </a:extLst>
              </a:tr>
              <a:tr h="357923">
                <a:tc>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r>
                        <a:rPr lang="es-ES_tradnl" sz="1400" b="0" i="0" u="none" strike="noStrike" noProof="0" dirty="0">
                          <a:solidFill>
                            <a:schemeClr val="tx1"/>
                          </a:solidFill>
                          <a:effectLst/>
                          <a:latin typeface="Montserrat Light (Body)"/>
                        </a:rPr>
                        <a:t>Hablar en asambleas públicas del gobierno local</a:t>
                      </a:r>
                    </a:p>
                  </a:txBody>
                  <a:tcPr marL="7620" marR="7620" marT="64008" marB="64008" anchor="ctr"/>
                </a:tc>
                <a:tc>
                  <a:txBody>
                    <a:bodyPr/>
                    <a:lstStyle/>
                    <a:p>
                      <a:pPr algn="ctr" fontAlgn="b">
                        <a:buNone/>
                      </a:pPr>
                      <a:r>
                        <a:rPr lang="en-US" sz="1400" b="0" i="0" u="none" strike="noStrike">
                          <a:solidFill>
                            <a:schemeClr val="tx1"/>
                          </a:solidFill>
                          <a:effectLst/>
                          <a:latin typeface="+mj-lt"/>
                        </a:rPr>
                        <a:t>20%</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25%</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15%</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15%</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+10%</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36856457"/>
                  </a:ext>
                </a:extLst>
              </a:tr>
              <a:tr h="562984">
                <a:tc>
                  <a:txBody>
                    <a:bodyPr/>
                    <a:lstStyle/>
                    <a:p>
                      <a:pPr algn="ctr" fontAlgn="ctr"/>
                      <a:r>
                        <a:rPr lang="es-ES_tradnl" sz="1400" b="0" i="0" u="none" strike="noStrike" noProof="0" dirty="0">
                          <a:solidFill>
                            <a:schemeClr val="tx1"/>
                          </a:solidFill>
                          <a:effectLst/>
                          <a:latin typeface="Montserrat Light (Body)"/>
                        </a:rPr>
                        <a:t>Expresar su apoyo públicamente a candidatos políticos </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14%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22%</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8%</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20%</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+2%</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066565396"/>
                  </a:ext>
                </a:extLst>
              </a:tr>
              <a:tr h="562984">
                <a:tc>
                  <a:txBody>
                    <a:bodyPr/>
                    <a:lstStyle/>
                    <a:p>
                      <a:pPr algn="ctr" fontAlgn="ctr">
                        <a:lnSpc>
                          <a:spcPts val="1600"/>
                        </a:lnSpc>
                        <a:buNone/>
                      </a:pPr>
                      <a:r>
                        <a:rPr lang="en-US" sz="1400" b="0" i="0" u="none" strike="noStrike" dirty="0">
                          <a:solidFill>
                            <a:schemeClr val="tx1"/>
                          </a:solidFill>
                          <a:effectLst/>
                          <a:latin typeface="+mn-lt"/>
                        </a:rPr>
                        <a:t>*</a:t>
                      </a:r>
                      <a:r>
                        <a:rPr lang="es-ES_tradnl" sz="1400" b="0" i="0" u="none" strike="noStrike" noProof="0" dirty="0">
                          <a:solidFill>
                            <a:schemeClr val="tx1"/>
                          </a:solidFill>
                          <a:effectLst/>
                          <a:latin typeface="Montserrat Light (Body)"/>
                        </a:rPr>
                        <a:t>Expresar su opinión sobre causas sociales en redes sociales</a:t>
                      </a:r>
                      <a:endParaRPr lang="en-US" sz="1400" b="0" i="0" u="none" strike="noStrike" dirty="0">
                        <a:solidFill>
                          <a:schemeClr val="tx1"/>
                        </a:solidFill>
                        <a:effectLst/>
                        <a:latin typeface="+mn-lt"/>
                      </a:endParaRPr>
                    </a:p>
                  </a:txBody>
                  <a:tcPr marL="7620" marR="7620" marT="64008" marB="64008" anchor="ctr"/>
                </a:tc>
                <a:tc>
                  <a:txBody>
                    <a:bodyPr/>
                    <a:lstStyle/>
                    <a:p>
                      <a:pPr algn="ctr" fontAlgn="b">
                        <a:buNone/>
                      </a:pPr>
                      <a:r>
                        <a:rPr lang="en-US" sz="1400" b="0" i="0" u="none" strike="noStrike" dirty="0">
                          <a:solidFill>
                            <a:schemeClr val="tx1"/>
                          </a:solidFill>
                          <a:effectLst/>
                          <a:latin typeface="+mj-lt"/>
                        </a:rPr>
                        <a:t>14%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23%</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9%</a:t>
                      </a:r>
                    </a:p>
                  </a:txBody>
                  <a:tcPr marL="7620" marR="7620" marT="64008" marB="64008" anchor="ctr"/>
                </a:tc>
                <a:tc>
                  <a:txBody>
                    <a:bodyPr/>
                    <a:lstStyle/>
                    <a:p>
                      <a:pPr algn="ctr" fontAlgn="b">
                        <a:buNone/>
                      </a:pPr>
                      <a:r>
                        <a:rPr lang="en-US" sz="1400" b="0" i="0" u="none" strike="noStrike" dirty="0">
                          <a:solidFill>
                            <a:schemeClr val="tx1"/>
                          </a:solidFill>
                          <a:effectLst/>
                          <a:latin typeface="Montserrat Light (Body)"/>
                        </a:rPr>
                        <a:t>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+19%</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193372689"/>
                  </a:ext>
                </a:extLst>
              </a:tr>
            </a:tbl>
          </a:graphicData>
        </a:graphic>
      </p:graphicFrame>
    </p:spTree>
    <p:extLst>
      <p:ext uri="{BB962C8B-B14F-4D97-AF65-F5344CB8AC3E}">
        <p14:creationId xmlns:p14="http://schemas.microsoft.com/office/powerpoint/2010/main" val="58504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AE692-F1FF-3614-B5F4-77ACF99DA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910916-1B15-70FF-FDD8-6F93AD9F4F93}"/>
              </a:ext>
            </a:extLst>
          </p:cNvPr>
          <p:cNvSpPr>
            <a:spLocks noGrp="1"/>
          </p:cNvSpPr>
          <p:nvPr>
            <p:ph type="sldNum" sz="quarter" idx="10"/>
          </p:nvPr>
        </p:nvSpPr>
        <p:spPr/>
        <p:txBody>
          <a:bodyPr/>
          <a:lstStyle/>
          <a:p>
            <a:fld id="{68963FF3-3082-0146-9045-A71664B0B906}" type="slidenum">
              <a:rPr lang="en-US" smtClean="0"/>
              <a:pPr/>
              <a:t>14</a:t>
            </a:fld>
            <a:endParaRPr lang="en-US" dirty="0"/>
          </a:p>
        </p:txBody>
      </p:sp>
      <p:sp>
        <p:nvSpPr>
          <p:cNvPr id="4" name="Text Placeholder 3">
            <a:extLst>
              <a:ext uri="{FF2B5EF4-FFF2-40B4-BE49-F238E27FC236}">
                <a16:creationId xmlns:a16="http://schemas.microsoft.com/office/drawing/2014/main" id="{2DC2FBEB-3992-EE10-43AB-37116381138C}"/>
              </a:ext>
            </a:extLst>
          </p:cNvPr>
          <p:cNvSpPr>
            <a:spLocks noGrp="1"/>
          </p:cNvSpPr>
          <p:nvPr>
            <p:ph type="body" sz="quarter" idx="12"/>
          </p:nvPr>
        </p:nvSpPr>
        <p:spPr>
          <a:xfrm>
            <a:off x="296894" y="927733"/>
            <a:ext cx="11561762" cy="842962"/>
          </a:xfrm>
        </p:spPr>
        <p:txBody>
          <a:bodyPr>
            <a:noAutofit/>
          </a:bodyPr>
          <a:lstStyle/>
          <a:p>
            <a:r>
              <a:rPr lang="es-ES_tradnl" sz="1400" dirty="0"/>
              <a:t>Q16. La siguiente es una lista de maneras en que los habitantes de Colorado pueden mejorar su comunidad. Para cada una indique qué tan efectiva cree que esa actividad sería para mejorar su comunidad, tomando “uno” como </a:t>
            </a:r>
            <a:r>
              <a:rPr lang="es-ES_tradnl" sz="1400" u="sng" dirty="0"/>
              <a:t>muy inefectiva </a:t>
            </a:r>
            <a:r>
              <a:rPr lang="es-ES_tradnl" sz="1400" dirty="0"/>
              <a:t>y “siete” como </a:t>
            </a:r>
            <a:r>
              <a:rPr lang="es-ES_tradnl" sz="1400" u="sng" dirty="0"/>
              <a:t>muy efectiva</a:t>
            </a:r>
            <a:r>
              <a:rPr lang="es-ES_tradnl" sz="1400" dirty="0"/>
              <a:t>. Puede elegir cualquier número entre el uno y el siete. </a:t>
            </a:r>
          </a:p>
          <a:p>
            <a:r>
              <a:rPr lang="es-ES_tradnl" sz="1400" dirty="0"/>
              <a:t>(% 6-7 (Muy Efectiva)</a:t>
            </a:r>
          </a:p>
        </p:txBody>
      </p:sp>
      <p:sp>
        <p:nvSpPr>
          <p:cNvPr id="14" name="Text Placeholder 13">
            <a:extLst>
              <a:ext uri="{FF2B5EF4-FFF2-40B4-BE49-F238E27FC236}">
                <a16:creationId xmlns:a16="http://schemas.microsoft.com/office/drawing/2014/main" id="{714F7F13-B79F-0CDB-4E1E-4D677F1F853E}"/>
              </a:ext>
            </a:extLst>
          </p:cNvPr>
          <p:cNvSpPr>
            <a:spLocks noGrp="1"/>
          </p:cNvSpPr>
          <p:nvPr>
            <p:ph type="body" sz="quarter" idx="13"/>
          </p:nvPr>
        </p:nvSpPr>
        <p:spPr/>
        <p:txBody>
          <a:bodyPr/>
          <a:lstStyle/>
          <a:p>
            <a:r>
              <a:rPr lang="es-ES_tradnl"/>
              <a:t>*Muestra Dividida</a:t>
            </a:r>
          </a:p>
        </p:txBody>
      </p:sp>
      <p:sp>
        <p:nvSpPr>
          <p:cNvPr id="8" name="Text Placeholder 7">
            <a:extLst>
              <a:ext uri="{FF2B5EF4-FFF2-40B4-BE49-F238E27FC236}">
                <a16:creationId xmlns:a16="http://schemas.microsoft.com/office/drawing/2014/main" id="{B460EEB9-2DE3-34F6-0870-1EC20F0051A9}"/>
              </a:ext>
            </a:extLst>
          </p:cNvPr>
          <p:cNvSpPr>
            <a:spLocks noGrp="1"/>
          </p:cNvSpPr>
          <p:nvPr>
            <p:ph type="body" sz="quarter" idx="11"/>
          </p:nvPr>
        </p:nvSpPr>
        <p:spPr/>
        <p:txBody>
          <a:bodyPr>
            <a:normAutofit fontScale="92500" lnSpcReduction="10000"/>
          </a:bodyPr>
          <a:lstStyle/>
          <a:p>
            <a:r>
              <a:rPr lang="es-ES_tradnl" dirty="0"/>
              <a:t>Es más probable que los residentes urbanos perciban que el voluntariado es efectivo; en cambio, los residentes suburbanos perciben que expresar públicamente su opinión sobre causas sociales es más efectivo.</a:t>
            </a:r>
          </a:p>
        </p:txBody>
      </p:sp>
      <p:graphicFrame>
        <p:nvGraphicFramePr>
          <p:cNvPr id="5" name="Table 4">
            <a:extLst>
              <a:ext uri="{FF2B5EF4-FFF2-40B4-BE49-F238E27FC236}">
                <a16:creationId xmlns:a16="http://schemas.microsoft.com/office/drawing/2014/main" id="{2E92D299-9AEB-B106-B40A-EA1654A07E4F}"/>
              </a:ext>
            </a:extLst>
          </p:cNvPr>
          <p:cNvGraphicFramePr>
            <a:graphicFrameLocks noGrp="1"/>
          </p:cNvGraphicFramePr>
          <p:nvPr>
            <p:extLst>
              <p:ext uri="{D42A27DB-BD31-4B8C-83A1-F6EECF244321}">
                <p14:modId xmlns:p14="http://schemas.microsoft.com/office/powerpoint/2010/main" val="93902596"/>
              </p:ext>
            </p:extLst>
          </p:nvPr>
        </p:nvGraphicFramePr>
        <p:xfrm>
          <a:off x="260444" y="2123487"/>
          <a:ext cx="11598212" cy="4114800"/>
        </p:xfrm>
        <a:graphic>
          <a:graphicData uri="http://schemas.openxmlformats.org/drawingml/2006/table">
            <a:tbl>
              <a:tblPr firstRow="1" bandRow="1">
                <a:tableStyleId>{073A0DAA-6AF3-43AB-8588-CEC1D06C72B9}</a:tableStyleId>
              </a:tblPr>
              <a:tblGrid>
                <a:gridCol w="5861357">
                  <a:extLst>
                    <a:ext uri="{9D8B030D-6E8A-4147-A177-3AD203B41FA5}">
                      <a16:colId xmlns:a16="http://schemas.microsoft.com/office/drawing/2014/main" val="4077986844"/>
                    </a:ext>
                  </a:extLst>
                </a:gridCol>
                <a:gridCol w="878889">
                  <a:extLst>
                    <a:ext uri="{9D8B030D-6E8A-4147-A177-3AD203B41FA5}">
                      <a16:colId xmlns:a16="http://schemas.microsoft.com/office/drawing/2014/main" val="3642573039"/>
                    </a:ext>
                  </a:extLst>
                </a:gridCol>
                <a:gridCol w="1619322">
                  <a:extLst>
                    <a:ext uri="{9D8B030D-6E8A-4147-A177-3AD203B41FA5}">
                      <a16:colId xmlns:a16="http://schemas.microsoft.com/office/drawing/2014/main" val="3785162613"/>
                    </a:ext>
                  </a:extLst>
                </a:gridCol>
                <a:gridCol w="1619322">
                  <a:extLst>
                    <a:ext uri="{9D8B030D-6E8A-4147-A177-3AD203B41FA5}">
                      <a16:colId xmlns:a16="http://schemas.microsoft.com/office/drawing/2014/main" val="1881816909"/>
                    </a:ext>
                  </a:extLst>
                </a:gridCol>
                <a:gridCol w="1619322">
                  <a:extLst>
                    <a:ext uri="{9D8B030D-6E8A-4147-A177-3AD203B41FA5}">
                      <a16:colId xmlns:a16="http://schemas.microsoft.com/office/drawing/2014/main" val="1375934029"/>
                    </a:ext>
                  </a:extLst>
                </a:gridCol>
              </a:tblGrid>
              <a:tr h="0">
                <a:tc rowSpan="2">
                  <a:txBody>
                    <a:bodyPr/>
                    <a:lstStyle/>
                    <a:p>
                      <a:pPr algn="ctr">
                        <a:lnSpc>
                          <a:spcPct val="100000"/>
                        </a:lnSpc>
                      </a:pPr>
                      <a:r>
                        <a:rPr lang="en-US" sz="1400" b="1" dirty="0" err="1">
                          <a:latin typeface="+mj-lt"/>
                        </a:rPr>
                        <a:t>Actividad</a:t>
                      </a:r>
                      <a:endParaRPr lang="en-US" sz="1400" b="1" dirty="0">
                        <a:latin typeface="+mj-lt"/>
                      </a:endParaRPr>
                    </a:p>
                  </a:txBody>
                  <a:tcPr marT="91440" marB="91440" anchor="ctr">
                    <a:solidFill>
                      <a:schemeClr val="accent1"/>
                    </a:solidFill>
                  </a:tcPr>
                </a:tc>
                <a:tc rowSpan="2">
                  <a:txBody>
                    <a:bodyPr/>
                    <a:lstStyle/>
                    <a:p>
                      <a:pPr algn="ctr">
                        <a:lnSpc>
                          <a:spcPct val="100000"/>
                        </a:lnSpc>
                      </a:pPr>
                      <a:r>
                        <a:rPr lang="en-US" sz="1400" b="1" dirty="0">
                          <a:latin typeface="+mj-lt"/>
                        </a:rPr>
                        <a:t>Todos</a:t>
                      </a:r>
                    </a:p>
                  </a:txBody>
                  <a:tcPr marL="0" marR="0" marT="91440" marB="91440"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Urbanidad</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301866527"/>
                  </a:ext>
                </a:extLst>
              </a:tr>
              <a:tr h="0">
                <a:tc vMerge="1">
                  <a:txBody>
                    <a:bodyPr/>
                    <a:lstStyle/>
                    <a:p>
                      <a:endParaRPr lang="en-US" dirty="0"/>
                    </a:p>
                  </a:txBody>
                  <a:tcPr/>
                </a:tc>
                <a:tc vMerge="1">
                  <a:txBody>
                    <a:bodyPr/>
                    <a:lstStyle/>
                    <a:p>
                      <a:endParaRPr lang="en-US" dirty="0"/>
                    </a:p>
                  </a:txBody>
                  <a:tcPr/>
                </a:tc>
                <a:tc>
                  <a:txBody>
                    <a:bodyPr/>
                    <a:lstStyle/>
                    <a:p>
                      <a:pPr algn="ctr" fontAlgn="b"/>
                      <a:r>
                        <a:rPr lang="en-US" sz="1400" b="0" i="0" u="none" strike="noStrike" dirty="0">
                          <a:solidFill>
                            <a:schemeClr val="tx1"/>
                          </a:solidFill>
                          <a:effectLst/>
                          <a:latin typeface="+mj-lt"/>
                        </a:rPr>
                        <a:t>Urbanos</a:t>
                      </a:r>
                    </a:p>
                  </a:txBody>
                  <a:tcPr marL="9525" marR="9525"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err="1">
                          <a:solidFill>
                            <a:schemeClr val="tx1"/>
                          </a:solidFill>
                          <a:effectLst/>
                          <a:latin typeface="+mj-lt"/>
                        </a:rPr>
                        <a:t>Suburbanos</a:t>
                      </a:r>
                      <a:endParaRPr lang="en-US" sz="1400" b="0" i="0" u="none" strike="noStrike" dirty="0">
                        <a:solidFill>
                          <a:schemeClr val="tx1"/>
                        </a:solidFill>
                        <a:effectLst/>
                        <a:latin typeface="+mj-lt"/>
                      </a:endParaRPr>
                    </a:p>
                  </a:txBody>
                  <a:tcPr marL="9525" marR="9525"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kern="1200" dirty="0">
                          <a:solidFill>
                            <a:schemeClr val="tx1"/>
                          </a:solidFill>
                          <a:effectLst/>
                          <a:latin typeface="+mj-lt"/>
                          <a:ea typeface="+mn-ea"/>
                          <a:cs typeface="+mn-cs"/>
                        </a:rPr>
                        <a:t>Rurales</a:t>
                      </a:r>
                    </a:p>
                  </a:txBody>
                  <a:tcPr marL="9525" marR="9525"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87124422"/>
                  </a:ext>
                </a:extLst>
              </a:tr>
              <a:tr h="0">
                <a:tc>
                  <a:txBody>
                    <a:bodyPr/>
                    <a:lstStyle/>
                    <a:p>
                      <a:pPr algn="ctr" fontAlgn="ctr"/>
                      <a:r>
                        <a:rPr lang="es-ES_tradnl" sz="1400" b="0" i="0" u="none" strike="noStrike" noProof="0" dirty="0">
                          <a:solidFill>
                            <a:schemeClr val="tx1"/>
                          </a:solidFill>
                          <a:effectLst/>
                          <a:latin typeface="Montserrat Light (Body)"/>
                        </a:rPr>
                        <a:t>Hacer voluntariado para organizaciones que trabajen con las causas sociales que le interesan</a:t>
                      </a:r>
                    </a:p>
                  </a:txBody>
                  <a:tcPr marL="7620" marR="7620" marT="91440" marB="91440" anchor="ctr"/>
                </a:tc>
                <a:tc>
                  <a:txBody>
                    <a:bodyPr/>
                    <a:lstStyle/>
                    <a:p>
                      <a:pPr algn="ctr" fontAlgn="b">
                        <a:buNone/>
                      </a:pPr>
                      <a:r>
                        <a:rPr lang="en-US" sz="1400" b="0" i="0" u="none" strike="noStrike" dirty="0">
                          <a:solidFill>
                            <a:schemeClr val="tx1"/>
                          </a:solidFill>
                          <a:effectLst/>
                          <a:latin typeface="+mj-lt"/>
                        </a:rPr>
                        <a:t>36%</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36%</a:t>
                      </a:r>
                    </a:p>
                  </a:txBody>
                  <a:tcPr marL="7620" marR="7620"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38%</a:t>
                      </a:r>
                    </a:p>
                  </a:txBody>
                  <a:tcPr marL="7620" marR="7620" marT="91440" marB="9144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35%</a:t>
                      </a:r>
                    </a:p>
                  </a:txBody>
                  <a:tcPr marL="7620" marR="7620" marT="91440" marB="9144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4286790720"/>
                  </a:ext>
                </a:extLst>
              </a:tr>
              <a:tr h="0">
                <a:tc>
                  <a:txBody>
                    <a:bodyPr/>
                    <a:lstStyle/>
                    <a:p>
                      <a:pPr algn="ctr" fontAlgn="ctr">
                        <a:lnSpc>
                          <a:spcPts val="1600"/>
                        </a:lnSpc>
                        <a:buNone/>
                      </a:pPr>
                      <a:r>
                        <a:rPr lang="en-US" sz="1400" b="0" i="0" u="none" strike="noStrike" dirty="0">
                          <a:solidFill>
                            <a:schemeClr val="tx1"/>
                          </a:solidFill>
                          <a:effectLst/>
                          <a:latin typeface="+mn-lt"/>
                        </a:rPr>
                        <a:t>*</a:t>
                      </a:r>
                      <a:r>
                        <a:rPr lang="es-ES_tradnl" sz="1400" b="0" i="0" u="none" strike="noStrike" noProof="0" dirty="0">
                          <a:solidFill>
                            <a:schemeClr val="tx1"/>
                          </a:solidFill>
                          <a:effectLst/>
                          <a:latin typeface="Montserrat Light (Body)"/>
                        </a:rPr>
                        <a:t>Expresar su opinión sobre causas sociales públicamente</a:t>
                      </a:r>
                      <a:endParaRPr lang="en-US" sz="1400" b="0" i="0" u="none" strike="noStrike" dirty="0">
                        <a:solidFill>
                          <a:schemeClr val="tx1"/>
                        </a:solidFill>
                        <a:effectLst/>
                        <a:latin typeface="+mn-lt"/>
                      </a:endParaRPr>
                    </a:p>
                  </a:txBody>
                  <a:tcPr marL="7620" marR="7620" marT="91440" marB="91440" anchor="ctr"/>
                </a:tc>
                <a:tc>
                  <a:txBody>
                    <a:bodyPr/>
                    <a:lstStyle/>
                    <a:p>
                      <a:pPr algn="ctr" fontAlgn="b">
                        <a:buNone/>
                      </a:pPr>
                      <a:r>
                        <a:rPr lang="en-US" sz="1400" b="0" i="0" u="none" strike="noStrike">
                          <a:solidFill>
                            <a:schemeClr val="tx1"/>
                          </a:solidFill>
                          <a:effectLst/>
                          <a:latin typeface="+mj-lt"/>
                        </a:rPr>
                        <a:t>24%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13%</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49%</a:t>
                      </a:r>
                    </a:p>
                  </a:txBody>
                  <a:tcPr marL="7620" marR="7620" marT="91440" marB="91440" anchor="ctr"/>
                </a:tc>
                <a:tc>
                  <a:txBody>
                    <a:bodyPr/>
                    <a:lstStyle/>
                    <a:p>
                      <a:pPr algn="ctr" fontAlgn="b">
                        <a:buNone/>
                      </a:pPr>
                      <a:r>
                        <a:rPr lang="en-US" sz="1400" b="0" i="0" u="none" strike="noStrike">
                          <a:solidFill>
                            <a:schemeClr val="tx1"/>
                          </a:solidFill>
                          <a:effectLst/>
                          <a:latin typeface="+mn-lt"/>
                        </a:rPr>
                        <a:t>28%</a:t>
                      </a:r>
                    </a:p>
                  </a:txBody>
                  <a:tcPr marL="7620" marR="7620" marT="91440" marB="91440" anchor="ctr"/>
                </a:tc>
                <a:extLst>
                  <a:ext uri="{0D108BD9-81ED-4DB2-BD59-A6C34878D82A}">
                    <a16:rowId xmlns:a16="http://schemas.microsoft.com/office/drawing/2014/main" val="2255010419"/>
                  </a:ext>
                </a:extLst>
              </a:tr>
              <a:tr h="0">
                <a:tc>
                  <a:txBody>
                    <a:bodyPr/>
                    <a:lstStyle/>
                    <a:p>
                      <a:pPr algn="ctr" fontAlgn="ctr"/>
                      <a:r>
                        <a:rPr lang="es-ES_tradnl" sz="1400" b="0" i="0" u="none" strike="noStrike" noProof="0" dirty="0">
                          <a:solidFill>
                            <a:schemeClr val="tx1"/>
                          </a:solidFill>
                          <a:effectLst/>
                          <a:latin typeface="Montserrat Light (Body)"/>
                        </a:rPr>
                        <a:t>Comunicarse directamente con los políticos</a:t>
                      </a:r>
                    </a:p>
                  </a:txBody>
                  <a:tcPr marL="7620" marR="7620" marT="91440" marB="91440" anchor="ctr"/>
                </a:tc>
                <a:tc>
                  <a:txBody>
                    <a:bodyPr/>
                    <a:lstStyle/>
                    <a:p>
                      <a:pPr algn="ctr" fontAlgn="b">
                        <a:buNone/>
                      </a:pPr>
                      <a:r>
                        <a:rPr lang="en-US" sz="1400" b="0" i="0" u="none" strike="noStrike">
                          <a:solidFill>
                            <a:schemeClr val="tx1"/>
                          </a:solidFill>
                          <a:effectLst/>
                          <a:latin typeface="+mj-lt"/>
                        </a:rPr>
                        <a:t>24%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21%</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33%</a:t>
                      </a:r>
                    </a:p>
                  </a:txBody>
                  <a:tcPr marL="7620" marR="7620" marT="91440" marB="91440" anchor="ctr"/>
                </a:tc>
                <a:tc>
                  <a:txBody>
                    <a:bodyPr/>
                    <a:lstStyle/>
                    <a:p>
                      <a:pPr algn="ctr" fontAlgn="b">
                        <a:buNone/>
                      </a:pPr>
                      <a:r>
                        <a:rPr lang="en-US" sz="1400" b="0" i="0" u="none" strike="noStrike">
                          <a:solidFill>
                            <a:schemeClr val="tx1"/>
                          </a:solidFill>
                          <a:effectLst/>
                          <a:latin typeface="+mn-lt"/>
                        </a:rPr>
                        <a:t>21%</a:t>
                      </a:r>
                    </a:p>
                  </a:txBody>
                  <a:tcPr marL="7620" marR="7620" marT="91440" marB="91440" anchor="ctr"/>
                </a:tc>
                <a:extLst>
                  <a:ext uri="{0D108BD9-81ED-4DB2-BD59-A6C34878D82A}">
                    <a16:rowId xmlns:a16="http://schemas.microsoft.com/office/drawing/2014/main" val="150853711"/>
                  </a:ext>
                </a:extLst>
              </a:tr>
              <a:tr h="0">
                <a:tc>
                  <a:txBody>
                    <a:bodyPr/>
                    <a:lstStyle/>
                    <a:p>
                      <a:pPr algn="ctr" fontAlgn="ctr"/>
                      <a:r>
                        <a:rPr lang="es-ES_tradnl" sz="1400" b="0" i="0" u="none" strike="noStrike" noProof="0" dirty="0">
                          <a:solidFill>
                            <a:schemeClr val="tx1"/>
                          </a:solidFill>
                          <a:effectLst/>
                          <a:latin typeface="Montserrat Light (Body)"/>
                        </a:rPr>
                        <a:t>Expresar su opinión respecto a temas sociales o políticos, incluso en entornos en los que otros puedan tener puntos de vista opuestos</a:t>
                      </a:r>
                    </a:p>
                  </a:txBody>
                  <a:tcPr marL="7620" marR="7620" marT="91440" marB="91440" anchor="ctr"/>
                </a:tc>
                <a:tc>
                  <a:txBody>
                    <a:bodyPr/>
                    <a:lstStyle/>
                    <a:p>
                      <a:pPr algn="ctr" fontAlgn="b">
                        <a:buNone/>
                      </a:pPr>
                      <a:r>
                        <a:rPr lang="en-US" sz="1400" b="0" i="0" u="none" strike="noStrike" dirty="0">
                          <a:solidFill>
                            <a:schemeClr val="tx1"/>
                          </a:solidFill>
                          <a:effectLst/>
                          <a:latin typeface="+mj-lt"/>
                        </a:rPr>
                        <a:t>21%</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19%</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30%</a:t>
                      </a:r>
                    </a:p>
                  </a:txBody>
                  <a:tcPr marL="7620" marR="7620" marT="91440" marB="91440" anchor="ctr"/>
                </a:tc>
                <a:tc>
                  <a:txBody>
                    <a:bodyPr/>
                    <a:lstStyle/>
                    <a:p>
                      <a:pPr algn="ctr" fontAlgn="b">
                        <a:buNone/>
                      </a:pPr>
                      <a:r>
                        <a:rPr lang="en-US" sz="1400" b="0" i="0" u="none" strike="noStrike">
                          <a:solidFill>
                            <a:schemeClr val="tx1"/>
                          </a:solidFill>
                          <a:effectLst/>
                          <a:latin typeface="+mn-lt"/>
                        </a:rPr>
                        <a:t>18%</a:t>
                      </a:r>
                    </a:p>
                  </a:txBody>
                  <a:tcPr marL="7620" marR="7620" marT="91440" marB="91440" anchor="ctr"/>
                </a:tc>
                <a:extLst>
                  <a:ext uri="{0D108BD9-81ED-4DB2-BD59-A6C34878D82A}">
                    <a16:rowId xmlns:a16="http://schemas.microsoft.com/office/drawing/2014/main" val="2159197883"/>
                  </a:ext>
                </a:extLst>
              </a:tr>
              <a:tr h="0">
                <a:tc>
                  <a:txBody>
                    <a:bodyPr/>
                    <a:lstStyle/>
                    <a:p>
                      <a:pPr algn="ctr" fontAlgn="ctr"/>
                      <a:r>
                        <a:rPr lang="es-ES_tradnl" sz="1400" b="0" i="0" u="none" strike="noStrike" noProof="0" dirty="0">
                          <a:solidFill>
                            <a:schemeClr val="tx1"/>
                          </a:solidFill>
                          <a:effectLst/>
                          <a:latin typeface="Montserrat Light (Body)"/>
                        </a:rPr>
                        <a:t>Hablar en asambleas públicas del gobierno local</a:t>
                      </a:r>
                    </a:p>
                  </a:txBody>
                  <a:tcPr marL="7620" marR="7620" marT="91440" marB="91440" anchor="ctr"/>
                </a:tc>
                <a:tc>
                  <a:txBody>
                    <a:bodyPr/>
                    <a:lstStyle/>
                    <a:p>
                      <a:pPr algn="ctr" fontAlgn="b">
                        <a:buNone/>
                      </a:pPr>
                      <a:r>
                        <a:rPr lang="en-US" sz="1400" b="0" i="0" u="none" strike="noStrike">
                          <a:solidFill>
                            <a:schemeClr val="tx1"/>
                          </a:solidFill>
                          <a:effectLst/>
                          <a:latin typeface="+mj-lt"/>
                        </a:rPr>
                        <a:t>20%</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19%</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14%</a:t>
                      </a:r>
                    </a:p>
                  </a:txBody>
                  <a:tcPr marL="7620" marR="7620" marT="91440" marB="91440" anchor="ctr"/>
                </a:tc>
                <a:tc>
                  <a:txBody>
                    <a:bodyPr/>
                    <a:lstStyle/>
                    <a:p>
                      <a:pPr algn="ctr" fontAlgn="b">
                        <a:buNone/>
                      </a:pPr>
                      <a:r>
                        <a:rPr lang="en-US" sz="1400" b="0" i="0" u="none" strike="noStrike">
                          <a:solidFill>
                            <a:schemeClr val="tx1"/>
                          </a:solidFill>
                          <a:effectLst/>
                          <a:latin typeface="+mn-lt"/>
                        </a:rPr>
                        <a:t>28%</a:t>
                      </a:r>
                    </a:p>
                  </a:txBody>
                  <a:tcPr marL="7620" marR="7620" marT="91440" marB="91440" anchor="ctr"/>
                </a:tc>
                <a:extLst>
                  <a:ext uri="{0D108BD9-81ED-4DB2-BD59-A6C34878D82A}">
                    <a16:rowId xmlns:a16="http://schemas.microsoft.com/office/drawing/2014/main" val="3750683763"/>
                  </a:ext>
                </a:extLst>
              </a:tr>
              <a:tr h="0">
                <a:tc>
                  <a:txBody>
                    <a:bodyPr/>
                    <a:lstStyle/>
                    <a:p>
                      <a:pPr algn="ctr" fontAlgn="ctr"/>
                      <a:r>
                        <a:rPr lang="es-ES_tradnl" sz="1400" b="0" i="0" u="none" strike="noStrike" noProof="0" dirty="0">
                          <a:solidFill>
                            <a:schemeClr val="tx1"/>
                          </a:solidFill>
                          <a:effectLst/>
                          <a:latin typeface="Montserrat Light (Body)"/>
                        </a:rPr>
                        <a:t>Expresar su apoyo a candidatos políticos públicamente</a:t>
                      </a:r>
                    </a:p>
                  </a:txBody>
                  <a:tcPr marL="7620" marR="7620" marT="91440" marB="91440" anchor="ctr"/>
                </a:tc>
                <a:tc>
                  <a:txBody>
                    <a:bodyPr/>
                    <a:lstStyle/>
                    <a:p>
                      <a:pPr algn="ctr" fontAlgn="b">
                        <a:buNone/>
                      </a:pPr>
                      <a:r>
                        <a:rPr lang="en-US" sz="1400" b="0" i="0" u="none" strike="noStrike" dirty="0">
                          <a:solidFill>
                            <a:schemeClr val="tx1"/>
                          </a:solidFill>
                          <a:effectLst/>
                          <a:latin typeface="+mj-lt"/>
                        </a:rPr>
                        <a:t>14%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12%</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22%</a:t>
                      </a:r>
                    </a:p>
                  </a:txBody>
                  <a:tcPr marL="7620" marR="7620" marT="91440" marB="91440" anchor="ctr"/>
                </a:tc>
                <a:tc>
                  <a:txBody>
                    <a:bodyPr/>
                    <a:lstStyle/>
                    <a:p>
                      <a:pPr algn="ctr" fontAlgn="b">
                        <a:buNone/>
                      </a:pPr>
                      <a:r>
                        <a:rPr lang="en-US" sz="1400" b="0" i="0" u="none" strike="noStrike">
                          <a:solidFill>
                            <a:schemeClr val="tx1"/>
                          </a:solidFill>
                          <a:effectLst/>
                          <a:latin typeface="+mn-lt"/>
                        </a:rPr>
                        <a:t>12%</a:t>
                      </a:r>
                    </a:p>
                  </a:txBody>
                  <a:tcPr marL="7620" marR="7620" marT="91440" marB="91440" anchor="ctr"/>
                </a:tc>
                <a:extLst>
                  <a:ext uri="{0D108BD9-81ED-4DB2-BD59-A6C34878D82A}">
                    <a16:rowId xmlns:a16="http://schemas.microsoft.com/office/drawing/2014/main" val="3328182485"/>
                  </a:ext>
                </a:extLst>
              </a:tr>
              <a:tr h="0">
                <a:tc>
                  <a:txBody>
                    <a:bodyPr/>
                    <a:lstStyle/>
                    <a:p>
                      <a:pPr algn="ctr" fontAlgn="ctr">
                        <a:lnSpc>
                          <a:spcPts val="1600"/>
                        </a:lnSpc>
                        <a:buNone/>
                      </a:pPr>
                      <a:r>
                        <a:rPr lang="en-US" sz="1400" b="0" i="0" u="none" strike="noStrike" dirty="0">
                          <a:solidFill>
                            <a:schemeClr val="tx1"/>
                          </a:solidFill>
                          <a:effectLst/>
                          <a:latin typeface="+mn-lt"/>
                        </a:rPr>
                        <a:t>*</a:t>
                      </a:r>
                      <a:r>
                        <a:rPr lang="es-ES_tradnl" sz="1400" b="0" i="0" u="none" strike="noStrike" noProof="0" dirty="0">
                          <a:solidFill>
                            <a:schemeClr val="tx1"/>
                          </a:solidFill>
                          <a:effectLst/>
                          <a:latin typeface="Montserrat Light (Body)"/>
                        </a:rPr>
                        <a:t>Expresar su opinión sobre causas sociales en redes sociales</a:t>
                      </a:r>
                      <a:endParaRPr lang="en-US" sz="1400" b="0" i="0" u="none" strike="noStrike" dirty="0">
                        <a:solidFill>
                          <a:schemeClr val="tx1"/>
                        </a:solidFill>
                        <a:effectLst/>
                        <a:latin typeface="+mn-lt"/>
                      </a:endParaRPr>
                    </a:p>
                  </a:txBody>
                  <a:tcPr marL="7620" marR="7620" marT="91440" marB="91440" anchor="ctr"/>
                </a:tc>
                <a:tc>
                  <a:txBody>
                    <a:bodyPr/>
                    <a:lstStyle/>
                    <a:p>
                      <a:pPr algn="ctr" fontAlgn="b">
                        <a:buNone/>
                      </a:pPr>
                      <a:r>
                        <a:rPr lang="en-US" sz="1400" b="0" i="0" u="none" strike="noStrike" dirty="0">
                          <a:solidFill>
                            <a:schemeClr val="tx1"/>
                          </a:solidFill>
                          <a:effectLst/>
                          <a:latin typeface="+mj-lt"/>
                        </a:rPr>
                        <a:t>14%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9%</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13%</a:t>
                      </a:r>
                    </a:p>
                  </a:txBody>
                  <a:tcPr marL="7620" marR="7620" marT="91440" marB="91440" anchor="ctr"/>
                </a:tc>
                <a:tc>
                  <a:txBody>
                    <a:bodyPr/>
                    <a:lstStyle/>
                    <a:p>
                      <a:pPr algn="ctr" fontAlgn="b">
                        <a:buNone/>
                      </a:pPr>
                      <a:r>
                        <a:rPr lang="en-US" sz="1400" b="0" i="0" u="none" strike="noStrike" dirty="0">
                          <a:solidFill>
                            <a:schemeClr val="tx1"/>
                          </a:solidFill>
                          <a:effectLst/>
                          <a:latin typeface="+mn-lt"/>
                        </a:rPr>
                        <a:t>35%</a:t>
                      </a:r>
                    </a:p>
                  </a:txBody>
                  <a:tcPr marL="7620" marR="7620" marT="91440" marB="91440" anchor="ctr"/>
                </a:tc>
                <a:extLst>
                  <a:ext uri="{0D108BD9-81ED-4DB2-BD59-A6C34878D82A}">
                    <a16:rowId xmlns:a16="http://schemas.microsoft.com/office/drawing/2014/main" val="1597429536"/>
                  </a:ext>
                </a:extLst>
              </a:tr>
            </a:tbl>
          </a:graphicData>
        </a:graphic>
      </p:graphicFrame>
    </p:spTree>
    <p:extLst>
      <p:ext uri="{BB962C8B-B14F-4D97-AF65-F5344CB8AC3E}">
        <p14:creationId xmlns:p14="http://schemas.microsoft.com/office/powerpoint/2010/main" val="210855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0E80-5341-0359-B597-096741E038BD}"/>
              </a:ext>
            </a:extLst>
          </p:cNvPr>
          <p:cNvSpPr>
            <a:spLocks noGrp="1"/>
          </p:cNvSpPr>
          <p:nvPr>
            <p:ph type="title"/>
          </p:nvPr>
        </p:nvSpPr>
        <p:spPr/>
        <p:txBody>
          <a:bodyPr/>
          <a:lstStyle/>
          <a:p>
            <a:r>
              <a:rPr lang="es-ES_tradnl" dirty="0"/>
              <a:t>Costo de Vida</a:t>
            </a:r>
          </a:p>
        </p:txBody>
      </p:sp>
      <p:sp>
        <p:nvSpPr>
          <p:cNvPr id="3" name="Text Placeholder 2">
            <a:extLst>
              <a:ext uri="{FF2B5EF4-FFF2-40B4-BE49-F238E27FC236}">
                <a16:creationId xmlns:a16="http://schemas.microsoft.com/office/drawing/2014/main" id="{1237BC73-5BAF-50D3-C13A-11DA04F7C5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2AE400-3B2C-2A3D-2A13-940AAA98D7EC}"/>
              </a:ext>
            </a:extLst>
          </p:cNvPr>
          <p:cNvSpPr>
            <a:spLocks noGrp="1"/>
          </p:cNvSpPr>
          <p:nvPr>
            <p:ph type="sldNum" sz="quarter" idx="12"/>
          </p:nvPr>
        </p:nvSpPr>
        <p:spPr/>
        <p:txBody>
          <a:bodyPr/>
          <a:lstStyle/>
          <a:p>
            <a:fld id="{68963FF3-3082-0146-9045-A71664B0B906}" type="slidenum">
              <a:rPr lang="en-US" smtClean="0"/>
              <a:pPr/>
              <a:t>15</a:t>
            </a:fld>
            <a:endParaRPr lang="en-US" dirty="0"/>
          </a:p>
        </p:txBody>
      </p:sp>
    </p:spTree>
    <p:extLst>
      <p:ext uri="{BB962C8B-B14F-4D97-AF65-F5344CB8AC3E}">
        <p14:creationId xmlns:p14="http://schemas.microsoft.com/office/powerpoint/2010/main" val="152887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3C6BB7-AA9B-117F-C4CD-6441337793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1118699C-D64B-2C3F-38EC-9EFEE7E96BF0}"/>
              </a:ext>
            </a:extLst>
          </p:cNvPr>
          <p:cNvSpPr>
            <a:spLocks noGrp="1"/>
          </p:cNvSpPr>
          <p:nvPr>
            <p:ph type="body" sz="quarter" idx="11"/>
          </p:nvPr>
        </p:nvSpPr>
        <p:spPr>
          <a:xfrm>
            <a:off x="320675" y="420684"/>
            <a:ext cx="11561762" cy="843347"/>
          </a:xfrm>
        </p:spPr>
        <p:txBody>
          <a:bodyPr>
            <a:normAutofit fontScale="92500"/>
          </a:bodyPr>
          <a:lstStyle/>
          <a:p>
            <a:r>
              <a:rPr lang="es-ES_tradnl" dirty="0"/>
              <a:t>De manera consistente, aproximadamente nueve de cada diez Latinos/Hispanos de Colorado han calificado el aumento del costo de vida como un problema muy serio.</a:t>
            </a:r>
          </a:p>
          <a:p>
            <a:endParaRPr lang="en-US" dirty="0"/>
          </a:p>
        </p:txBody>
      </p:sp>
      <p:sp>
        <p:nvSpPr>
          <p:cNvPr id="4" name="Text Placeholder 3">
            <a:extLst>
              <a:ext uri="{FF2B5EF4-FFF2-40B4-BE49-F238E27FC236}">
                <a16:creationId xmlns:a16="http://schemas.microsoft.com/office/drawing/2014/main" id="{AE25E391-14CE-4E61-FDB8-F160A9FD0FF5}"/>
              </a:ext>
            </a:extLst>
          </p:cNvPr>
          <p:cNvSpPr>
            <a:spLocks noGrp="1"/>
          </p:cNvSpPr>
          <p:nvPr>
            <p:ph type="body" sz="quarter" idx="12"/>
          </p:nvPr>
        </p:nvSpPr>
        <p:spPr/>
        <p:txBody>
          <a:bodyPr/>
          <a:lstStyle/>
          <a:p>
            <a:r>
              <a:rPr lang="es-ES_tradnl" dirty="0"/>
              <a:t>Q15r. Le voy a leer una lista de problemas a los que se está enfrentando Colorado que algunas personas han mencionado. Por favor dígame si piensa que cada uno es un problema extremadamente serio, un problema muy serio, un problema algo serio o un problema que no es muy serio en Colorado. </a:t>
            </a:r>
          </a:p>
          <a:p>
            <a:r>
              <a:rPr lang="es-ES_tradnl" dirty="0"/>
              <a:t>(El Costo de Vida en Aumento)</a:t>
            </a:r>
          </a:p>
        </p:txBody>
      </p:sp>
      <p:sp>
        <p:nvSpPr>
          <p:cNvPr id="5" name="Text Placeholder 4">
            <a:extLst>
              <a:ext uri="{FF2B5EF4-FFF2-40B4-BE49-F238E27FC236}">
                <a16:creationId xmlns:a16="http://schemas.microsoft.com/office/drawing/2014/main" id="{4EFCFB3F-92B3-FE66-7453-7267BA2FDDFC}"/>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307029D6-74FF-6986-5BE7-A445C2B4AA82}"/>
              </a:ext>
            </a:extLst>
          </p:cNvPr>
          <p:cNvGraphicFramePr/>
          <p:nvPr/>
        </p:nvGraphicFramePr>
        <p:xfrm>
          <a:off x="457204" y="2375451"/>
          <a:ext cx="10538791"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B63C057-E954-4A8A-6BCA-B1B8B421580E}"/>
              </a:ext>
            </a:extLst>
          </p:cNvPr>
          <p:cNvSpPr txBox="1"/>
          <p:nvPr/>
        </p:nvSpPr>
        <p:spPr>
          <a:xfrm>
            <a:off x="9579417" y="2767199"/>
            <a:ext cx="215537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Extremadamente</a:t>
            </a: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/Muy serio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Problema</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90%</a:t>
            </a:r>
          </a:p>
        </p:txBody>
      </p:sp>
    </p:spTree>
    <p:extLst>
      <p:ext uri="{BB962C8B-B14F-4D97-AF65-F5344CB8AC3E}">
        <p14:creationId xmlns:p14="http://schemas.microsoft.com/office/powerpoint/2010/main" val="120266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850E4-1915-FE39-C2B4-6DEFCA29F5BA}"/>
              </a:ext>
            </a:extLst>
          </p:cNvPr>
          <p:cNvSpPr>
            <a:spLocks noGrp="1"/>
          </p:cNvSpPr>
          <p:nvPr>
            <p:ph type="sldNum" sz="quarter" idx="10"/>
          </p:nvPr>
        </p:nvSpPr>
        <p:spPr/>
        <p:txBody>
          <a:bodyPr/>
          <a:lstStyle/>
          <a:p>
            <a:fld id="{68963FF3-3082-0146-9045-A71664B0B906}" type="slidenum">
              <a:rPr lang="en-US" smtClean="0"/>
              <a:t>17</a:t>
            </a:fld>
            <a:endParaRPr lang="en-US" dirty="0"/>
          </a:p>
        </p:txBody>
      </p:sp>
      <p:sp>
        <p:nvSpPr>
          <p:cNvPr id="3" name="Text Placeholder 2">
            <a:extLst>
              <a:ext uri="{FF2B5EF4-FFF2-40B4-BE49-F238E27FC236}">
                <a16:creationId xmlns:a16="http://schemas.microsoft.com/office/drawing/2014/main" id="{8512653C-D774-FDB0-37B7-BA2ADEEA7B2E}"/>
              </a:ext>
            </a:extLst>
          </p:cNvPr>
          <p:cNvSpPr>
            <a:spLocks noGrp="1"/>
          </p:cNvSpPr>
          <p:nvPr>
            <p:ph type="body" sz="quarter" idx="11"/>
          </p:nvPr>
        </p:nvSpPr>
        <p:spPr/>
        <p:txBody>
          <a:bodyPr/>
          <a:lstStyle/>
          <a:p>
            <a:r>
              <a:rPr lang="es-ES" dirty="0"/>
              <a:t>La preocupación por el costo de vida no discrimina: afecta a jóvenes, adultos mayores, trabajadores y propietarios por igual</a:t>
            </a:r>
            <a:r>
              <a:rPr lang="es-ES_tradnl" dirty="0"/>
              <a:t>.</a:t>
            </a:r>
          </a:p>
        </p:txBody>
      </p:sp>
      <p:sp>
        <p:nvSpPr>
          <p:cNvPr id="4" name="Text Placeholder 3">
            <a:extLst>
              <a:ext uri="{FF2B5EF4-FFF2-40B4-BE49-F238E27FC236}">
                <a16:creationId xmlns:a16="http://schemas.microsoft.com/office/drawing/2014/main" id="{4E3AA4D5-12A2-BB90-4CF0-3D1B41BF664E}"/>
              </a:ext>
            </a:extLst>
          </p:cNvPr>
          <p:cNvSpPr>
            <a:spLocks noGrp="1"/>
          </p:cNvSpPr>
          <p:nvPr>
            <p:ph type="body" sz="quarter" idx="12"/>
          </p:nvPr>
        </p:nvSpPr>
        <p:spPr>
          <a:xfrm>
            <a:off x="309966" y="944216"/>
            <a:ext cx="11561762" cy="842962"/>
          </a:xfrm>
        </p:spPr>
        <p:txBody>
          <a:bodyPr/>
          <a:lstStyle/>
          <a:p>
            <a:r>
              <a:rPr lang="es-ES_tradnl" sz="1200" dirty="0"/>
              <a:t>Q15r. Le voy a leer una lista de problemas a los que se está enfrentando Colorado que algunas personas han mencionado. Por favor dígame si piensa que cada uno es un problema extremadamente serio, un problema muy serio, un problema algo serio o un problema que no es muy serio en Colorado. </a:t>
            </a:r>
          </a:p>
          <a:p>
            <a:r>
              <a:rPr lang="es-ES_tradnl" sz="1200" dirty="0"/>
              <a:t>(El Costo de Vida en Aumento)</a:t>
            </a:r>
          </a:p>
        </p:txBody>
      </p:sp>
      <p:sp>
        <p:nvSpPr>
          <p:cNvPr id="5" name="Text Placeholder 4">
            <a:extLst>
              <a:ext uri="{FF2B5EF4-FFF2-40B4-BE49-F238E27FC236}">
                <a16:creationId xmlns:a16="http://schemas.microsoft.com/office/drawing/2014/main" id="{0C0EDBBE-F7AB-3551-1D99-D58AC6676A8B}"/>
              </a:ext>
            </a:extLst>
          </p:cNvPr>
          <p:cNvSpPr>
            <a:spLocks noGrp="1"/>
          </p:cNvSpPr>
          <p:nvPr>
            <p:ph type="body" sz="quarter" idx="13"/>
          </p:nvPr>
        </p:nvSpPr>
        <p:spPr/>
        <p:txBody>
          <a:bodyPr/>
          <a:lstStyle/>
          <a:p>
            <a:endParaRPr lang="en-US"/>
          </a:p>
        </p:txBody>
      </p:sp>
      <p:graphicFrame>
        <p:nvGraphicFramePr>
          <p:cNvPr id="7" name="Table 6">
            <a:extLst>
              <a:ext uri="{FF2B5EF4-FFF2-40B4-BE49-F238E27FC236}">
                <a16:creationId xmlns:a16="http://schemas.microsoft.com/office/drawing/2014/main" id="{80BCE873-15BE-4CD7-CB97-A735C7F3C127}"/>
              </a:ext>
            </a:extLst>
          </p:cNvPr>
          <p:cNvGraphicFramePr>
            <a:graphicFrameLocks noGrp="1"/>
          </p:cNvGraphicFramePr>
          <p:nvPr>
            <p:extLst>
              <p:ext uri="{D42A27DB-BD31-4B8C-83A1-F6EECF244321}">
                <p14:modId xmlns:p14="http://schemas.microsoft.com/office/powerpoint/2010/main" val="3125497794"/>
              </p:ext>
            </p:extLst>
          </p:nvPr>
        </p:nvGraphicFramePr>
        <p:xfrm>
          <a:off x="520700" y="2066257"/>
          <a:ext cx="10972800" cy="4163338"/>
        </p:xfrm>
        <a:graphic>
          <a:graphicData uri="http://schemas.openxmlformats.org/drawingml/2006/table">
            <a:tbl>
              <a:tblPr firstRow="1" bandRow="1">
                <a:tableStyleId>{073A0DAA-6AF3-43AB-8588-CEC1D06C72B9}</a:tableStyleId>
              </a:tblPr>
              <a:tblGrid>
                <a:gridCol w="7008327">
                  <a:extLst>
                    <a:ext uri="{9D8B030D-6E8A-4147-A177-3AD203B41FA5}">
                      <a16:colId xmlns:a16="http://schemas.microsoft.com/office/drawing/2014/main" val="988651724"/>
                    </a:ext>
                  </a:extLst>
                </a:gridCol>
                <a:gridCol w="3964473">
                  <a:extLst>
                    <a:ext uri="{9D8B030D-6E8A-4147-A177-3AD203B41FA5}">
                      <a16:colId xmlns:a16="http://schemas.microsoft.com/office/drawing/2014/main" val="2742573820"/>
                    </a:ext>
                  </a:extLst>
                </a:gridCol>
              </a:tblGrid>
              <a:tr h="316118">
                <a:tc>
                  <a:txBody>
                    <a:bodyPr/>
                    <a:lstStyle/>
                    <a:p>
                      <a:pPr algn="ctr">
                        <a:lnSpc>
                          <a:spcPct val="100000"/>
                        </a:lnSpc>
                      </a:pPr>
                      <a:r>
                        <a:rPr lang="es-ES_tradnl" sz="1400" b="1" noProof="0" dirty="0">
                          <a:solidFill>
                            <a:schemeClr val="accent3"/>
                          </a:solidFill>
                          <a:latin typeface="+mj-lt"/>
                        </a:rPr>
                        <a:t>Grupo Demográfico</a:t>
                      </a:r>
                    </a:p>
                  </a:txBody>
                  <a:tcPr marT="36576" marB="36576" anchor="ctr">
                    <a:solidFill>
                      <a:schemeClr val="accent4"/>
                    </a:solidFill>
                  </a:tcPr>
                </a:tc>
                <a:tc>
                  <a:txBody>
                    <a:bodyPr/>
                    <a:lstStyle/>
                    <a:p>
                      <a:pPr algn="ctr" fontAlgn="b"/>
                      <a:r>
                        <a:rPr lang="es-ES_tradnl" sz="1400" b="1" i="0" u="none" strike="noStrike" kern="1200" noProof="0" dirty="0">
                          <a:solidFill>
                            <a:schemeClr val="accent3"/>
                          </a:solidFill>
                          <a:effectLst/>
                          <a:latin typeface="+mn-lt"/>
                          <a:ea typeface="+mn-ea"/>
                          <a:cs typeface="+mn-cs"/>
                        </a:rPr>
                        <a:t>% Problema Extremadamente/Muy Serio</a:t>
                      </a:r>
                    </a:p>
                  </a:txBody>
                  <a:tcPr marT="36576" marB="36576" anchor="ctr">
                    <a:solidFill>
                      <a:schemeClr val="accent4"/>
                    </a:solidFill>
                  </a:tcPr>
                </a:tc>
                <a:extLst>
                  <a:ext uri="{0D108BD9-81ED-4DB2-BD59-A6C34878D82A}">
                    <a16:rowId xmlns:a16="http://schemas.microsoft.com/office/drawing/2014/main" val="2511927154"/>
                  </a:ext>
                </a:extLst>
              </a:tr>
              <a:tr h="295940">
                <a:tc>
                  <a:txBody>
                    <a:bodyPr/>
                    <a:lstStyle/>
                    <a:p>
                      <a:pPr algn="l" fontAlgn="b"/>
                      <a:r>
                        <a:rPr lang="es-ES_tradnl" sz="1400" b="1" i="0" u="none" strike="noStrike" noProof="0" dirty="0">
                          <a:solidFill>
                            <a:srgbClr val="000000"/>
                          </a:solidFill>
                          <a:effectLst/>
                          <a:latin typeface="+mj-lt"/>
                        </a:rPr>
                        <a:t>Todos</a:t>
                      </a:r>
                    </a:p>
                  </a:txBody>
                  <a:tcPr marT="27432" marB="27432" anchor="ctr"/>
                </a:tc>
                <a:tc>
                  <a:txBody>
                    <a:bodyPr/>
                    <a:lstStyle/>
                    <a:p>
                      <a:pPr algn="ctr" fontAlgn="b"/>
                      <a:r>
                        <a:rPr lang="en-US" sz="1400" b="0" i="0" u="none" strike="noStrike" dirty="0">
                          <a:solidFill>
                            <a:schemeClr val="tx1"/>
                          </a:solidFill>
                          <a:effectLst/>
                          <a:latin typeface="+mj-lt"/>
                        </a:rPr>
                        <a:t>90%</a:t>
                      </a:r>
                    </a:p>
                  </a:txBody>
                  <a:tcPr marL="9525" marR="9525" marT="27432" marB="27432" anchor="ctr"/>
                </a:tc>
                <a:extLst>
                  <a:ext uri="{0D108BD9-81ED-4DB2-BD59-A6C34878D82A}">
                    <a16:rowId xmlns:a16="http://schemas.microsoft.com/office/drawing/2014/main" val="546942880"/>
                  </a:ext>
                </a:extLst>
              </a:tr>
              <a:tr h="295940">
                <a:tc>
                  <a:txBody>
                    <a:bodyPr/>
                    <a:lstStyle/>
                    <a:p>
                      <a:pPr algn="l" fontAlgn="b"/>
                      <a:r>
                        <a:rPr lang="es-ES_tradnl" sz="1400" b="1" i="0" u="none" strike="noStrike" noProof="0" dirty="0">
                          <a:solidFill>
                            <a:schemeClr val="accent3"/>
                          </a:solidFill>
                          <a:effectLst/>
                          <a:latin typeface="+mj-lt"/>
                        </a:rPr>
                        <a:t>Edad</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000873095"/>
                  </a:ext>
                </a:extLst>
              </a:tr>
              <a:tr h="295940">
                <a:tc>
                  <a:txBody>
                    <a:bodyPr/>
                    <a:lstStyle/>
                    <a:p>
                      <a:pPr algn="l" rtl="0" fontAlgn="b"/>
                      <a:r>
                        <a:rPr lang="es-ES_tradnl" sz="1400" b="0" i="0" u="none" strike="noStrike" noProof="0">
                          <a:solidFill>
                            <a:schemeClr val="tx1"/>
                          </a:solidFill>
                          <a:effectLst/>
                          <a:latin typeface="+mn-lt"/>
                        </a:rPr>
                        <a:t>18-39</a:t>
                      </a:r>
                    </a:p>
                  </a:txBody>
                  <a:tcPr marT="27432" marB="27432" anchor="ctr"/>
                </a:tc>
                <a:tc>
                  <a:txBody>
                    <a:bodyPr/>
                    <a:lstStyle/>
                    <a:p>
                      <a:pPr algn="ctr" fontAlgn="ctr"/>
                      <a:r>
                        <a:rPr lang="en-US" sz="1400" b="0" i="0" u="none" strike="noStrike" dirty="0">
                          <a:solidFill>
                            <a:schemeClr val="tx1"/>
                          </a:solidFill>
                          <a:effectLst/>
                          <a:latin typeface="+mn-lt"/>
                        </a:rPr>
                        <a:t>89%</a:t>
                      </a:r>
                    </a:p>
                  </a:txBody>
                  <a:tcPr marL="9525" marR="9525" marT="9525" marB="0" anchor="ctr"/>
                </a:tc>
                <a:extLst>
                  <a:ext uri="{0D108BD9-81ED-4DB2-BD59-A6C34878D82A}">
                    <a16:rowId xmlns:a16="http://schemas.microsoft.com/office/drawing/2014/main" val="158975650"/>
                  </a:ext>
                </a:extLst>
              </a:tr>
              <a:tr h="295940">
                <a:tc>
                  <a:txBody>
                    <a:bodyPr/>
                    <a:lstStyle/>
                    <a:p>
                      <a:pPr algn="l" rtl="0" fontAlgn="b"/>
                      <a:r>
                        <a:rPr lang="es-ES_tradnl" sz="1400" b="0" i="0" u="none" strike="noStrike" noProof="0">
                          <a:solidFill>
                            <a:schemeClr val="tx1"/>
                          </a:solidFill>
                          <a:effectLst/>
                          <a:latin typeface="+mn-lt"/>
                        </a:rPr>
                        <a:t>40-64</a:t>
                      </a:r>
                    </a:p>
                  </a:txBody>
                  <a:tcPr marT="27432" marB="27432" anchor="ctr"/>
                </a:tc>
                <a:tc>
                  <a:txBody>
                    <a:bodyPr/>
                    <a:lstStyle/>
                    <a:p>
                      <a:pPr algn="ctr" fontAlgn="ctr"/>
                      <a:r>
                        <a:rPr lang="en-US" sz="1400" b="0" i="0" u="none" strike="noStrike" dirty="0">
                          <a:solidFill>
                            <a:schemeClr val="tx1"/>
                          </a:solidFill>
                          <a:effectLst/>
                          <a:latin typeface="+mn-lt"/>
                        </a:rPr>
                        <a:t>91%</a:t>
                      </a:r>
                    </a:p>
                  </a:txBody>
                  <a:tcPr marL="9525" marR="9525" marT="9525" marB="0" anchor="ctr"/>
                </a:tc>
                <a:extLst>
                  <a:ext uri="{0D108BD9-81ED-4DB2-BD59-A6C34878D82A}">
                    <a16:rowId xmlns:a16="http://schemas.microsoft.com/office/drawing/2014/main" val="1203939903"/>
                  </a:ext>
                </a:extLst>
              </a:tr>
              <a:tr h="295940">
                <a:tc>
                  <a:txBody>
                    <a:bodyPr/>
                    <a:lstStyle/>
                    <a:p>
                      <a:pPr algn="l" rtl="0" fontAlgn="b"/>
                      <a:r>
                        <a:rPr lang="es-ES_tradnl" sz="1400" b="0" i="0" u="none" strike="noStrike" noProof="0">
                          <a:solidFill>
                            <a:schemeClr val="tx1"/>
                          </a:solidFill>
                          <a:effectLst/>
                          <a:latin typeface="+mn-lt"/>
                        </a:rPr>
                        <a:t>65+</a:t>
                      </a:r>
                    </a:p>
                  </a:txBody>
                  <a:tcPr marT="27432" marB="27432" anchor="ctr"/>
                </a:tc>
                <a:tc>
                  <a:txBody>
                    <a:bodyPr/>
                    <a:lstStyle/>
                    <a:p>
                      <a:pPr algn="ctr" fontAlgn="ctr"/>
                      <a:r>
                        <a:rPr lang="en-US" sz="1400" b="0" i="0" u="none" strike="noStrike" dirty="0">
                          <a:solidFill>
                            <a:schemeClr val="tx1"/>
                          </a:solidFill>
                          <a:effectLst/>
                          <a:latin typeface="+mn-lt"/>
                        </a:rPr>
                        <a:t>92%</a:t>
                      </a:r>
                    </a:p>
                  </a:txBody>
                  <a:tcPr marL="9525" marR="9525" marT="9525" marB="0" anchor="ctr"/>
                </a:tc>
                <a:extLst>
                  <a:ext uri="{0D108BD9-81ED-4DB2-BD59-A6C34878D82A}">
                    <a16:rowId xmlns:a16="http://schemas.microsoft.com/office/drawing/2014/main" val="216671348"/>
                  </a:ext>
                </a:extLst>
              </a:tr>
              <a:tr h="295940">
                <a:tc>
                  <a:txBody>
                    <a:bodyPr/>
                    <a:lstStyle/>
                    <a:p>
                      <a:pPr algn="l" rtl="0" fontAlgn="b"/>
                      <a:r>
                        <a:rPr lang="es-ES_tradnl" sz="1400" b="0" i="0" u="none" strike="noStrike" noProof="0" dirty="0">
                          <a:solidFill>
                            <a:schemeClr val="accent3"/>
                          </a:solidFill>
                          <a:effectLst/>
                          <a:latin typeface="+mj-lt"/>
                        </a:rPr>
                        <a:t>Residencia</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378746835"/>
                  </a:ext>
                </a:extLst>
              </a:tr>
              <a:tr h="295940">
                <a:tc>
                  <a:txBody>
                    <a:bodyPr/>
                    <a:lstStyle/>
                    <a:p>
                      <a:pPr algn="l" rtl="0" fontAlgn="b"/>
                      <a:r>
                        <a:rPr lang="es-ES_tradnl" sz="1400" b="0" i="0" u="none" strike="noStrike" noProof="0" dirty="0">
                          <a:solidFill>
                            <a:schemeClr val="tx1"/>
                          </a:solidFill>
                          <a:effectLst/>
                          <a:latin typeface="+mn-lt"/>
                        </a:rPr>
                        <a:t>Propietarios de vivienda</a:t>
                      </a:r>
                    </a:p>
                  </a:txBody>
                  <a:tcPr marT="27432" marB="27432"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3624778819"/>
                  </a:ext>
                </a:extLst>
              </a:tr>
              <a:tr h="295940">
                <a:tc>
                  <a:txBody>
                    <a:bodyPr/>
                    <a:lstStyle/>
                    <a:p>
                      <a:pPr algn="l" rtl="0" fontAlgn="b"/>
                      <a:r>
                        <a:rPr lang="es-ES_tradnl" sz="1400" b="0" i="0" u="none" strike="noStrike" noProof="0" dirty="0">
                          <a:solidFill>
                            <a:schemeClr val="tx1"/>
                          </a:solidFill>
                          <a:effectLst/>
                          <a:latin typeface="+mn-lt"/>
                        </a:rPr>
                        <a:t>Arrendadores </a:t>
                      </a:r>
                    </a:p>
                  </a:txBody>
                  <a:tcPr marT="27432" marB="27432" anchor="ctr"/>
                </a:tc>
                <a:tc>
                  <a:txBody>
                    <a:bodyPr/>
                    <a:lstStyle/>
                    <a:p>
                      <a:pPr algn="ctr" fontAlgn="ctr"/>
                      <a:r>
                        <a:rPr lang="en-US" sz="1400" b="0" i="0" u="none" strike="noStrike" dirty="0">
                          <a:solidFill>
                            <a:schemeClr val="tx1"/>
                          </a:solidFill>
                          <a:effectLst/>
                          <a:latin typeface="+mn-lt"/>
                        </a:rPr>
                        <a:t>86%</a:t>
                      </a:r>
                    </a:p>
                  </a:txBody>
                  <a:tcPr marL="9525" marR="9525" marT="9525" marB="0" anchor="ctr"/>
                </a:tc>
                <a:extLst>
                  <a:ext uri="{0D108BD9-81ED-4DB2-BD59-A6C34878D82A}">
                    <a16:rowId xmlns:a16="http://schemas.microsoft.com/office/drawing/2014/main" val="868039795"/>
                  </a:ext>
                </a:extLst>
              </a:tr>
              <a:tr h="295940">
                <a:tc>
                  <a:txBody>
                    <a:bodyPr/>
                    <a:lstStyle/>
                    <a:p>
                      <a:pPr algn="l" fontAlgn="b"/>
                      <a:r>
                        <a:rPr lang="es-ES_tradnl" sz="1400" b="0" i="0" u="none" strike="noStrike" noProof="0" dirty="0">
                          <a:solidFill>
                            <a:schemeClr val="accent3"/>
                          </a:solidFill>
                          <a:effectLst/>
                          <a:latin typeface="+mj-lt"/>
                          <a:cs typeface="Calibri" panose="020F0502020204030204" pitchFamily="34" charset="0"/>
                        </a:rPr>
                        <a:t>Situación Laboral</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1495566902"/>
                  </a:ext>
                </a:extLst>
              </a:tr>
              <a:tr h="295940">
                <a:tc>
                  <a:txBody>
                    <a:bodyPr/>
                    <a:lstStyle/>
                    <a:p>
                      <a:pPr algn="l" rtl="0" fontAlgn="b"/>
                      <a:r>
                        <a:rPr lang="es-ES_tradnl" sz="1400" b="0" i="0" u="none" strike="noStrike" noProof="0" dirty="0">
                          <a:solidFill>
                            <a:srgbClr val="2D3342"/>
                          </a:solidFill>
                          <a:effectLst/>
                          <a:latin typeface="+mn-lt"/>
                        </a:rPr>
                        <a:t>Tiempo completo</a:t>
                      </a:r>
                    </a:p>
                  </a:txBody>
                  <a:tcPr marT="27432" marB="27432" anchor="ctr"/>
                </a:tc>
                <a:tc>
                  <a:txBody>
                    <a:bodyPr/>
                    <a:lstStyle/>
                    <a:p>
                      <a:pPr algn="ctr" fontAlgn="ctr"/>
                      <a:r>
                        <a:rPr lang="en-US" sz="1400" b="0" i="0" u="none" strike="noStrike" dirty="0">
                          <a:solidFill>
                            <a:schemeClr val="tx1"/>
                          </a:solidFill>
                          <a:effectLst/>
                          <a:latin typeface="+mn-lt"/>
                        </a:rPr>
                        <a:t>86%</a:t>
                      </a:r>
                    </a:p>
                  </a:txBody>
                  <a:tcPr marL="9525" marR="9525" marT="9525" marB="0" anchor="ctr"/>
                </a:tc>
                <a:extLst>
                  <a:ext uri="{0D108BD9-81ED-4DB2-BD59-A6C34878D82A}">
                    <a16:rowId xmlns:a16="http://schemas.microsoft.com/office/drawing/2014/main" val="986853862"/>
                  </a:ext>
                </a:extLst>
              </a:tr>
              <a:tr h="295940">
                <a:tc>
                  <a:txBody>
                    <a:bodyPr/>
                    <a:lstStyle/>
                    <a:p>
                      <a:pPr algn="l" rtl="0" fontAlgn="b"/>
                      <a:r>
                        <a:rPr lang="es-ES_tradnl" sz="1400" b="0" i="0" u="none" strike="noStrike" noProof="0" dirty="0">
                          <a:solidFill>
                            <a:srgbClr val="2D3342"/>
                          </a:solidFill>
                          <a:effectLst/>
                          <a:latin typeface="+mn-lt"/>
                        </a:rPr>
                        <a:t>Medio tiempo</a:t>
                      </a:r>
                    </a:p>
                  </a:txBody>
                  <a:tcPr marT="27432" marB="27432" anchor="ctr"/>
                </a:tc>
                <a:tc>
                  <a:txBody>
                    <a:bodyPr/>
                    <a:lstStyle/>
                    <a:p>
                      <a:pPr algn="ctr" fontAlgn="ctr"/>
                      <a:r>
                        <a:rPr lang="en-US" sz="1400" b="0" i="0" u="none" strike="noStrike" dirty="0">
                          <a:solidFill>
                            <a:schemeClr val="tx1"/>
                          </a:solidFill>
                          <a:effectLst/>
                          <a:latin typeface="+mn-lt"/>
                        </a:rPr>
                        <a:t>96%</a:t>
                      </a:r>
                    </a:p>
                  </a:txBody>
                  <a:tcPr marL="9525" marR="9525" marT="9525" marB="0" anchor="ctr"/>
                </a:tc>
                <a:extLst>
                  <a:ext uri="{0D108BD9-81ED-4DB2-BD59-A6C34878D82A}">
                    <a16:rowId xmlns:a16="http://schemas.microsoft.com/office/drawing/2014/main" val="1581646073"/>
                  </a:ext>
                </a:extLst>
              </a:tr>
              <a:tr h="295940">
                <a:tc>
                  <a:txBody>
                    <a:bodyPr/>
                    <a:lstStyle/>
                    <a:p>
                      <a:pPr algn="l" rtl="0" fontAlgn="b"/>
                      <a:r>
                        <a:rPr lang="es-ES_tradnl" sz="1400" b="0" i="0" u="none" strike="noStrike" noProof="0" dirty="0">
                          <a:solidFill>
                            <a:srgbClr val="2D3342"/>
                          </a:solidFill>
                          <a:effectLst/>
                          <a:latin typeface="+mn-lt"/>
                        </a:rPr>
                        <a:t>Retirados</a:t>
                      </a:r>
                    </a:p>
                  </a:txBody>
                  <a:tcPr marT="27432" marB="27432"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1262825445"/>
                  </a:ext>
                </a:extLst>
              </a:tr>
              <a:tr h="295940">
                <a:tc>
                  <a:txBody>
                    <a:bodyPr/>
                    <a:lstStyle/>
                    <a:p>
                      <a:pPr algn="l" rtl="0" fontAlgn="b"/>
                      <a:r>
                        <a:rPr lang="es-ES_tradnl" sz="1400" b="0" i="0" u="none" strike="noStrike" noProof="0" dirty="0">
                          <a:solidFill>
                            <a:srgbClr val="2D3342"/>
                          </a:solidFill>
                          <a:effectLst/>
                          <a:latin typeface="+mn-lt"/>
                        </a:rPr>
                        <a:t>Desempleados</a:t>
                      </a:r>
                    </a:p>
                  </a:txBody>
                  <a:tcPr marT="27432" marB="27432" anchor="ctr"/>
                </a:tc>
                <a:tc>
                  <a:txBody>
                    <a:bodyPr/>
                    <a:lstStyle/>
                    <a:p>
                      <a:pPr algn="ctr" fontAlgn="ctr"/>
                      <a:r>
                        <a:rPr lang="en-US" sz="1400" b="0" i="0" u="none" strike="noStrike" dirty="0">
                          <a:solidFill>
                            <a:schemeClr val="tx1"/>
                          </a:solidFill>
                          <a:effectLst/>
                          <a:latin typeface="+mn-lt"/>
                        </a:rPr>
                        <a:t>92%</a:t>
                      </a:r>
                    </a:p>
                  </a:txBody>
                  <a:tcPr marL="9525" marR="9525" marT="9525" marB="0" anchor="ctr"/>
                </a:tc>
                <a:extLst>
                  <a:ext uri="{0D108BD9-81ED-4DB2-BD59-A6C34878D82A}">
                    <a16:rowId xmlns:a16="http://schemas.microsoft.com/office/drawing/2014/main" val="1898510591"/>
                  </a:ext>
                </a:extLst>
              </a:tr>
            </a:tbl>
          </a:graphicData>
        </a:graphic>
      </p:graphicFrame>
    </p:spTree>
    <p:extLst>
      <p:ext uri="{BB962C8B-B14F-4D97-AF65-F5344CB8AC3E}">
        <p14:creationId xmlns:p14="http://schemas.microsoft.com/office/powerpoint/2010/main" val="300124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FE037-E2DC-9DD1-0363-30E8F509D57D}"/>
              </a:ext>
            </a:extLst>
          </p:cNvPr>
          <p:cNvSpPr>
            <a:spLocks noGrp="1"/>
          </p:cNvSpPr>
          <p:nvPr>
            <p:ph type="sldNum" sz="quarter" idx="10"/>
          </p:nvPr>
        </p:nvSpPr>
        <p:spPr/>
        <p:txBody>
          <a:bodyPr/>
          <a:lstStyle/>
          <a:p>
            <a:fld id="{68963FF3-3082-0146-9045-A71664B0B906}" type="slidenum">
              <a:rPr lang="en-US" smtClean="0"/>
              <a:t>18</a:t>
            </a:fld>
            <a:endParaRPr lang="en-US" dirty="0"/>
          </a:p>
        </p:txBody>
      </p:sp>
      <p:sp>
        <p:nvSpPr>
          <p:cNvPr id="3" name="Text Placeholder 2">
            <a:extLst>
              <a:ext uri="{FF2B5EF4-FFF2-40B4-BE49-F238E27FC236}">
                <a16:creationId xmlns:a16="http://schemas.microsoft.com/office/drawing/2014/main" id="{4F860943-3AE1-1229-3407-4B4BBBBE9C65}"/>
              </a:ext>
            </a:extLst>
          </p:cNvPr>
          <p:cNvSpPr>
            <a:spLocks noGrp="1"/>
          </p:cNvSpPr>
          <p:nvPr>
            <p:ph type="body" sz="quarter" idx="11"/>
          </p:nvPr>
        </p:nvSpPr>
        <p:spPr/>
        <p:txBody>
          <a:bodyPr/>
          <a:lstStyle/>
          <a:p>
            <a:r>
              <a:rPr lang="es-ES" dirty="0"/>
              <a:t>Las mujeres de 50+ son el grupo que más manifiesta la preocupación por el costo de vida</a:t>
            </a:r>
            <a:r>
              <a:rPr lang="es-ES_tradnl" dirty="0"/>
              <a:t>. </a:t>
            </a:r>
          </a:p>
        </p:txBody>
      </p:sp>
      <p:sp>
        <p:nvSpPr>
          <p:cNvPr id="4" name="Text Placeholder 3">
            <a:extLst>
              <a:ext uri="{FF2B5EF4-FFF2-40B4-BE49-F238E27FC236}">
                <a16:creationId xmlns:a16="http://schemas.microsoft.com/office/drawing/2014/main" id="{86E44CE5-9410-D91E-8ED5-79C538590762}"/>
              </a:ext>
            </a:extLst>
          </p:cNvPr>
          <p:cNvSpPr>
            <a:spLocks noGrp="1"/>
          </p:cNvSpPr>
          <p:nvPr>
            <p:ph type="body" sz="quarter" idx="12"/>
          </p:nvPr>
        </p:nvSpPr>
        <p:spPr>
          <a:xfrm>
            <a:off x="309966" y="927733"/>
            <a:ext cx="11561762" cy="842962"/>
          </a:xfrm>
        </p:spPr>
        <p:txBody>
          <a:bodyPr/>
          <a:lstStyle/>
          <a:p>
            <a:r>
              <a:rPr lang="es-ES_tradnl" dirty="0"/>
              <a:t>Q15r. Le voy a leer una lista de problemas a los que se está enfrentando Colorado que algunas personas han mencionado. Por favor dígame si piensa que cada uno es un problema extremadamente serio, un problema muy serio, un problema algo serio o un problema que no es muy serio en Colorado. </a:t>
            </a:r>
          </a:p>
          <a:p>
            <a:r>
              <a:rPr lang="es-ES_tradnl" dirty="0"/>
              <a:t>(El Costo de Vida en Aumento)</a:t>
            </a:r>
          </a:p>
        </p:txBody>
      </p:sp>
      <p:sp>
        <p:nvSpPr>
          <p:cNvPr id="5" name="Text Placeholder 4">
            <a:extLst>
              <a:ext uri="{FF2B5EF4-FFF2-40B4-BE49-F238E27FC236}">
                <a16:creationId xmlns:a16="http://schemas.microsoft.com/office/drawing/2014/main" id="{41D9D411-EBEB-6A2B-9A87-B487D2FB329C}"/>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FC1A477E-1175-AE2F-C505-CC1CC4E529BC}"/>
              </a:ext>
            </a:extLst>
          </p:cNvPr>
          <p:cNvGraphicFramePr>
            <a:graphicFrameLocks noGrp="1"/>
          </p:cNvGraphicFramePr>
          <p:nvPr>
            <p:extLst>
              <p:ext uri="{D42A27DB-BD31-4B8C-83A1-F6EECF244321}">
                <p14:modId xmlns:p14="http://schemas.microsoft.com/office/powerpoint/2010/main" val="4213370217"/>
              </p:ext>
            </p:extLst>
          </p:nvPr>
        </p:nvGraphicFramePr>
        <p:xfrm>
          <a:off x="609600" y="1997762"/>
          <a:ext cx="10972800" cy="4348990"/>
        </p:xfrm>
        <a:graphic>
          <a:graphicData uri="http://schemas.openxmlformats.org/drawingml/2006/table">
            <a:tbl>
              <a:tblPr firstRow="1" bandRow="1">
                <a:tableStyleId>{073A0DAA-6AF3-43AB-8588-CEC1D06C72B9}</a:tableStyleId>
              </a:tblPr>
              <a:tblGrid>
                <a:gridCol w="7008327">
                  <a:extLst>
                    <a:ext uri="{9D8B030D-6E8A-4147-A177-3AD203B41FA5}">
                      <a16:colId xmlns:a16="http://schemas.microsoft.com/office/drawing/2014/main" val="3800592379"/>
                    </a:ext>
                  </a:extLst>
                </a:gridCol>
                <a:gridCol w="3964473">
                  <a:extLst>
                    <a:ext uri="{9D8B030D-6E8A-4147-A177-3AD203B41FA5}">
                      <a16:colId xmlns:a16="http://schemas.microsoft.com/office/drawing/2014/main" val="3817541411"/>
                    </a:ext>
                  </a:extLst>
                </a:gridCol>
              </a:tblGrid>
              <a:tr h="270958">
                <a:tc>
                  <a:txBody>
                    <a:bodyPr/>
                    <a:lstStyle/>
                    <a:p>
                      <a:pPr algn="ctr">
                        <a:lnSpc>
                          <a:spcPts val="1600"/>
                        </a:lnSpc>
                      </a:pPr>
                      <a:r>
                        <a:rPr lang="es-ES_tradnl" sz="1400" b="1" noProof="0" dirty="0">
                          <a:solidFill>
                            <a:schemeClr val="accent3"/>
                          </a:solidFill>
                          <a:latin typeface="+mj-lt"/>
                        </a:rPr>
                        <a:t>Grupo Demográfico</a:t>
                      </a:r>
                    </a:p>
                  </a:txBody>
                  <a:tcPr marT="27432" marB="27432" anchor="ctr">
                    <a:solidFill>
                      <a:schemeClr val="accent4"/>
                    </a:solidFill>
                  </a:tcPr>
                </a:tc>
                <a:tc>
                  <a:txBody>
                    <a:bodyPr/>
                    <a:lstStyle/>
                    <a:p>
                      <a:pPr algn="ctr" fontAlgn="b"/>
                      <a:r>
                        <a:rPr lang="es-ES_tradnl" sz="1400" b="1" i="0" u="none" strike="noStrike" kern="1200" noProof="0" dirty="0">
                          <a:solidFill>
                            <a:schemeClr val="accent3"/>
                          </a:solidFill>
                          <a:effectLst/>
                          <a:latin typeface="+mn-lt"/>
                          <a:ea typeface="+mn-ea"/>
                          <a:cs typeface="+mn-cs"/>
                        </a:rPr>
                        <a:t>% Problema Extremadamente/Muy Serio</a:t>
                      </a:r>
                    </a:p>
                  </a:txBody>
                  <a:tcPr marT="27432" marB="27432" anchor="ctr">
                    <a:solidFill>
                      <a:schemeClr val="accent4"/>
                    </a:solidFill>
                  </a:tcPr>
                </a:tc>
                <a:extLst>
                  <a:ext uri="{0D108BD9-81ED-4DB2-BD59-A6C34878D82A}">
                    <a16:rowId xmlns:a16="http://schemas.microsoft.com/office/drawing/2014/main" val="3309465836"/>
                  </a:ext>
                </a:extLst>
              </a:tr>
              <a:tr h="270958">
                <a:tc>
                  <a:txBody>
                    <a:bodyPr/>
                    <a:lstStyle/>
                    <a:p>
                      <a:pPr algn="l" fontAlgn="b">
                        <a:lnSpc>
                          <a:spcPts val="1600"/>
                        </a:lnSpc>
                      </a:pPr>
                      <a:r>
                        <a:rPr lang="es-ES_tradnl" sz="1400" b="1" i="0" u="none" strike="noStrike" noProof="0" dirty="0">
                          <a:solidFill>
                            <a:srgbClr val="000000"/>
                          </a:solidFill>
                          <a:effectLst/>
                          <a:latin typeface="+mj-lt"/>
                        </a:rPr>
                        <a:t>Todos</a:t>
                      </a:r>
                    </a:p>
                  </a:txBody>
                  <a:tcPr marT="27432" marB="27432" anchor="ctr"/>
                </a:tc>
                <a:tc>
                  <a:txBody>
                    <a:bodyPr/>
                    <a:lstStyle/>
                    <a:p>
                      <a:pPr algn="ctr" fontAlgn="b">
                        <a:lnSpc>
                          <a:spcPts val="1600"/>
                        </a:lnSpc>
                      </a:pPr>
                      <a:r>
                        <a:rPr lang="en-US" sz="1400" b="0" i="0" u="none" strike="noStrike" dirty="0">
                          <a:solidFill>
                            <a:schemeClr val="tx1"/>
                          </a:solidFill>
                          <a:effectLst/>
                          <a:latin typeface="+mj-lt"/>
                        </a:rPr>
                        <a:t>90%</a:t>
                      </a:r>
                    </a:p>
                  </a:txBody>
                  <a:tcPr marL="9525" marR="9525" marT="27432" marB="27432" anchor="ctr"/>
                </a:tc>
                <a:extLst>
                  <a:ext uri="{0D108BD9-81ED-4DB2-BD59-A6C34878D82A}">
                    <a16:rowId xmlns:a16="http://schemas.microsoft.com/office/drawing/2014/main" val="2623794283"/>
                  </a:ext>
                </a:extLst>
              </a:tr>
              <a:tr h="270958">
                <a:tc>
                  <a:txBody>
                    <a:bodyPr/>
                    <a:lstStyle/>
                    <a:p>
                      <a:pPr algn="l" fontAlgn="b">
                        <a:lnSpc>
                          <a:spcPts val="1600"/>
                        </a:lnSpc>
                      </a:pPr>
                      <a:r>
                        <a:rPr lang="es-ES_tradnl" sz="1400" b="1" i="0" u="none" strike="noStrike" noProof="0" dirty="0">
                          <a:solidFill>
                            <a:schemeClr val="accent3"/>
                          </a:solidFill>
                          <a:effectLst/>
                          <a:latin typeface="+mj-lt"/>
                        </a:rPr>
                        <a:t>Género por Edad</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600"/>
                        </a:lnSpc>
                      </a:pPr>
                      <a:endParaRPr lang="en-US" sz="14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41056169"/>
                  </a:ext>
                </a:extLst>
              </a:tr>
              <a:tr h="234021">
                <a:tc>
                  <a:txBody>
                    <a:bodyPr/>
                    <a:lstStyle/>
                    <a:p>
                      <a:pPr algn="l" fontAlgn="b">
                        <a:lnSpc>
                          <a:spcPts val="1600"/>
                        </a:lnSpc>
                      </a:pPr>
                      <a:r>
                        <a:rPr lang="es-ES_tradnl" sz="1400" b="0" u="none" strike="noStrike" noProof="0" dirty="0">
                          <a:solidFill>
                            <a:schemeClr val="tx1"/>
                          </a:solidFill>
                          <a:effectLst/>
                          <a:latin typeface="+mn-lt"/>
                        </a:rPr>
                        <a:t>Hombres entre 18-49</a:t>
                      </a:r>
                      <a:endParaRPr lang="es-ES_tradnl" sz="1400" b="0" i="0" u="none" strike="noStrike" noProof="0"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84%</a:t>
                      </a:r>
                    </a:p>
                  </a:txBody>
                  <a:tcPr marL="9525" marR="9525" marT="9525" marB="0" anchor="ctr"/>
                </a:tc>
                <a:extLst>
                  <a:ext uri="{0D108BD9-81ED-4DB2-BD59-A6C34878D82A}">
                    <a16:rowId xmlns:a16="http://schemas.microsoft.com/office/drawing/2014/main" val="3509380447"/>
                  </a:ext>
                </a:extLst>
              </a:tr>
              <a:tr h="234021">
                <a:tc>
                  <a:txBody>
                    <a:bodyPr/>
                    <a:lstStyle/>
                    <a:p>
                      <a:pPr algn="l" fontAlgn="b">
                        <a:lnSpc>
                          <a:spcPts val="1600"/>
                        </a:lnSpc>
                      </a:pPr>
                      <a:r>
                        <a:rPr lang="es-ES_tradnl" sz="1400" b="0" u="none" strike="noStrike" noProof="0" dirty="0">
                          <a:solidFill>
                            <a:schemeClr val="tx1"/>
                          </a:solidFill>
                          <a:effectLst/>
                          <a:latin typeface="+mn-lt"/>
                        </a:rPr>
                        <a:t>Hombres de 50+</a:t>
                      </a:r>
                      <a:endParaRPr lang="es-ES_tradnl" sz="1400" b="0" i="0" u="none" strike="noStrike" noProof="0"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1858963443"/>
                  </a:ext>
                </a:extLst>
              </a:tr>
              <a:tr h="234021">
                <a:tc>
                  <a:txBody>
                    <a:bodyPr/>
                    <a:lstStyle/>
                    <a:p>
                      <a:pPr algn="l" fontAlgn="b">
                        <a:lnSpc>
                          <a:spcPts val="1600"/>
                        </a:lnSpc>
                      </a:pPr>
                      <a:r>
                        <a:rPr lang="es-ES_tradnl" sz="1400" b="0" u="none" strike="noStrike" noProof="0" dirty="0">
                          <a:solidFill>
                            <a:schemeClr val="tx1"/>
                          </a:solidFill>
                          <a:effectLst/>
                          <a:latin typeface="+mn-lt"/>
                        </a:rPr>
                        <a:t>Mujeres entre 18-49</a:t>
                      </a:r>
                      <a:endParaRPr lang="es-ES_tradnl" sz="1400" b="0" i="0" u="none" strike="noStrike" noProof="0"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416170847"/>
                  </a:ext>
                </a:extLst>
              </a:tr>
              <a:tr h="234021">
                <a:tc>
                  <a:txBody>
                    <a:bodyPr/>
                    <a:lstStyle/>
                    <a:p>
                      <a:pPr algn="l" fontAlgn="b">
                        <a:lnSpc>
                          <a:spcPts val="1600"/>
                        </a:lnSpc>
                      </a:pPr>
                      <a:r>
                        <a:rPr lang="es-ES_tradnl" sz="1400" b="0" u="none" strike="noStrike" noProof="0" dirty="0">
                          <a:solidFill>
                            <a:schemeClr val="tx1"/>
                          </a:solidFill>
                          <a:effectLst/>
                          <a:latin typeface="+mn-lt"/>
                        </a:rPr>
                        <a:t>Mujeres de 50+</a:t>
                      </a:r>
                      <a:endParaRPr lang="es-ES_tradnl" sz="1400" b="0" i="0" u="none" strike="noStrike" noProof="0"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98%</a:t>
                      </a:r>
                    </a:p>
                  </a:txBody>
                  <a:tcPr marL="9525" marR="9525" marT="9525" marB="0" anchor="ctr"/>
                </a:tc>
                <a:extLst>
                  <a:ext uri="{0D108BD9-81ED-4DB2-BD59-A6C34878D82A}">
                    <a16:rowId xmlns:a16="http://schemas.microsoft.com/office/drawing/2014/main" val="3924865110"/>
                  </a:ext>
                </a:extLst>
              </a:tr>
              <a:tr h="270958">
                <a:tc>
                  <a:txBody>
                    <a:bodyPr/>
                    <a:lstStyle/>
                    <a:p>
                      <a:pPr algn="l" fontAlgn="b">
                        <a:lnSpc>
                          <a:spcPts val="1600"/>
                        </a:lnSpc>
                      </a:pPr>
                      <a:r>
                        <a:rPr lang="es-ES_tradnl" sz="1400" b="0" i="0" u="none" strike="noStrike" noProof="0" dirty="0">
                          <a:solidFill>
                            <a:schemeClr val="accent3"/>
                          </a:solidFill>
                          <a:effectLst/>
                          <a:latin typeface="+mj-lt"/>
                          <a:cs typeface="Calibri" panose="020F0502020204030204" pitchFamily="34" charset="0"/>
                        </a:rPr>
                        <a:t>Partido</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28900130"/>
                  </a:ext>
                </a:extLst>
              </a:tr>
              <a:tr h="234021">
                <a:tc>
                  <a:txBody>
                    <a:bodyPr/>
                    <a:lstStyle/>
                    <a:p>
                      <a:pPr algn="l" rtl="0" fontAlgn="b">
                        <a:lnSpc>
                          <a:spcPts val="1600"/>
                        </a:lnSpc>
                      </a:pPr>
                      <a:r>
                        <a:rPr lang="es-ES_tradnl" sz="1400" b="0" i="0" u="none" strike="noStrike" noProof="0" dirty="0">
                          <a:solidFill>
                            <a:srgbClr val="2D3342"/>
                          </a:solidFill>
                          <a:effectLst/>
                          <a:latin typeface="+mn-lt"/>
                        </a:rPr>
                        <a:t>Demócratas</a:t>
                      </a:r>
                    </a:p>
                  </a:txBody>
                  <a:tcPr marR="9525" marT="9525" marB="0" anchor="ctr"/>
                </a:tc>
                <a:tc>
                  <a:txBody>
                    <a:bodyPr/>
                    <a:lstStyle/>
                    <a:p>
                      <a:pPr algn="ctr" fontAlgn="ctr"/>
                      <a:r>
                        <a:rPr lang="en-US" sz="1400" b="0" i="0" u="none" strike="noStrike" dirty="0">
                          <a:solidFill>
                            <a:schemeClr val="tx1"/>
                          </a:solidFill>
                          <a:effectLst/>
                          <a:latin typeface="+mn-lt"/>
                        </a:rPr>
                        <a:t>96%</a:t>
                      </a:r>
                    </a:p>
                  </a:txBody>
                  <a:tcPr marL="9525" marR="9525" marT="9525" marB="0" anchor="ctr"/>
                </a:tc>
                <a:extLst>
                  <a:ext uri="{0D108BD9-81ED-4DB2-BD59-A6C34878D82A}">
                    <a16:rowId xmlns:a16="http://schemas.microsoft.com/office/drawing/2014/main" val="912803720"/>
                  </a:ext>
                </a:extLst>
              </a:tr>
              <a:tr h="234021">
                <a:tc>
                  <a:txBody>
                    <a:bodyPr/>
                    <a:lstStyle/>
                    <a:p>
                      <a:pPr algn="l" rtl="0" fontAlgn="b">
                        <a:lnSpc>
                          <a:spcPts val="1600"/>
                        </a:lnSpc>
                      </a:pPr>
                      <a:r>
                        <a:rPr lang="es-ES_tradnl" sz="1400" b="0" i="0" u="none" strike="noStrike" noProof="0" dirty="0">
                          <a:solidFill>
                            <a:srgbClr val="2D3342"/>
                          </a:solidFill>
                          <a:effectLst/>
                          <a:latin typeface="+mn-lt"/>
                        </a:rPr>
                        <a:t>Independientes</a:t>
                      </a:r>
                    </a:p>
                  </a:txBody>
                  <a:tcPr marR="9525" marT="9525" marB="0" anchor="ctr"/>
                </a:tc>
                <a:tc>
                  <a:txBody>
                    <a:bodyPr/>
                    <a:lstStyle/>
                    <a:p>
                      <a:pPr algn="ctr" fontAlgn="ctr"/>
                      <a:r>
                        <a:rPr lang="en-US" sz="1400" b="0" i="0" u="none" strike="noStrike" dirty="0">
                          <a:solidFill>
                            <a:schemeClr val="tx1"/>
                          </a:solidFill>
                          <a:effectLst/>
                          <a:latin typeface="+mn-lt"/>
                        </a:rPr>
                        <a:t>92%</a:t>
                      </a:r>
                    </a:p>
                  </a:txBody>
                  <a:tcPr marL="9525" marR="9525" marT="9525" marB="0" anchor="ctr"/>
                </a:tc>
                <a:extLst>
                  <a:ext uri="{0D108BD9-81ED-4DB2-BD59-A6C34878D82A}">
                    <a16:rowId xmlns:a16="http://schemas.microsoft.com/office/drawing/2014/main" val="221851307"/>
                  </a:ext>
                </a:extLst>
              </a:tr>
              <a:tr h="234021">
                <a:tc>
                  <a:txBody>
                    <a:bodyPr/>
                    <a:lstStyle/>
                    <a:p>
                      <a:pPr algn="l" rtl="0" fontAlgn="b">
                        <a:lnSpc>
                          <a:spcPts val="1600"/>
                        </a:lnSpc>
                      </a:pPr>
                      <a:r>
                        <a:rPr lang="es-ES_tradnl" sz="1400" b="0" i="0" u="none" strike="noStrike" noProof="0" dirty="0">
                          <a:solidFill>
                            <a:srgbClr val="2D3342"/>
                          </a:solidFill>
                          <a:effectLst/>
                          <a:latin typeface="+mn-lt"/>
                        </a:rPr>
                        <a:t>Republicanos</a:t>
                      </a:r>
                    </a:p>
                  </a:txBody>
                  <a:tcPr marR="9525" marT="9525" marB="0" anchor="ctr"/>
                </a:tc>
                <a:tc>
                  <a:txBody>
                    <a:bodyPr/>
                    <a:lstStyle/>
                    <a:p>
                      <a:pPr algn="ctr" fontAlgn="ctr"/>
                      <a:r>
                        <a:rPr lang="en-US" sz="1400" b="0" i="0" u="none" strike="noStrike" dirty="0">
                          <a:solidFill>
                            <a:schemeClr val="tx1"/>
                          </a:solidFill>
                          <a:effectLst/>
                          <a:latin typeface="+mn-lt"/>
                        </a:rPr>
                        <a:t>81%</a:t>
                      </a:r>
                    </a:p>
                  </a:txBody>
                  <a:tcPr marL="9525" marR="9525" marT="9525" marB="0" anchor="ctr"/>
                </a:tc>
                <a:extLst>
                  <a:ext uri="{0D108BD9-81ED-4DB2-BD59-A6C34878D82A}">
                    <a16:rowId xmlns:a16="http://schemas.microsoft.com/office/drawing/2014/main" val="1101887625"/>
                  </a:ext>
                </a:extLst>
              </a:tr>
              <a:tr h="234021">
                <a:tc>
                  <a:txBody>
                    <a:bodyPr/>
                    <a:lstStyle/>
                    <a:p>
                      <a:pPr algn="l" fontAlgn="b">
                        <a:lnSpc>
                          <a:spcPts val="1600"/>
                        </a:lnSpc>
                      </a:pPr>
                      <a:r>
                        <a:rPr lang="es-ES_tradnl" sz="1400" b="1" i="0" u="none" strike="noStrike" noProof="0" dirty="0">
                          <a:solidFill>
                            <a:schemeClr val="accent3"/>
                          </a:solidFill>
                          <a:effectLst/>
                          <a:latin typeface="+mj-lt"/>
                          <a:cs typeface="Calibri" panose="020F0502020204030204" pitchFamily="34" charset="0"/>
                        </a:rPr>
                        <a:t>Ingreso del Hogar</a:t>
                      </a:r>
                    </a:p>
                  </a:txBody>
                  <a:tcPr marT="0" marB="0"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3537458760"/>
                  </a:ext>
                </a:extLst>
              </a:tr>
              <a:tr h="234021">
                <a:tc>
                  <a:txBody>
                    <a:bodyPr/>
                    <a:lstStyle/>
                    <a:p>
                      <a:pPr algn="l" rtl="0" fontAlgn="b">
                        <a:lnSpc>
                          <a:spcPts val="1600"/>
                        </a:lnSpc>
                      </a:pPr>
                      <a:r>
                        <a:rPr lang="es-ES_tradnl" sz="1400" b="0" i="0" u="none" strike="noStrike" noProof="0" dirty="0">
                          <a:solidFill>
                            <a:srgbClr val="2D3342"/>
                          </a:solidFill>
                          <a:effectLst/>
                          <a:latin typeface="Montserrat Light" panose="00000400000000000000" pitchFamily="2" charset="0"/>
                        </a:rPr>
                        <a:t>&lt;$30,000</a:t>
                      </a:r>
                    </a:p>
                  </a:txBody>
                  <a:tcPr marL="85725" marR="9525" marT="0" marB="0" anchor="ctr"/>
                </a:tc>
                <a:tc>
                  <a:txBody>
                    <a:bodyPr/>
                    <a:lstStyle/>
                    <a:p>
                      <a:pPr algn="ctr" fontAlgn="ctr"/>
                      <a:r>
                        <a:rPr lang="en-US" sz="1400" b="0" i="0" u="none" strike="noStrike" dirty="0">
                          <a:solidFill>
                            <a:schemeClr val="tx1"/>
                          </a:solidFill>
                          <a:effectLst/>
                          <a:latin typeface="+mn-lt"/>
                        </a:rPr>
                        <a:t>96%</a:t>
                      </a:r>
                    </a:p>
                  </a:txBody>
                  <a:tcPr marL="9525" marR="9525" marT="9525" marB="0" anchor="ctr"/>
                </a:tc>
                <a:extLst>
                  <a:ext uri="{0D108BD9-81ED-4DB2-BD59-A6C34878D82A}">
                    <a16:rowId xmlns:a16="http://schemas.microsoft.com/office/drawing/2014/main" val="1616024838"/>
                  </a:ext>
                </a:extLst>
              </a:tr>
              <a:tr h="234021">
                <a:tc>
                  <a:txBody>
                    <a:bodyPr/>
                    <a:lstStyle/>
                    <a:p>
                      <a:pPr algn="l" rtl="0" fontAlgn="b">
                        <a:lnSpc>
                          <a:spcPts val="1600"/>
                        </a:lnSpc>
                      </a:pPr>
                      <a:r>
                        <a:rPr lang="es-ES_tradnl" sz="1400" b="0" i="0" u="none" strike="noStrike" noProof="0" dirty="0">
                          <a:solidFill>
                            <a:srgbClr val="2D3342"/>
                          </a:solidFill>
                          <a:effectLst/>
                          <a:latin typeface="Montserrat Light" panose="00000400000000000000" pitchFamily="2" charset="0"/>
                        </a:rPr>
                        <a:t>$30,000-$50,000</a:t>
                      </a:r>
                    </a:p>
                  </a:txBody>
                  <a:tcPr marL="85725" marR="9525" marT="0" marB="0" anchor="ctr"/>
                </a:tc>
                <a:tc>
                  <a:txBody>
                    <a:bodyPr/>
                    <a:lstStyle/>
                    <a:p>
                      <a:pPr algn="ctr" fontAlgn="ctr"/>
                      <a:r>
                        <a:rPr lang="en-US" sz="1400" b="0" i="0" u="none" strike="noStrike" dirty="0">
                          <a:solidFill>
                            <a:schemeClr val="tx1"/>
                          </a:solidFill>
                          <a:effectLst/>
                          <a:latin typeface="+mn-lt"/>
                        </a:rPr>
                        <a:t>94%</a:t>
                      </a:r>
                    </a:p>
                  </a:txBody>
                  <a:tcPr marL="9525" marR="9525" marT="9525" marB="0" anchor="ctr"/>
                </a:tc>
                <a:extLst>
                  <a:ext uri="{0D108BD9-81ED-4DB2-BD59-A6C34878D82A}">
                    <a16:rowId xmlns:a16="http://schemas.microsoft.com/office/drawing/2014/main" val="3406972032"/>
                  </a:ext>
                </a:extLst>
              </a:tr>
              <a:tr h="234021">
                <a:tc>
                  <a:txBody>
                    <a:bodyPr/>
                    <a:lstStyle/>
                    <a:p>
                      <a:pPr algn="l" rtl="0" fontAlgn="b">
                        <a:lnSpc>
                          <a:spcPts val="1600"/>
                        </a:lnSpc>
                      </a:pPr>
                      <a:r>
                        <a:rPr lang="es-ES_tradnl" sz="1400" b="0" i="0" u="none" strike="noStrike" noProof="0" dirty="0">
                          <a:solidFill>
                            <a:srgbClr val="2D3342"/>
                          </a:solidFill>
                          <a:effectLst/>
                          <a:latin typeface="Montserrat Light" panose="00000400000000000000" pitchFamily="2" charset="0"/>
                        </a:rPr>
                        <a:t>$50,000-$75,000</a:t>
                      </a:r>
                    </a:p>
                  </a:txBody>
                  <a:tcPr marL="85725" marR="9525" marT="0" marB="0" anchor="ctr"/>
                </a:tc>
                <a:tc>
                  <a:txBody>
                    <a:bodyPr/>
                    <a:lstStyle/>
                    <a:p>
                      <a:pPr algn="ctr" fontAlgn="ctr"/>
                      <a:r>
                        <a:rPr lang="en-US" sz="1400" b="0" i="0" u="none" strike="noStrike" dirty="0">
                          <a:solidFill>
                            <a:schemeClr val="tx1"/>
                          </a:solidFill>
                          <a:effectLst/>
                          <a:latin typeface="+mn-lt"/>
                        </a:rPr>
                        <a:t>94%</a:t>
                      </a:r>
                    </a:p>
                  </a:txBody>
                  <a:tcPr marL="9525" marR="9525" marT="9525" marB="0" anchor="ctr"/>
                </a:tc>
                <a:extLst>
                  <a:ext uri="{0D108BD9-81ED-4DB2-BD59-A6C34878D82A}">
                    <a16:rowId xmlns:a16="http://schemas.microsoft.com/office/drawing/2014/main" val="138301188"/>
                  </a:ext>
                </a:extLst>
              </a:tr>
              <a:tr h="234021">
                <a:tc>
                  <a:txBody>
                    <a:bodyPr/>
                    <a:lstStyle/>
                    <a:p>
                      <a:pPr algn="l" rtl="0" fontAlgn="b">
                        <a:lnSpc>
                          <a:spcPts val="1600"/>
                        </a:lnSpc>
                      </a:pPr>
                      <a:r>
                        <a:rPr lang="es-ES_tradnl" sz="1400" b="0" i="0" u="none" strike="noStrike" noProof="0" dirty="0">
                          <a:solidFill>
                            <a:srgbClr val="2D3342"/>
                          </a:solidFill>
                          <a:effectLst/>
                          <a:latin typeface="Montserrat Light" panose="00000400000000000000" pitchFamily="2" charset="0"/>
                        </a:rPr>
                        <a:t>$75,000-$100,000</a:t>
                      </a:r>
                    </a:p>
                  </a:txBody>
                  <a:tcPr marL="85725" marR="9525" marT="0"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2388803284"/>
                  </a:ext>
                </a:extLst>
              </a:tr>
              <a:tr h="0">
                <a:tc>
                  <a:txBody>
                    <a:bodyPr/>
                    <a:lstStyle/>
                    <a:p>
                      <a:pPr algn="l" rtl="0" fontAlgn="b">
                        <a:lnSpc>
                          <a:spcPts val="1600"/>
                        </a:lnSpc>
                      </a:pPr>
                      <a:r>
                        <a:rPr lang="es-ES_tradnl" sz="1400" b="0" i="0" u="none" strike="noStrike" noProof="0" dirty="0">
                          <a:solidFill>
                            <a:srgbClr val="2D3342"/>
                          </a:solidFill>
                          <a:effectLst/>
                          <a:latin typeface="Montserrat Light" panose="00000400000000000000" pitchFamily="2" charset="0"/>
                        </a:rPr>
                        <a:t>$100,000-$150,000</a:t>
                      </a:r>
                    </a:p>
                  </a:txBody>
                  <a:tcPr marL="85725" marR="9525" marT="0" marB="0" anchor="ctr"/>
                </a:tc>
                <a:tc>
                  <a:txBody>
                    <a:bodyPr/>
                    <a:lstStyle/>
                    <a:p>
                      <a:pPr algn="ctr" fontAlgn="ctr"/>
                      <a:r>
                        <a:rPr lang="en-US" sz="1400" b="0" i="0" u="none" strike="noStrike" dirty="0">
                          <a:solidFill>
                            <a:schemeClr val="tx1"/>
                          </a:solidFill>
                          <a:effectLst/>
                          <a:latin typeface="+mn-lt"/>
                        </a:rPr>
                        <a:t>91%</a:t>
                      </a:r>
                    </a:p>
                  </a:txBody>
                  <a:tcPr marL="9525" marR="9525" marT="9525" marB="0" anchor="ctr"/>
                </a:tc>
                <a:extLst>
                  <a:ext uri="{0D108BD9-81ED-4DB2-BD59-A6C34878D82A}">
                    <a16:rowId xmlns:a16="http://schemas.microsoft.com/office/drawing/2014/main" val="2235905406"/>
                  </a:ext>
                </a:extLst>
              </a:tr>
              <a:tr h="234021">
                <a:tc>
                  <a:txBody>
                    <a:bodyPr/>
                    <a:lstStyle/>
                    <a:p>
                      <a:pPr algn="l" rtl="0" fontAlgn="b">
                        <a:lnSpc>
                          <a:spcPts val="1600"/>
                        </a:lnSpc>
                      </a:pPr>
                      <a:r>
                        <a:rPr lang="es-ES_tradnl" sz="1400" b="0" i="0" u="none" strike="noStrike" noProof="0" dirty="0">
                          <a:solidFill>
                            <a:srgbClr val="2D3342"/>
                          </a:solidFill>
                          <a:effectLst/>
                          <a:latin typeface="Montserrat Light" panose="00000400000000000000" pitchFamily="2" charset="0"/>
                        </a:rPr>
                        <a:t>$150,000+</a:t>
                      </a:r>
                    </a:p>
                  </a:txBody>
                  <a:tcPr marL="85725" marR="9525" marT="0" marB="0" anchor="ctr"/>
                </a:tc>
                <a:tc>
                  <a:txBody>
                    <a:bodyPr/>
                    <a:lstStyle/>
                    <a:p>
                      <a:pPr algn="ctr" fontAlgn="ctr"/>
                      <a:r>
                        <a:rPr lang="en-US" sz="1400" b="0" i="0" u="none" strike="noStrike" dirty="0">
                          <a:solidFill>
                            <a:schemeClr val="tx1"/>
                          </a:solidFill>
                          <a:effectLst/>
                          <a:latin typeface="+mn-lt"/>
                        </a:rPr>
                        <a:t>79%</a:t>
                      </a:r>
                    </a:p>
                  </a:txBody>
                  <a:tcPr marL="9525" marR="9525" marT="9525" marB="0" anchor="ctr"/>
                </a:tc>
                <a:extLst>
                  <a:ext uri="{0D108BD9-81ED-4DB2-BD59-A6C34878D82A}">
                    <a16:rowId xmlns:a16="http://schemas.microsoft.com/office/drawing/2014/main" val="1218945272"/>
                  </a:ext>
                </a:extLst>
              </a:tr>
            </a:tbl>
          </a:graphicData>
        </a:graphic>
      </p:graphicFrame>
    </p:spTree>
    <p:extLst>
      <p:ext uri="{BB962C8B-B14F-4D97-AF65-F5344CB8AC3E}">
        <p14:creationId xmlns:p14="http://schemas.microsoft.com/office/powerpoint/2010/main" val="232302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8315-BE8E-CD2C-77D8-6064AEFBD54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C8BFCE-D2BF-1D43-CC84-3AD2D3E9FD81}"/>
              </a:ext>
            </a:extLst>
          </p:cNvPr>
          <p:cNvSpPr>
            <a:spLocks noGrp="1"/>
          </p:cNvSpPr>
          <p:nvPr>
            <p:ph type="sldNum" sz="quarter" idx="10"/>
          </p:nvPr>
        </p:nvSpPr>
        <p:spPr/>
        <p:txBody>
          <a:bodyPr/>
          <a:lstStyle/>
          <a:p>
            <a:fld id="{68963FF3-3082-0146-9045-A71664B0B906}" type="slidenum">
              <a:rPr lang="en-US" smtClean="0"/>
              <a:t>19</a:t>
            </a:fld>
            <a:endParaRPr lang="en-US" dirty="0"/>
          </a:p>
        </p:txBody>
      </p:sp>
      <p:sp>
        <p:nvSpPr>
          <p:cNvPr id="3" name="Text Placeholder 2">
            <a:extLst>
              <a:ext uri="{FF2B5EF4-FFF2-40B4-BE49-F238E27FC236}">
                <a16:creationId xmlns:a16="http://schemas.microsoft.com/office/drawing/2014/main" id="{FF0FE84B-3CEA-D5E6-0747-7281D9BFF693}"/>
              </a:ext>
            </a:extLst>
          </p:cNvPr>
          <p:cNvSpPr>
            <a:spLocks noGrp="1"/>
          </p:cNvSpPr>
          <p:nvPr>
            <p:ph type="body" sz="quarter" idx="11"/>
          </p:nvPr>
        </p:nvSpPr>
        <p:spPr/>
        <p:txBody>
          <a:bodyPr/>
          <a:lstStyle/>
          <a:p>
            <a:r>
              <a:rPr lang="es-ES" dirty="0"/>
              <a:t>El costo de vida impacta con mayor fuerza a mujeres con menos educación formal en Colorado</a:t>
            </a:r>
            <a:r>
              <a:rPr lang="es-ES_tradnl" dirty="0"/>
              <a:t>.</a:t>
            </a:r>
          </a:p>
        </p:txBody>
      </p:sp>
      <p:sp>
        <p:nvSpPr>
          <p:cNvPr id="4" name="Text Placeholder 3">
            <a:extLst>
              <a:ext uri="{FF2B5EF4-FFF2-40B4-BE49-F238E27FC236}">
                <a16:creationId xmlns:a16="http://schemas.microsoft.com/office/drawing/2014/main" id="{A387E7FD-5794-4F1B-5B3A-0D914D250090}"/>
              </a:ext>
            </a:extLst>
          </p:cNvPr>
          <p:cNvSpPr>
            <a:spLocks noGrp="1"/>
          </p:cNvSpPr>
          <p:nvPr>
            <p:ph type="body" sz="quarter" idx="12"/>
          </p:nvPr>
        </p:nvSpPr>
        <p:spPr>
          <a:xfrm>
            <a:off x="309966" y="893009"/>
            <a:ext cx="11561762" cy="842962"/>
          </a:xfrm>
        </p:spPr>
        <p:txBody>
          <a:bodyPr/>
          <a:lstStyle/>
          <a:p>
            <a:r>
              <a:rPr lang="es-ES_tradnl" sz="1200" dirty="0"/>
              <a:t>Q15r. Le voy a leer una lista de problemas a los que se está enfrentando Colorado que algunas personas han mencionado. Por favor dígame si piensa que cada uno es un problema extremadamente serio, un problema muy serio, un problema algo serio o un problema que no es muy serio en Colorado. </a:t>
            </a:r>
          </a:p>
          <a:p>
            <a:r>
              <a:rPr lang="es-ES_tradnl" sz="1200" dirty="0"/>
              <a:t>(El Costo de Vida en Aumento)</a:t>
            </a:r>
          </a:p>
        </p:txBody>
      </p:sp>
      <p:sp>
        <p:nvSpPr>
          <p:cNvPr id="5" name="Text Placeholder 4">
            <a:extLst>
              <a:ext uri="{FF2B5EF4-FFF2-40B4-BE49-F238E27FC236}">
                <a16:creationId xmlns:a16="http://schemas.microsoft.com/office/drawing/2014/main" id="{8B91AE22-4262-2952-FECD-69BB31BD2168}"/>
              </a:ext>
            </a:extLst>
          </p:cNvPr>
          <p:cNvSpPr>
            <a:spLocks noGrp="1"/>
          </p:cNvSpPr>
          <p:nvPr>
            <p:ph type="body" sz="quarter" idx="13"/>
          </p:nvPr>
        </p:nvSpPr>
        <p:spPr/>
        <p:txBody>
          <a:bodyPr/>
          <a:lstStyle/>
          <a:p>
            <a:endParaRPr lang="en-US"/>
          </a:p>
        </p:txBody>
      </p:sp>
      <p:graphicFrame>
        <p:nvGraphicFramePr>
          <p:cNvPr id="7" name="Table 6">
            <a:extLst>
              <a:ext uri="{FF2B5EF4-FFF2-40B4-BE49-F238E27FC236}">
                <a16:creationId xmlns:a16="http://schemas.microsoft.com/office/drawing/2014/main" id="{5DA49A34-045B-A23F-2D28-735F201A0FE7}"/>
              </a:ext>
            </a:extLst>
          </p:cNvPr>
          <p:cNvGraphicFramePr>
            <a:graphicFrameLocks noGrp="1"/>
          </p:cNvGraphicFramePr>
          <p:nvPr>
            <p:extLst>
              <p:ext uri="{D42A27DB-BD31-4B8C-83A1-F6EECF244321}">
                <p14:modId xmlns:p14="http://schemas.microsoft.com/office/powerpoint/2010/main" val="58382239"/>
              </p:ext>
            </p:extLst>
          </p:nvPr>
        </p:nvGraphicFramePr>
        <p:xfrm>
          <a:off x="604447" y="2134770"/>
          <a:ext cx="10972800" cy="3817931"/>
        </p:xfrm>
        <a:graphic>
          <a:graphicData uri="http://schemas.openxmlformats.org/drawingml/2006/table">
            <a:tbl>
              <a:tblPr firstRow="1" bandRow="1">
                <a:tableStyleId>{073A0DAA-6AF3-43AB-8588-CEC1D06C72B9}</a:tableStyleId>
              </a:tblPr>
              <a:tblGrid>
                <a:gridCol w="7008327">
                  <a:extLst>
                    <a:ext uri="{9D8B030D-6E8A-4147-A177-3AD203B41FA5}">
                      <a16:colId xmlns:a16="http://schemas.microsoft.com/office/drawing/2014/main" val="1536396553"/>
                    </a:ext>
                  </a:extLst>
                </a:gridCol>
                <a:gridCol w="3964473">
                  <a:extLst>
                    <a:ext uri="{9D8B030D-6E8A-4147-A177-3AD203B41FA5}">
                      <a16:colId xmlns:a16="http://schemas.microsoft.com/office/drawing/2014/main" val="2613758096"/>
                    </a:ext>
                  </a:extLst>
                </a:gridCol>
              </a:tblGrid>
              <a:tr h="380054">
                <a:tc>
                  <a:txBody>
                    <a:bodyPr/>
                    <a:lstStyle/>
                    <a:p>
                      <a:pPr algn="ctr">
                        <a:lnSpc>
                          <a:spcPts val="1600"/>
                        </a:lnSpc>
                      </a:pPr>
                      <a:r>
                        <a:rPr lang="es-ES_tradnl" sz="1400" b="1" noProof="0" dirty="0">
                          <a:solidFill>
                            <a:schemeClr val="accent3"/>
                          </a:solidFill>
                          <a:latin typeface="+mj-lt"/>
                        </a:rPr>
                        <a:t>Grupo Demográfico</a:t>
                      </a:r>
                    </a:p>
                  </a:txBody>
                  <a:tcPr marT="27432" marB="27432" anchor="ctr">
                    <a:solidFill>
                      <a:schemeClr val="accent4"/>
                    </a:solidFill>
                  </a:tcPr>
                </a:tc>
                <a:tc>
                  <a:txBody>
                    <a:bodyPr/>
                    <a:lstStyle/>
                    <a:p>
                      <a:pPr algn="ctr" fontAlgn="b">
                        <a:lnSpc>
                          <a:spcPts val="1600"/>
                        </a:lnSpc>
                      </a:pPr>
                      <a:r>
                        <a:rPr lang="es-ES_tradnl" sz="1400" b="1" i="0" u="none" strike="noStrike" kern="1200" noProof="0" dirty="0">
                          <a:solidFill>
                            <a:schemeClr val="accent3"/>
                          </a:solidFill>
                          <a:effectLst/>
                          <a:latin typeface="+mn-lt"/>
                          <a:ea typeface="+mn-ea"/>
                          <a:cs typeface="+mn-cs"/>
                        </a:rPr>
                        <a:t>% Problema Extremadamente/Muy serio</a:t>
                      </a:r>
                    </a:p>
                  </a:txBody>
                  <a:tcPr marT="27432" marB="27432" anchor="ctr">
                    <a:solidFill>
                      <a:schemeClr val="accent4"/>
                    </a:solidFill>
                  </a:tcPr>
                </a:tc>
                <a:extLst>
                  <a:ext uri="{0D108BD9-81ED-4DB2-BD59-A6C34878D82A}">
                    <a16:rowId xmlns:a16="http://schemas.microsoft.com/office/drawing/2014/main" val="1602819278"/>
                  </a:ext>
                </a:extLst>
              </a:tr>
              <a:tr h="380054">
                <a:tc>
                  <a:txBody>
                    <a:bodyPr/>
                    <a:lstStyle/>
                    <a:p>
                      <a:pPr algn="l" fontAlgn="b">
                        <a:lnSpc>
                          <a:spcPts val="1600"/>
                        </a:lnSpc>
                      </a:pPr>
                      <a:r>
                        <a:rPr lang="es-ES_tradnl" sz="1400" b="1" i="0" u="none" strike="noStrike" noProof="0" dirty="0">
                          <a:solidFill>
                            <a:srgbClr val="000000"/>
                          </a:solidFill>
                          <a:effectLst/>
                          <a:latin typeface="+mj-lt"/>
                        </a:rPr>
                        <a:t>Todos</a:t>
                      </a:r>
                    </a:p>
                  </a:txBody>
                  <a:tcPr marT="0" marB="0" anchor="ctr"/>
                </a:tc>
                <a:tc>
                  <a:txBody>
                    <a:bodyPr/>
                    <a:lstStyle/>
                    <a:p>
                      <a:pPr algn="ctr" fontAlgn="b">
                        <a:lnSpc>
                          <a:spcPts val="1600"/>
                        </a:lnSpc>
                      </a:pPr>
                      <a:r>
                        <a:rPr lang="en-US" sz="1400" b="0" i="0" u="none" strike="noStrike" dirty="0">
                          <a:solidFill>
                            <a:schemeClr val="tx1"/>
                          </a:solidFill>
                          <a:effectLst/>
                          <a:latin typeface="+mj-lt"/>
                        </a:rPr>
                        <a:t>90%</a:t>
                      </a:r>
                    </a:p>
                  </a:txBody>
                  <a:tcPr marL="9525" marR="9525" marT="27432" marB="27432" anchor="ctr"/>
                </a:tc>
                <a:extLst>
                  <a:ext uri="{0D108BD9-81ED-4DB2-BD59-A6C34878D82A}">
                    <a16:rowId xmlns:a16="http://schemas.microsoft.com/office/drawing/2014/main" val="53042616"/>
                  </a:ext>
                </a:extLst>
              </a:tr>
              <a:tr h="380054">
                <a:tc>
                  <a:txBody>
                    <a:bodyPr/>
                    <a:lstStyle/>
                    <a:p>
                      <a:pPr algn="l" fontAlgn="b">
                        <a:lnSpc>
                          <a:spcPts val="1600"/>
                        </a:lnSpc>
                      </a:pPr>
                      <a:r>
                        <a:rPr lang="es-ES_tradnl" sz="1400" b="1" i="0" u="none" strike="noStrike" noProof="0" dirty="0">
                          <a:solidFill>
                            <a:schemeClr val="accent3"/>
                          </a:solidFill>
                          <a:effectLst/>
                          <a:latin typeface="+mj-lt"/>
                        </a:rPr>
                        <a:t>Educación</a:t>
                      </a:r>
                    </a:p>
                  </a:txBody>
                  <a:tcPr marT="0" marB="0"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600"/>
                        </a:lnSpc>
                      </a:pPr>
                      <a:endParaRPr lang="en-US" sz="14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2192191095"/>
                  </a:ext>
                </a:extLst>
              </a:tr>
              <a:tr h="328245">
                <a:tc>
                  <a:txBody>
                    <a:bodyPr/>
                    <a:lstStyle/>
                    <a:p>
                      <a:pPr algn="l" fontAlgn="b"/>
                      <a:r>
                        <a:rPr lang="es-ES_tradnl" sz="1400" b="0" i="0" u="none" strike="noStrike" noProof="0">
                          <a:solidFill>
                            <a:schemeClr val="tx1"/>
                          </a:solidFill>
                          <a:effectLst/>
                          <a:latin typeface="+mn-lt"/>
                        </a:rPr>
                        <a:t>Educación Preparatoria</a:t>
                      </a:r>
                    </a:p>
                  </a:txBody>
                  <a:tcPr marT="0" marB="0" anchor="ctr"/>
                </a:tc>
                <a:tc>
                  <a:txBody>
                    <a:bodyPr/>
                    <a:lstStyle/>
                    <a:p>
                      <a:pPr algn="ctr" fontAlgn="ctr"/>
                      <a:r>
                        <a:rPr lang="en-US" sz="1400" b="0" i="0" u="none" strike="noStrike" dirty="0">
                          <a:solidFill>
                            <a:schemeClr val="tx1"/>
                          </a:solidFill>
                          <a:effectLst/>
                          <a:latin typeface="+mn-lt"/>
                        </a:rPr>
                        <a:t>91%</a:t>
                      </a:r>
                    </a:p>
                  </a:txBody>
                  <a:tcPr marL="9525" marR="9525" marT="9525" marB="0" anchor="ctr"/>
                </a:tc>
                <a:extLst>
                  <a:ext uri="{0D108BD9-81ED-4DB2-BD59-A6C34878D82A}">
                    <a16:rowId xmlns:a16="http://schemas.microsoft.com/office/drawing/2014/main" val="3356633140"/>
                  </a:ext>
                </a:extLst>
              </a:tr>
              <a:tr h="328245">
                <a:tc>
                  <a:txBody>
                    <a:bodyPr/>
                    <a:lstStyle/>
                    <a:p>
                      <a:pPr algn="l" fontAlgn="b"/>
                      <a:r>
                        <a:rPr lang="es-ES_tradnl" sz="1400" b="0" i="0" u="none" strike="noStrike" noProof="0" dirty="0">
                          <a:solidFill>
                            <a:schemeClr val="tx1"/>
                          </a:solidFill>
                          <a:effectLst/>
                          <a:latin typeface="+mn-lt"/>
                        </a:rPr>
                        <a:t>Algo de Educación Universitaria</a:t>
                      </a:r>
                    </a:p>
                  </a:txBody>
                  <a:tcPr marT="0" marB="0" anchor="ctr"/>
                </a:tc>
                <a:tc>
                  <a:txBody>
                    <a:bodyPr/>
                    <a:lstStyle/>
                    <a:p>
                      <a:pPr algn="ctr" fontAlgn="ctr"/>
                      <a:r>
                        <a:rPr lang="en-US" sz="1400" b="0" i="0" u="none" strike="noStrike" dirty="0">
                          <a:solidFill>
                            <a:schemeClr val="tx1"/>
                          </a:solidFill>
                          <a:effectLst/>
                          <a:latin typeface="+mn-lt"/>
                        </a:rPr>
                        <a:t>95%</a:t>
                      </a:r>
                    </a:p>
                  </a:txBody>
                  <a:tcPr marL="9525" marR="9525" marT="9525" marB="0" anchor="ctr"/>
                </a:tc>
                <a:extLst>
                  <a:ext uri="{0D108BD9-81ED-4DB2-BD59-A6C34878D82A}">
                    <a16:rowId xmlns:a16="http://schemas.microsoft.com/office/drawing/2014/main" val="1499456702"/>
                  </a:ext>
                </a:extLst>
              </a:tr>
              <a:tr h="328245">
                <a:tc>
                  <a:txBody>
                    <a:bodyPr/>
                    <a:lstStyle/>
                    <a:p>
                      <a:pPr algn="l" fontAlgn="b"/>
                      <a:r>
                        <a:rPr lang="es-ES_tradnl" sz="1400" b="0" i="0" u="none" strike="noStrike" noProof="0" dirty="0">
                          <a:solidFill>
                            <a:schemeClr val="tx1"/>
                          </a:solidFill>
                          <a:effectLst/>
                          <a:latin typeface="+mn-lt"/>
                        </a:rPr>
                        <a:t>Graduado de Universidad de Cuatro Años</a:t>
                      </a:r>
                    </a:p>
                  </a:txBody>
                  <a:tcPr marT="0" marB="0" anchor="ctr"/>
                </a:tc>
                <a:tc>
                  <a:txBody>
                    <a:bodyPr/>
                    <a:lstStyle/>
                    <a:p>
                      <a:pPr algn="ctr" fontAlgn="ctr"/>
                      <a:r>
                        <a:rPr lang="en-US" sz="1400" b="0" i="0" u="none" strike="noStrike" dirty="0">
                          <a:solidFill>
                            <a:schemeClr val="tx1"/>
                          </a:solidFill>
                          <a:effectLst/>
                          <a:latin typeface="+mn-lt"/>
                        </a:rPr>
                        <a:t>84%</a:t>
                      </a:r>
                    </a:p>
                  </a:txBody>
                  <a:tcPr marL="9525" marR="9525" marT="9525" marB="0" anchor="ctr"/>
                </a:tc>
                <a:extLst>
                  <a:ext uri="{0D108BD9-81ED-4DB2-BD59-A6C34878D82A}">
                    <a16:rowId xmlns:a16="http://schemas.microsoft.com/office/drawing/2014/main" val="3612617593"/>
                  </a:ext>
                </a:extLst>
              </a:tr>
              <a:tr h="328245">
                <a:tc>
                  <a:txBody>
                    <a:bodyPr/>
                    <a:lstStyle/>
                    <a:p>
                      <a:pPr algn="l" fontAlgn="b"/>
                      <a:r>
                        <a:rPr lang="es-ES_tradnl" sz="1400" b="0" i="0" u="none" strike="noStrike" noProof="0" dirty="0">
                          <a:solidFill>
                            <a:schemeClr val="tx1"/>
                          </a:solidFill>
                          <a:effectLst/>
                          <a:latin typeface="+mn-lt"/>
                        </a:rPr>
                        <a:t>Educación de Posgrado</a:t>
                      </a:r>
                    </a:p>
                  </a:txBody>
                  <a:tcPr marT="0"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2325712522"/>
                  </a:ext>
                </a:extLst>
              </a:tr>
              <a:tr h="380054">
                <a:tc>
                  <a:txBody>
                    <a:bodyPr/>
                    <a:lstStyle/>
                    <a:p>
                      <a:pPr algn="l" fontAlgn="b">
                        <a:lnSpc>
                          <a:spcPts val="1600"/>
                        </a:lnSpc>
                      </a:pPr>
                      <a:r>
                        <a:rPr lang="es-ES_tradnl" sz="1400" b="0" i="0" u="none" strike="noStrike" noProof="0" dirty="0">
                          <a:solidFill>
                            <a:schemeClr val="accent3"/>
                          </a:solidFill>
                          <a:effectLst/>
                          <a:latin typeface="+mj-lt"/>
                          <a:cs typeface="Calibri" panose="020F0502020204030204" pitchFamily="34" charset="0"/>
                        </a:rPr>
                        <a:t>Educación por Género</a:t>
                      </a:r>
                    </a:p>
                  </a:txBody>
                  <a:tcPr marT="0" marB="0"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104477519"/>
                  </a:ext>
                </a:extLst>
              </a:tr>
              <a:tr h="328245">
                <a:tc>
                  <a:txBody>
                    <a:bodyPr/>
                    <a:lstStyle/>
                    <a:p>
                      <a:pPr algn="l" rtl="0" fontAlgn="b"/>
                      <a:r>
                        <a:rPr lang="es-ES_tradnl" sz="1400" b="0" i="0" u="none" strike="noStrike" noProof="0" dirty="0">
                          <a:solidFill>
                            <a:schemeClr val="tx1"/>
                          </a:solidFill>
                          <a:effectLst/>
                          <a:latin typeface="+mn-lt"/>
                        </a:rPr>
                        <a:t>Hombres Sin Educación Universitaria</a:t>
                      </a:r>
                    </a:p>
                  </a:txBody>
                  <a:tcPr marT="0" marB="0" anchor="ctr"/>
                </a:tc>
                <a:tc>
                  <a:txBody>
                    <a:bodyPr/>
                    <a:lstStyle/>
                    <a:p>
                      <a:pPr algn="ctr" fontAlgn="ctr"/>
                      <a:r>
                        <a:rPr lang="en-US" sz="1400" b="0" i="0" u="none" strike="noStrike" dirty="0">
                          <a:solidFill>
                            <a:schemeClr val="tx1"/>
                          </a:solidFill>
                          <a:effectLst/>
                          <a:latin typeface="+mn-lt"/>
                        </a:rPr>
                        <a:t>84%</a:t>
                      </a:r>
                    </a:p>
                  </a:txBody>
                  <a:tcPr marL="9525" marR="9525" marT="9525" marB="0" anchor="ctr"/>
                </a:tc>
                <a:extLst>
                  <a:ext uri="{0D108BD9-81ED-4DB2-BD59-A6C34878D82A}">
                    <a16:rowId xmlns:a16="http://schemas.microsoft.com/office/drawing/2014/main" val="1136242598"/>
                  </a:ext>
                </a:extLst>
              </a:tr>
              <a:tr h="328245">
                <a:tc>
                  <a:txBody>
                    <a:bodyPr/>
                    <a:lstStyle/>
                    <a:p>
                      <a:pPr algn="l" rtl="0" fontAlgn="b"/>
                      <a:r>
                        <a:rPr lang="es-ES_tradnl" sz="1400" b="0" i="0" u="none" strike="noStrike" noProof="0" dirty="0">
                          <a:solidFill>
                            <a:schemeClr val="tx1"/>
                          </a:solidFill>
                          <a:effectLst/>
                          <a:latin typeface="+mn-lt"/>
                        </a:rPr>
                        <a:t>Mujeres Sin Educación Universitaria</a:t>
                      </a:r>
                    </a:p>
                  </a:txBody>
                  <a:tcPr marT="0" marB="0" anchor="ctr"/>
                </a:tc>
                <a:tc>
                  <a:txBody>
                    <a:bodyPr/>
                    <a:lstStyle/>
                    <a:p>
                      <a:pPr algn="ctr" fontAlgn="ctr"/>
                      <a:r>
                        <a:rPr lang="en-US" sz="1400" b="0" i="0" u="none" strike="noStrike" dirty="0">
                          <a:solidFill>
                            <a:schemeClr val="tx1"/>
                          </a:solidFill>
                          <a:effectLst/>
                          <a:latin typeface="+mn-lt"/>
                        </a:rPr>
                        <a:t>99%</a:t>
                      </a:r>
                    </a:p>
                  </a:txBody>
                  <a:tcPr marL="9525" marR="9525" marT="9525" marB="0" anchor="ctr"/>
                </a:tc>
                <a:extLst>
                  <a:ext uri="{0D108BD9-81ED-4DB2-BD59-A6C34878D82A}">
                    <a16:rowId xmlns:a16="http://schemas.microsoft.com/office/drawing/2014/main" val="1868895244"/>
                  </a:ext>
                </a:extLst>
              </a:tr>
              <a:tr h="328245">
                <a:tc>
                  <a:txBody>
                    <a:bodyPr/>
                    <a:lstStyle/>
                    <a:p>
                      <a:pPr algn="l" rtl="0" fontAlgn="b"/>
                      <a:r>
                        <a:rPr lang="es-ES_tradnl" sz="1400" b="0" i="0" u="none" strike="noStrike" noProof="0" dirty="0">
                          <a:solidFill>
                            <a:schemeClr val="tx1"/>
                          </a:solidFill>
                          <a:effectLst/>
                          <a:latin typeface="+mn-lt"/>
                        </a:rPr>
                        <a:t>Hombres Con Educación Universitaria</a:t>
                      </a:r>
                    </a:p>
                  </a:txBody>
                  <a:tcPr marT="0" marB="0" anchor="ctr"/>
                </a:tc>
                <a:tc>
                  <a:txBody>
                    <a:bodyPr/>
                    <a:lstStyle/>
                    <a:p>
                      <a:pPr algn="ctr" fontAlgn="ctr"/>
                      <a:r>
                        <a:rPr lang="en-US" sz="1400" b="0" i="0" u="none" strike="noStrike" dirty="0">
                          <a:solidFill>
                            <a:schemeClr val="tx1"/>
                          </a:solidFill>
                          <a:effectLst/>
                          <a:latin typeface="+mn-lt"/>
                        </a:rPr>
                        <a:t>89%</a:t>
                      </a:r>
                    </a:p>
                  </a:txBody>
                  <a:tcPr marL="9525" marR="9525" marT="9525" marB="0" anchor="ctr"/>
                </a:tc>
                <a:extLst>
                  <a:ext uri="{0D108BD9-81ED-4DB2-BD59-A6C34878D82A}">
                    <a16:rowId xmlns:a16="http://schemas.microsoft.com/office/drawing/2014/main" val="2175143373"/>
                  </a:ext>
                </a:extLst>
              </a:tr>
            </a:tbl>
          </a:graphicData>
        </a:graphic>
      </p:graphicFrame>
    </p:spTree>
    <p:extLst>
      <p:ext uri="{BB962C8B-B14F-4D97-AF65-F5344CB8AC3E}">
        <p14:creationId xmlns:p14="http://schemas.microsoft.com/office/powerpoint/2010/main" val="276600205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0072" y="-37593"/>
            <a:ext cx="2632502" cy="1939545"/>
          </a:xfrm>
          <a:prstGeom prst="rect">
            <a:avLst/>
          </a:prstGeom>
        </p:spPr>
      </p:pic>
      <p:sp>
        <p:nvSpPr>
          <p:cNvPr id="4" name="Slide Number Placeholder 3"/>
          <p:cNvSpPr>
            <a:spLocks noGrp="1"/>
          </p:cNvSpPr>
          <p:nvPr>
            <p:ph type="sldNum" sz="quarter" idx="10"/>
          </p:nvPr>
        </p:nvSpPr>
        <p:spPr/>
        <p:txBody>
          <a:bodyPr/>
          <a:lstStyle/>
          <a:p>
            <a:fld id="{68963FF3-3082-0146-9045-A71664B0B906}" type="slidenum">
              <a:rPr lang="en-US" smtClean="0"/>
              <a:pPr/>
              <a:t>2</a:t>
            </a:fld>
            <a:endParaRPr lang="en-US" dirty="0"/>
          </a:p>
        </p:txBody>
      </p:sp>
      <p:sp>
        <p:nvSpPr>
          <p:cNvPr id="2" name="Text Placeholder 1">
            <a:extLst>
              <a:ext uri="{FF2B5EF4-FFF2-40B4-BE49-F238E27FC236}">
                <a16:creationId xmlns:a16="http://schemas.microsoft.com/office/drawing/2014/main" id="{940DA55A-4D32-4780-82CF-B889827CA482}"/>
              </a:ext>
            </a:extLst>
          </p:cNvPr>
          <p:cNvSpPr>
            <a:spLocks noGrp="1"/>
          </p:cNvSpPr>
          <p:nvPr>
            <p:ph type="body" sz="quarter" idx="11"/>
          </p:nvPr>
        </p:nvSpPr>
        <p:spPr/>
        <p:txBody>
          <a:bodyPr/>
          <a:lstStyle/>
          <a:p>
            <a:r>
              <a:rPr lang="es-ES_tradnl">
                <a:latin typeface="+mj-lt"/>
              </a:rPr>
              <a:t>Especificaciones y Metodología de la Encuesta</a:t>
            </a:r>
          </a:p>
        </p:txBody>
      </p:sp>
      <p:sp>
        <p:nvSpPr>
          <p:cNvPr id="3" name="Text Placeholder 2">
            <a:extLst>
              <a:ext uri="{FF2B5EF4-FFF2-40B4-BE49-F238E27FC236}">
                <a16:creationId xmlns:a16="http://schemas.microsoft.com/office/drawing/2014/main" id="{687FACA6-9D2A-4A34-9D1F-B74C9BC536D5}"/>
              </a:ext>
            </a:extLst>
          </p:cNvPr>
          <p:cNvSpPr>
            <a:spLocks noGrp="1"/>
          </p:cNvSpPr>
          <p:nvPr>
            <p:ph type="body" sz="quarter" idx="12"/>
          </p:nvPr>
        </p:nvSpPr>
        <p:spPr/>
        <p:txBody>
          <a:bodyPr/>
          <a:lstStyle/>
          <a:p>
            <a:r>
              <a:rPr lang="es-ES_tradnl"/>
              <a:t>(No Todos los Resultados Sumarán 100% por Redondeo)</a:t>
            </a:r>
            <a:endParaRPr lang="es-ES_tradnl">
              <a:latin typeface="+mn-lt"/>
            </a:endParaRPr>
          </a:p>
        </p:txBody>
      </p:sp>
      <p:graphicFrame>
        <p:nvGraphicFramePr>
          <p:cNvPr id="5" name="Table 4">
            <a:extLst>
              <a:ext uri="{FF2B5EF4-FFF2-40B4-BE49-F238E27FC236}">
                <a16:creationId xmlns:a16="http://schemas.microsoft.com/office/drawing/2014/main" id="{BF97A617-57DD-4803-9FC4-607D984F1E2C}"/>
              </a:ext>
            </a:extLst>
          </p:cNvPr>
          <p:cNvGraphicFramePr>
            <a:graphicFrameLocks noGrp="1"/>
          </p:cNvGraphicFramePr>
          <p:nvPr>
            <p:extLst>
              <p:ext uri="{D42A27DB-BD31-4B8C-83A1-F6EECF244321}">
                <p14:modId xmlns:p14="http://schemas.microsoft.com/office/powerpoint/2010/main" val="971352236"/>
              </p:ext>
            </p:extLst>
          </p:nvPr>
        </p:nvGraphicFramePr>
        <p:xfrm>
          <a:off x="309563" y="2211536"/>
          <a:ext cx="11561762" cy="3933127"/>
        </p:xfrm>
        <a:graphic>
          <a:graphicData uri="http://schemas.openxmlformats.org/drawingml/2006/table">
            <a:tbl>
              <a:tblPr firstCol="1" bandRow="1">
                <a:tableStyleId>{073A0DAA-6AF3-43AB-8588-CEC1D06C72B9}</a:tableStyleId>
              </a:tblPr>
              <a:tblGrid>
                <a:gridCol w="3519802">
                  <a:extLst>
                    <a:ext uri="{9D8B030D-6E8A-4147-A177-3AD203B41FA5}">
                      <a16:colId xmlns:a16="http://schemas.microsoft.com/office/drawing/2014/main" val="90720934"/>
                    </a:ext>
                  </a:extLst>
                </a:gridCol>
                <a:gridCol w="8041960">
                  <a:extLst>
                    <a:ext uri="{9D8B030D-6E8A-4147-A177-3AD203B41FA5}">
                      <a16:colId xmlns:a16="http://schemas.microsoft.com/office/drawing/2014/main" val="4125130851"/>
                    </a:ext>
                  </a:extLst>
                </a:gridCol>
              </a:tblGrid>
              <a:tr h="0">
                <a:tc>
                  <a:txBody>
                    <a:bodyPr/>
                    <a:lstStyle/>
                    <a:p>
                      <a:pPr algn="ctr"/>
                      <a:r>
                        <a:rPr lang="es-ES_tradnl" sz="1400" noProof="0" dirty="0">
                          <a:latin typeface="+mj-lt"/>
                        </a:rPr>
                        <a:t>Fechas</a:t>
                      </a:r>
                    </a:p>
                  </a:txBody>
                  <a:tcPr anchor="ctr"/>
                </a:tc>
                <a:tc>
                  <a:txBody>
                    <a:bodyPr/>
                    <a:lstStyle/>
                    <a:p>
                      <a:pPr marL="0" marR="0" algn="ctr">
                        <a:lnSpc>
                          <a:spcPct val="107000"/>
                        </a:lnSpc>
                        <a:spcAft>
                          <a:spcPts val="800"/>
                        </a:spcAft>
                        <a:buNone/>
                      </a:pPr>
                      <a:r>
                        <a:rPr lang="es-ES_tradnl" sz="1400" b="0" noProof="0" dirty="0">
                          <a:solidFill>
                            <a:schemeClr val="tx1"/>
                          </a:solidFill>
                          <a:effectLst/>
                          <a:latin typeface="+mn-lt"/>
                          <a:ea typeface="Calibri" panose="020F0502020204030204" pitchFamily="34" charset="0"/>
                          <a:cs typeface="Calibri" panose="020F0502020204030204" pitchFamily="34" charset="0"/>
                        </a:rPr>
                        <a:t>19 de abril y 18 de mayo de 2025</a:t>
                      </a:r>
                      <a:endParaRPr lang="es-ES_tradnl" sz="14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0">
                <a:tc>
                  <a:txBody>
                    <a:bodyPr/>
                    <a:lstStyle/>
                    <a:p>
                      <a:pPr algn="ctr"/>
                      <a:r>
                        <a:rPr lang="es-ES_tradnl" sz="1200" noProof="0" dirty="0">
                          <a:latin typeface="+mj-lt"/>
                        </a:rPr>
                        <a:t>Equipo de Investigación Bipartidista</a:t>
                      </a:r>
                    </a:p>
                  </a:txBody>
                  <a:tcPr anchor="ctr"/>
                </a:tc>
                <a:tc>
                  <a:txBody>
                    <a:bodyPr/>
                    <a:lstStyle/>
                    <a:p>
                      <a:pPr marL="0" marR="0" algn="ctr">
                        <a:lnSpc>
                          <a:spcPct val="107000"/>
                        </a:lnSpc>
                        <a:spcAft>
                          <a:spcPts val="800"/>
                        </a:spcAft>
                        <a:buNone/>
                      </a:pPr>
                      <a:r>
                        <a:rPr lang="es-ES_tradnl" sz="1400" b="0" noProof="0" dirty="0">
                          <a:solidFill>
                            <a:schemeClr val="tx1"/>
                          </a:solidFill>
                          <a:effectLst/>
                          <a:latin typeface="+mn-lt"/>
                          <a:ea typeface="Calibri" panose="020F0502020204030204" pitchFamily="34" charset="0"/>
                          <a:cs typeface="Calibri" panose="020F0502020204030204" pitchFamily="34" charset="0"/>
                        </a:rPr>
                        <a:t>FM3 </a:t>
                      </a:r>
                      <a:r>
                        <a:rPr lang="es-ES_tradnl" sz="1400" b="0" noProof="0" dirty="0" err="1">
                          <a:solidFill>
                            <a:schemeClr val="tx1"/>
                          </a:solidFill>
                          <a:effectLst/>
                          <a:latin typeface="+mn-lt"/>
                          <a:ea typeface="Calibri" panose="020F0502020204030204" pitchFamily="34" charset="0"/>
                          <a:cs typeface="Calibri" panose="020F0502020204030204" pitchFamily="34" charset="0"/>
                        </a:rPr>
                        <a:t>Research</a:t>
                      </a:r>
                      <a:r>
                        <a:rPr lang="es-ES_tradnl" sz="1400" b="0" noProof="0" dirty="0">
                          <a:solidFill>
                            <a:schemeClr val="tx1"/>
                          </a:solidFill>
                          <a:effectLst/>
                          <a:latin typeface="+mn-lt"/>
                          <a:ea typeface="Calibri" panose="020F0502020204030204" pitchFamily="34" charset="0"/>
                          <a:cs typeface="Calibri" panose="020F0502020204030204" pitchFamily="34" charset="0"/>
                        </a:rPr>
                        <a:t> (D) y New Bridge </a:t>
                      </a:r>
                      <a:r>
                        <a:rPr lang="es-ES_tradnl" sz="1400" b="0" noProof="0" dirty="0" err="1">
                          <a:solidFill>
                            <a:schemeClr val="tx1"/>
                          </a:solidFill>
                          <a:effectLst/>
                          <a:latin typeface="+mn-lt"/>
                          <a:ea typeface="Calibri" panose="020F0502020204030204" pitchFamily="34" charset="0"/>
                          <a:cs typeface="Calibri" panose="020F0502020204030204" pitchFamily="34" charset="0"/>
                        </a:rPr>
                        <a:t>Strategy</a:t>
                      </a:r>
                      <a:r>
                        <a:rPr lang="es-ES_tradnl" sz="1400" b="0" noProof="0" dirty="0">
                          <a:solidFill>
                            <a:schemeClr val="tx1"/>
                          </a:solidFill>
                          <a:effectLst/>
                          <a:latin typeface="+mn-lt"/>
                          <a:ea typeface="Calibri" panose="020F0502020204030204" pitchFamily="34" charset="0"/>
                          <a:cs typeface="Calibri" panose="020F0502020204030204" pitchFamily="34" charset="0"/>
                        </a:rPr>
                        <a:t> (R)</a:t>
                      </a:r>
                      <a:endParaRPr lang="es-ES_tradnl" sz="14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6268471"/>
                  </a:ext>
                </a:extLst>
              </a:tr>
              <a:tr h="0">
                <a:tc>
                  <a:txBody>
                    <a:bodyPr/>
                    <a:lstStyle/>
                    <a:p>
                      <a:pPr algn="ctr"/>
                      <a:r>
                        <a:rPr lang="es-ES_tradnl" sz="1400" noProof="0" dirty="0">
                          <a:latin typeface="+mj-lt"/>
                        </a:rPr>
                        <a:t>Tipo de Encuesta</a:t>
                      </a:r>
                    </a:p>
                  </a:txBody>
                  <a:tcPr anchor="ctr"/>
                </a:tc>
                <a:tc>
                  <a:txBody>
                    <a:bodyPr/>
                    <a:lstStyle/>
                    <a:p>
                      <a:pPr marL="0" marR="0" algn="ctr">
                        <a:lnSpc>
                          <a:spcPct val="107000"/>
                        </a:lnSpc>
                        <a:spcAft>
                          <a:spcPts val="800"/>
                        </a:spcAft>
                        <a:buNone/>
                      </a:pPr>
                      <a:r>
                        <a:rPr lang="es-ES_tradnl" sz="1400" b="0" noProof="0" dirty="0">
                          <a:solidFill>
                            <a:schemeClr val="tx1"/>
                          </a:solidFill>
                          <a:effectLst/>
                          <a:latin typeface="+mn-lt"/>
                          <a:ea typeface="Calibri" panose="020F0502020204030204" pitchFamily="34" charset="0"/>
                          <a:cs typeface="Calibri" panose="020F0502020204030204" pitchFamily="34" charset="0"/>
                        </a:rPr>
                        <a:t>Encuesta Dual por Teléfono y En Línea Para Adultos Habitantes de Colorado</a:t>
                      </a:r>
                      <a:endParaRPr lang="es-ES_tradnl" sz="14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0">
                <a:tc>
                  <a:txBody>
                    <a:bodyPr/>
                    <a:lstStyle/>
                    <a:p>
                      <a:pPr algn="ctr"/>
                      <a:r>
                        <a:rPr lang="es-ES_tradnl" sz="1400" noProof="0" dirty="0">
                          <a:latin typeface="+mj-lt"/>
                        </a:rPr>
                        <a:t>Población a Investigar</a:t>
                      </a:r>
                    </a:p>
                  </a:txBody>
                  <a:tcPr anchor="ctr"/>
                </a:tc>
                <a:tc>
                  <a:txBody>
                    <a:bodyPr/>
                    <a:lstStyle/>
                    <a:p>
                      <a:pPr marL="0" marR="0" algn="ctr">
                        <a:lnSpc>
                          <a:spcPct val="107000"/>
                        </a:lnSpc>
                        <a:spcAft>
                          <a:spcPts val="800"/>
                        </a:spcAft>
                        <a:buNone/>
                      </a:pPr>
                      <a:r>
                        <a:rPr lang="es-ES_tradnl" sz="1400" b="0" noProof="0" dirty="0">
                          <a:solidFill>
                            <a:schemeClr val="tx1"/>
                          </a:solidFill>
                          <a:effectLst/>
                          <a:latin typeface="+mn-lt"/>
                          <a:ea typeface="Calibri" panose="020F0502020204030204" pitchFamily="34" charset="0"/>
                          <a:cs typeface="Calibri" panose="020F0502020204030204" pitchFamily="34" charset="0"/>
                        </a:rPr>
                        <a:t>2,333 habitantes de Colorado, incluyendo </a:t>
                      </a:r>
                      <a:r>
                        <a:rPr lang="es-ES_tradnl" sz="1400" b="0" noProof="0" dirty="0" err="1">
                          <a:solidFill>
                            <a:schemeClr val="tx1"/>
                          </a:solidFill>
                          <a:effectLst/>
                          <a:latin typeface="+mn-lt"/>
                          <a:ea typeface="Calibri" panose="020F0502020204030204" pitchFamily="34" charset="0"/>
                          <a:cs typeface="Calibri" panose="020F0502020204030204" pitchFamily="34" charset="0"/>
                        </a:rPr>
                        <a:t>sobremuestreo</a:t>
                      </a:r>
                      <a:r>
                        <a:rPr lang="es-ES_tradnl" sz="1400" b="0" noProof="0" dirty="0">
                          <a:solidFill>
                            <a:schemeClr val="tx1"/>
                          </a:solidFill>
                          <a:effectLst/>
                          <a:latin typeface="+mn-lt"/>
                          <a:ea typeface="Calibri" panose="020F0502020204030204" pitchFamily="34" charset="0"/>
                          <a:cs typeface="Calibri" panose="020F0502020204030204" pitchFamily="34" charset="0"/>
                        </a:rPr>
                        <a:t> de habitantes de Colorado Negros/Africanos-Americanos, Indios Americanos/Nativos de Alaska y Asiáticos-Americanos, así como residentes del Condado de Morgan</a:t>
                      </a:r>
                      <a:endParaRPr lang="es-ES_tradnl" sz="14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793943"/>
                  </a:ext>
                </a:extLst>
              </a:tr>
              <a:tr h="0">
                <a:tc>
                  <a:txBody>
                    <a:bodyPr/>
                    <a:lstStyle/>
                    <a:p>
                      <a:pPr algn="ctr"/>
                      <a:r>
                        <a:rPr lang="es-ES_tradnl" sz="1400" noProof="0" dirty="0">
                          <a:latin typeface="+mj-lt"/>
                        </a:rPr>
                        <a:t>Margen de Error del Muestreo</a:t>
                      </a:r>
                    </a:p>
                  </a:txBody>
                  <a:tcPr anchor="ctr"/>
                </a:tc>
                <a:tc>
                  <a:txBody>
                    <a:bodyPr/>
                    <a:lstStyle/>
                    <a:p>
                      <a:pPr marL="0" marR="0" algn="ctr">
                        <a:lnSpc>
                          <a:spcPct val="107000"/>
                        </a:lnSpc>
                        <a:spcAft>
                          <a:spcPts val="800"/>
                        </a:spcAft>
                        <a:buNone/>
                      </a:pPr>
                      <a:r>
                        <a:rPr lang="es-ES_tradnl" sz="1400" b="0" noProof="0" dirty="0">
                          <a:solidFill>
                            <a:schemeClr val="tx1"/>
                          </a:solidFill>
                          <a:effectLst/>
                          <a:latin typeface="+mn-lt"/>
                          <a:ea typeface="Times New Roman" panose="02020603050405020304" pitchFamily="18" charset="0"/>
                          <a:cs typeface="Calibri" panose="020F0502020204030204" pitchFamily="34" charset="0"/>
                        </a:rPr>
                        <a:t> ±3.07% en Nivel de Confianza 95%</a:t>
                      </a:r>
                      <a:endParaRPr lang="es-ES_tradnl" sz="1400" b="0" noProof="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126025"/>
                  </a:ext>
                </a:extLst>
              </a:tr>
              <a:tr h="0">
                <a:tc>
                  <a:txBody>
                    <a:bodyPr/>
                    <a:lstStyle/>
                    <a:p>
                      <a:pPr algn="ctr"/>
                      <a:endParaRPr lang="es-ES_tradnl" sz="1400" noProof="0" dirty="0">
                        <a:latin typeface="+mj-lt"/>
                      </a:endParaRPr>
                    </a:p>
                    <a:p>
                      <a:pPr algn="ctr"/>
                      <a:r>
                        <a:rPr lang="es-ES_tradnl" sz="1400" noProof="0" dirty="0">
                          <a:latin typeface="+mj-lt"/>
                        </a:rPr>
                        <a:t>Métodos de Contacto</a:t>
                      </a:r>
                    </a:p>
                    <a:p>
                      <a:pPr algn="ctr"/>
                      <a:endParaRPr lang="es-ES_tradnl" sz="1400" noProof="0" dirty="0">
                        <a:latin typeface="+mj-lt"/>
                      </a:endParaRPr>
                    </a:p>
                  </a:txBody>
                  <a:tcPr anchor="ctr"/>
                </a:tc>
                <a:tc>
                  <a:txBody>
                    <a:bodyPr/>
                    <a:lstStyle/>
                    <a:p>
                      <a:pPr algn="ctr"/>
                      <a:endParaRPr lang="es-ES_tradnl" sz="1400" b="0" noProof="0">
                        <a:solidFill>
                          <a:schemeClr val="tx1"/>
                        </a:solidFill>
                        <a:latin typeface="+mn-lt"/>
                      </a:endParaRPr>
                    </a:p>
                  </a:txBody>
                  <a:tcPr anchor="ctr"/>
                </a:tc>
                <a:extLst>
                  <a:ext uri="{0D108BD9-81ED-4DB2-BD59-A6C34878D82A}">
                    <a16:rowId xmlns:a16="http://schemas.microsoft.com/office/drawing/2014/main" val="1056214626"/>
                  </a:ext>
                </a:extLst>
              </a:tr>
              <a:tr h="0">
                <a:tc>
                  <a:txBody>
                    <a:bodyPr/>
                    <a:lstStyle/>
                    <a:p>
                      <a:pPr algn="ctr"/>
                      <a:endParaRPr lang="es-ES_tradnl" sz="1400" noProof="0" dirty="0">
                        <a:latin typeface="+mj-lt"/>
                      </a:endParaRPr>
                    </a:p>
                    <a:p>
                      <a:pPr algn="ctr"/>
                      <a:r>
                        <a:rPr lang="es-ES_tradnl" sz="1400" noProof="0" dirty="0">
                          <a:latin typeface="+mj-lt"/>
                        </a:rPr>
                        <a:t>Métodos de Recolección de Datos</a:t>
                      </a:r>
                    </a:p>
                    <a:p>
                      <a:pPr algn="ctr"/>
                      <a:endParaRPr lang="es-ES_tradnl" sz="1400" noProof="0" dirty="0">
                        <a:latin typeface="+mj-lt"/>
                      </a:endParaRPr>
                    </a:p>
                  </a:txBody>
                  <a:tcPr anchor="ctr"/>
                </a:tc>
                <a:tc>
                  <a:txBody>
                    <a:bodyPr/>
                    <a:lstStyle/>
                    <a:p>
                      <a:pPr algn="ctr"/>
                      <a:endParaRPr lang="es-ES_tradnl" sz="1400" b="0" noProof="0" dirty="0">
                        <a:solidFill>
                          <a:schemeClr val="tx1"/>
                        </a:solidFill>
                        <a:latin typeface="+mn-lt"/>
                      </a:endParaRPr>
                    </a:p>
                  </a:txBody>
                  <a:tcPr anchor="ctr"/>
                </a:tc>
                <a:extLst>
                  <a:ext uri="{0D108BD9-81ED-4DB2-BD59-A6C34878D82A}">
                    <a16:rowId xmlns:a16="http://schemas.microsoft.com/office/drawing/2014/main" val="598336593"/>
                  </a:ext>
                </a:extLst>
              </a:tr>
              <a:tr h="0">
                <a:tc>
                  <a:txBody>
                    <a:bodyPr/>
                    <a:lstStyle/>
                    <a:p>
                      <a:pPr algn="ctr"/>
                      <a:r>
                        <a:rPr lang="es-ES_tradnl" sz="1400" noProof="0" dirty="0">
                          <a:latin typeface="+mj-lt"/>
                        </a:rPr>
                        <a:t>Encuestas de Comparación</a:t>
                      </a:r>
                    </a:p>
                  </a:txBody>
                  <a:tcPr anchor="ctr"/>
                </a:tc>
                <a:tc>
                  <a:txBody>
                    <a:bodyPr/>
                    <a:lstStyle/>
                    <a:p>
                      <a:pPr algn="ctr"/>
                      <a:r>
                        <a:rPr lang="es-ES_tradnl" sz="1400" b="0" noProof="0" dirty="0">
                          <a:solidFill>
                            <a:schemeClr val="tx1"/>
                          </a:solidFill>
                          <a:latin typeface="+mn-lt"/>
                        </a:rPr>
                        <a:t>Encuestas de Pulse de los Años 2020-2024</a:t>
                      </a:r>
                    </a:p>
                  </a:txBody>
                  <a:tcPr anchor="ctr"/>
                </a:tc>
                <a:extLst>
                  <a:ext uri="{0D108BD9-81ED-4DB2-BD59-A6C34878D82A}">
                    <a16:rowId xmlns:a16="http://schemas.microsoft.com/office/drawing/2014/main" val="925335762"/>
                  </a:ext>
                </a:extLst>
              </a:tr>
              <a:tr h="0">
                <a:tc>
                  <a:txBody>
                    <a:bodyPr/>
                    <a:lstStyle/>
                    <a:p>
                      <a:pPr algn="ctr"/>
                      <a:r>
                        <a:rPr lang="es-ES_tradnl" sz="1400" noProof="0" dirty="0">
                          <a:latin typeface="+mj-lt"/>
                        </a:rPr>
                        <a:t>Idiomas de la Encuesta</a:t>
                      </a:r>
                    </a:p>
                  </a:txBody>
                  <a:tcPr anchor="ctr"/>
                </a:tc>
                <a:tc>
                  <a:txBody>
                    <a:bodyPr/>
                    <a:lstStyle/>
                    <a:p>
                      <a:pPr algn="ctr"/>
                      <a:r>
                        <a:rPr lang="es-ES_tradnl" sz="1400" b="0" noProof="0" dirty="0">
                          <a:solidFill>
                            <a:schemeClr val="tx1"/>
                          </a:solidFill>
                          <a:latin typeface="+mn-lt"/>
                        </a:rPr>
                        <a:t>Inglés y Español</a:t>
                      </a:r>
                    </a:p>
                  </a:txBody>
                  <a:tcPr anchor="ctr"/>
                </a:tc>
                <a:extLst>
                  <a:ext uri="{0D108BD9-81ED-4DB2-BD59-A6C34878D82A}">
                    <a16:rowId xmlns:a16="http://schemas.microsoft.com/office/drawing/2014/main" val="793723494"/>
                  </a:ext>
                </a:extLst>
              </a:tr>
            </a:tbl>
          </a:graphicData>
        </a:graphic>
      </p:graphicFrame>
      <p:grpSp>
        <p:nvGrpSpPr>
          <p:cNvPr id="34" name="Group 33">
            <a:extLst>
              <a:ext uri="{FF2B5EF4-FFF2-40B4-BE49-F238E27FC236}">
                <a16:creationId xmlns:a16="http://schemas.microsoft.com/office/drawing/2014/main" id="{438F4995-EE38-6D49-214D-302B0551DBB1}"/>
              </a:ext>
            </a:extLst>
          </p:cNvPr>
          <p:cNvGrpSpPr/>
          <p:nvPr/>
        </p:nvGrpSpPr>
        <p:grpSpPr>
          <a:xfrm>
            <a:off x="4918494" y="4055700"/>
            <a:ext cx="6694977" cy="861064"/>
            <a:chOff x="4825187" y="4351567"/>
            <a:chExt cx="6694977" cy="861064"/>
          </a:xfrm>
        </p:grpSpPr>
        <p:grpSp>
          <p:nvGrpSpPr>
            <p:cNvPr id="7" name="Group 6">
              <a:extLst>
                <a:ext uri="{FF2B5EF4-FFF2-40B4-BE49-F238E27FC236}">
                  <a16:creationId xmlns:a16="http://schemas.microsoft.com/office/drawing/2014/main" id="{84186151-FE38-D53B-1B6B-2796C4382E43}"/>
                </a:ext>
              </a:extLst>
            </p:cNvPr>
            <p:cNvGrpSpPr/>
            <p:nvPr/>
          </p:nvGrpSpPr>
          <p:grpSpPr>
            <a:xfrm>
              <a:off x="9346897" y="4351567"/>
              <a:ext cx="2173267" cy="830997"/>
              <a:chOff x="5483402" y="1690879"/>
              <a:chExt cx="2173267" cy="830997"/>
            </a:xfrm>
          </p:grpSpPr>
          <p:pic>
            <p:nvPicPr>
              <p:cNvPr id="32" name="Picture 31">
                <a:extLst>
                  <a:ext uri="{FF2B5EF4-FFF2-40B4-BE49-F238E27FC236}">
                    <a16:creationId xmlns:a16="http://schemas.microsoft.com/office/drawing/2014/main" id="{A7CB5A51-B20A-5B29-C1BD-5E057D478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3402" y="1854107"/>
                <a:ext cx="375929" cy="484632"/>
              </a:xfrm>
              <a:prstGeom prst="rect">
                <a:avLst/>
              </a:prstGeom>
            </p:spPr>
          </p:pic>
          <p:sp>
            <p:nvSpPr>
              <p:cNvPr id="33" name="TextBox 32">
                <a:extLst>
                  <a:ext uri="{FF2B5EF4-FFF2-40B4-BE49-F238E27FC236}">
                    <a16:creationId xmlns:a16="http://schemas.microsoft.com/office/drawing/2014/main" id="{CF32609D-9F8D-9B2E-21AB-D94E11D89613}"/>
                  </a:ext>
                </a:extLst>
              </p:cNvPr>
              <p:cNvSpPr txBox="1"/>
              <p:nvPr/>
            </p:nvSpPr>
            <p:spPr>
              <a:xfrm>
                <a:off x="5758770" y="1690879"/>
                <a:ext cx="1897899" cy="830997"/>
              </a:xfrm>
              <a:prstGeom prst="rect">
                <a:avLst/>
              </a:prstGeom>
              <a:noFill/>
            </p:spPr>
            <p:txBody>
              <a:bodyPr wrap="square" rtlCol="0">
                <a:spAutoFit/>
              </a:bodyPr>
              <a:lstStyle/>
              <a:p>
                <a:pPr algn="ctr"/>
                <a:r>
                  <a:rPr lang="es-ES_tradnl" sz="1600" dirty="0"/>
                  <a:t>Invitaciones por mensaje de texto</a:t>
                </a:r>
              </a:p>
            </p:txBody>
          </p:sp>
        </p:grpSp>
        <p:sp>
          <p:nvSpPr>
            <p:cNvPr id="30" name="TextBox 29">
              <a:extLst>
                <a:ext uri="{FF2B5EF4-FFF2-40B4-BE49-F238E27FC236}">
                  <a16:creationId xmlns:a16="http://schemas.microsoft.com/office/drawing/2014/main" id="{C25B37F0-B40A-5F82-B3E4-C93060F1BC0C}"/>
                </a:ext>
              </a:extLst>
            </p:cNvPr>
            <p:cNvSpPr txBox="1"/>
            <p:nvPr/>
          </p:nvSpPr>
          <p:spPr>
            <a:xfrm>
              <a:off x="5262815" y="4432302"/>
              <a:ext cx="1556450" cy="584775"/>
            </a:xfrm>
            <a:prstGeom prst="rect">
              <a:avLst/>
            </a:prstGeom>
            <a:noFill/>
          </p:spPr>
          <p:txBody>
            <a:bodyPr wrap="square" rtlCol="0" anchor="ctr">
              <a:spAutoFit/>
            </a:bodyPr>
            <a:lstStyle/>
            <a:p>
              <a:pPr algn="ctr"/>
              <a:r>
                <a:rPr lang="es-ES_tradnl" sz="1600" dirty="0"/>
                <a:t>Llamadas telefónicas</a:t>
              </a:r>
            </a:p>
          </p:txBody>
        </p:sp>
        <p:pic>
          <p:nvPicPr>
            <p:cNvPr id="31" name="Picture 30" descr="A close up of a logo&#10;&#10;Description automatically generated">
              <a:extLst>
                <a:ext uri="{FF2B5EF4-FFF2-40B4-BE49-F238E27FC236}">
                  <a16:creationId xmlns:a16="http://schemas.microsoft.com/office/drawing/2014/main" id="{744943EB-ED39-4DF1-F2E2-BC7D1682FF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5187" y="4439453"/>
              <a:ext cx="571429" cy="571429"/>
            </a:xfrm>
            <a:prstGeom prst="rect">
              <a:avLst/>
            </a:prstGeom>
          </p:spPr>
        </p:pic>
        <p:sp>
          <p:nvSpPr>
            <p:cNvPr id="10" name="TextBox 9">
              <a:extLst>
                <a:ext uri="{FF2B5EF4-FFF2-40B4-BE49-F238E27FC236}">
                  <a16:creationId xmlns:a16="http://schemas.microsoft.com/office/drawing/2014/main" id="{D06CE12B-5712-D50A-AFF4-C1F471ED835C}"/>
                </a:ext>
              </a:extLst>
            </p:cNvPr>
            <p:cNvSpPr txBox="1"/>
            <p:nvPr/>
          </p:nvSpPr>
          <p:spPr>
            <a:xfrm>
              <a:off x="7339380" y="4473967"/>
              <a:ext cx="1857076" cy="738664"/>
            </a:xfrm>
            <a:prstGeom prst="rect">
              <a:avLst/>
            </a:prstGeom>
            <a:noFill/>
          </p:spPr>
          <p:txBody>
            <a:bodyPr wrap="square" rtlCol="0">
              <a:spAutoFit/>
            </a:bodyPr>
            <a:lstStyle/>
            <a:p>
              <a:pPr algn="ctr"/>
              <a:r>
                <a:rPr lang="es-ES_tradnl" sz="1400" dirty="0"/>
                <a:t>Invitaciones por Correo Electrónico</a:t>
              </a:r>
            </a:p>
            <a:p>
              <a:pPr algn="ctr"/>
              <a:r>
                <a:rPr lang="es-ES_tradnl" sz="1400" dirty="0"/>
                <a:t>I</a:t>
              </a:r>
            </a:p>
          </p:txBody>
        </p:sp>
        <p:pic>
          <p:nvPicPr>
            <p:cNvPr id="11" name="Picture 22">
              <a:extLst>
                <a:ext uri="{FF2B5EF4-FFF2-40B4-BE49-F238E27FC236}">
                  <a16:creationId xmlns:a16="http://schemas.microsoft.com/office/drawing/2014/main" id="{8CFB7677-1DDA-A5C9-FAFF-E05FF264AA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894485" y="4514795"/>
              <a:ext cx="438912" cy="419790"/>
            </a:xfrm>
            <a:prstGeom prst="rect">
              <a:avLst/>
            </a:prstGeom>
          </p:spPr>
        </p:pic>
      </p:grpSp>
      <p:grpSp>
        <p:nvGrpSpPr>
          <p:cNvPr id="35" name="Group 34">
            <a:extLst>
              <a:ext uri="{FF2B5EF4-FFF2-40B4-BE49-F238E27FC236}">
                <a16:creationId xmlns:a16="http://schemas.microsoft.com/office/drawing/2014/main" id="{224BB3AA-0EE2-B11C-D696-605A9979FA7E}"/>
              </a:ext>
            </a:extLst>
          </p:cNvPr>
          <p:cNvGrpSpPr/>
          <p:nvPr/>
        </p:nvGrpSpPr>
        <p:grpSpPr>
          <a:xfrm>
            <a:off x="5471205" y="4886697"/>
            <a:ext cx="4557543" cy="591447"/>
            <a:chOff x="3558567" y="4307206"/>
            <a:chExt cx="4557543" cy="591447"/>
          </a:xfrm>
        </p:grpSpPr>
        <p:grpSp>
          <p:nvGrpSpPr>
            <p:cNvPr id="36" name="Group 35">
              <a:extLst>
                <a:ext uri="{FF2B5EF4-FFF2-40B4-BE49-F238E27FC236}">
                  <a16:creationId xmlns:a16="http://schemas.microsoft.com/office/drawing/2014/main" id="{8FAD0C82-270F-1C54-B6B2-4EBFB452BCD8}"/>
                </a:ext>
              </a:extLst>
            </p:cNvPr>
            <p:cNvGrpSpPr/>
            <p:nvPr/>
          </p:nvGrpSpPr>
          <p:grpSpPr>
            <a:xfrm>
              <a:off x="3558567" y="4307206"/>
              <a:ext cx="1768613" cy="584775"/>
              <a:chOff x="659815" y="1658057"/>
              <a:chExt cx="1768613" cy="584775"/>
            </a:xfrm>
          </p:grpSpPr>
          <p:sp>
            <p:nvSpPr>
              <p:cNvPr id="40" name="TextBox 39">
                <a:extLst>
                  <a:ext uri="{FF2B5EF4-FFF2-40B4-BE49-F238E27FC236}">
                    <a16:creationId xmlns:a16="http://schemas.microsoft.com/office/drawing/2014/main" id="{86C3FFCB-1A8A-51FD-D0D4-C9B7B50A8CB2}"/>
                  </a:ext>
                </a:extLst>
              </p:cNvPr>
              <p:cNvSpPr txBox="1"/>
              <p:nvPr/>
            </p:nvSpPr>
            <p:spPr>
              <a:xfrm>
                <a:off x="1207361" y="1658057"/>
                <a:ext cx="1221067" cy="584775"/>
              </a:xfrm>
              <a:prstGeom prst="rect">
                <a:avLst/>
              </a:prstGeom>
              <a:noFill/>
            </p:spPr>
            <p:txBody>
              <a:bodyPr wrap="square" lIns="0" rIns="0" rtlCol="0">
                <a:spAutoFit/>
              </a:bodyPr>
              <a:lstStyle/>
              <a:p>
                <a:pPr algn="ctr"/>
                <a:r>
                  <a:rPr lang="es-ES_tradnl" sz="1600" dirty="0"/>
                  <a:t>Entrevistas telefónicas</a:t>
                </a:r>
              </a:p>
            </p:txBody>
          </p:sp>
          <p:pic>
            <p:nvPicPr>
              <p:cNvPr id="41" name="Picture 40" descr="A close up of a logo&#10;&#10;Description automatically generated">
                <a:extLst>
                  <a:ext uri="{FF2B5EF4-FFF2-40B4-BE49-F238E27FC236}">
                    <a16:creationId xmlns:a16="http://schemas.microsoft.com/office/drawing/2014/main" id="{7CAB92A5-D656-D329-ADB2-6465429A78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815" y="1664729"/>
                <a:ext cx="571429" cy="571429"/>
              </a:xfrm>
              <a:prstGeom prst="rect">
                <a:avLst/>
              </a:prstGeom>
            </p:spPr>
          </p:pic>
        </p:grpSp>
        <p:grpSp>
          <p:nvGrpSpPr>
            <p:cNvPr id="37" name="Group 36">
              <a:extLst>
                <a:ext uri="{FF2B5EF4-FFF2-40B4-BE49-F238E27FC236}">
                  <a16:creationId xmlns:a16="http://schemas.microsoft.com/office/drawing/2014/main" id="{C0C750C8-CD49-BFCE-4C0B-F810C3487544}"/>
                </a:ext>
              </a:extLst>
            </p:cNvPr>
            <p:cNvGrpSpPr/>
            <p:nvPr/>
          </p:nvGrpSpPr>
          <p:grpSpPr>
            <a:xfrm>
              <a:off x="5937391" y="4313878"/>
              <a:ext cx="2178719" cy="584775"/>
              <a:chOff x="982820" y="5024201"/>
              <a:chExt cx="2178719" cy="584775"/>
            </a:xfrm>
          </p:grpSpPr>
          <p:sp>
            <p:nvSpPr>
              <p:cNvPr id="38" name="TextBox 37">
                <a:extLst>
                  <a:ext uri="{FF2B5EF4-FFF2-40B4-BE49-F238E27FC236}">
                    <a16:creationId xmlns:a16="http://schemas.microsoft.com/office/drawing/2014/main" id="{61EC13C5-14AC-8AB6-8E9C-CD37D0747E9D}"/>
                  </a:ext>
                </a:extLst>
              </p:cNvPr>
              <p:cNvSpPr txBox="1"/>
              <p:nvPr/>
            </p:nvSpPr>
            <p:spPr>
              <a:xfrm>
                <a:off x="1683569" y="5024201"/>
                <a:ext cx="1477970" cy="584775"/>
              </a:xfrm>
              <a:prstGeom prst="rect">
                <a:avLst/>
              </a:prstGeom>
              <a:noFill/>
            </p:spPr>
            <p:txBody>
              <a:bodyPr wrap="square" lIns="0" rIns="0" rtlCol="0">
                <a:spAutoFit/>
              </a:bodyPr>
              <a:lstStyle/>
              <a:p>
                <a:pPr algn="ctr"/>
                <a:r>
                  <a:rPr lang="es-ES_tradnl" sz="1600" dirty="0"/>
                  <a:t>Entrevistas en línea</a:t>
                </a:r>
              </a:p>
            </p:txBody>
          </p:sp>
          <p:pic>
            <p:nvPicPr>
              <p:cNvPr id="39" name="Picture 38">
                <a:extLst>
                  <a:ext uri="{FF2B5EF4-FFF2-40B4-BE49-F238E27FC236}">
                    <a16:creationId xmlns:a16="http://schemas.microsoft.com/office/drawing/2014/main" id="{E56AD077-3B72-D4C4-0226-C7830FC3CF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2820" y="5094383"/>
                <a:ext cx="622155" cy="490810"/>
              </a:xfrm>
              <a:prstGeom prst="rect">
                <a:avLst/>
              </a:prstGeom>
            </p:spPr>
          </p:pic>
        </p:grpSp>
      </p:grpSp>
    </p:spTree>
    <p:extLst>
      <p:ext uri="{BB962C8B-B14F-4D97-AF65-F5344CB8AC3E}">
        <p14:creationId xmlns:p14="http://schemas.microsoft.com/office/powerpoint/2010/main" val="25602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6CCC8-8152-3855-3431-0FC36A717AA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4B0028DD-354C-2B76-4572-4D6BBFAA7E4D}"/>
              </a:ext>
            </a:extLst>
          </p:cNvPr>
          <p:cNvSpPr>
            <a:spLocks noGrp="1"/>
          </p:cNvSpPr>
          <p:nvPr>
            <p:ph type="body" sz="quarter" idx="11"/>
          </p:nvPr>
        </p:nvSpPr>
        <p:spPr/>
        <p:txBody>
          <a:bodyPr/>
          <a:lstStyle/>
          <a:p>
            <a:r>
              <a:rPr lang="es-ES" dirty="0"/>
              <a:t>Colorado: donde cuatro de cada diez Latinos apenas logran cubrir sus gastos.</a:t>
            </a:r>
            <a:endParaRPr lang="en-US" dirty="0"/>
          </a:p>
        </p:txBody>
      </p:sp>
      <p:sp>
        <p:nvSpPr>
          <p:cNvPr id="4" name="Text Placeholder 3">
            <a:extLst>
              <a:ext uri="{FF2B5EF4-FFF2-40B4-BE49-F238E27FC236}">
                <a16:creationId xmlns:a16="http://schemas.microsoft.com/office/drawing/2014/main" id="{B48B28AC-A65D-A2AF-A25F-3DCF6D0737D5}"/>
              </a:ext>
            </a:extLst>
          </p:cNvPr>
          <p:cNvSpPr>
            <a:spLocks noGrp="1"/>
          </p:cNvSpPr>
          <p:nvPr>
            <p:ph type="body" sz="quarter" idx="12"/>
          </p:nvPr>
        </p:nvSpPr>
        <p:spPr/>
        <p:txBody>
          <a:bodyPr/>
          <a:lstStyle/>
          <a:p>
            <a:r>
              <a:rPr lang="en-US" dirty="0"/>
              <a:t>Q17. </a:t>
            </a:r>
            <a:r>
              <a:rPr lang="es-ES" dirty="0"/>
              <a:t>Cuál de las siguientes opciones describe mejor su situación económica actual</a:t>
            </a:r>
            <a:r>
              <a:rPr lang="en-US" dirty="0"/>
              <a:t>: </a:t>
            </a:r>
          </a:p>
        </p:txBody>
      </p:sp>
      <p:sp>
        <p:nvSpPr>
          <p:cNvPr id="5" name="Text Placeholder 4">
            <a:extLst>
              <a:ext uri="{FF2B5EF4-FFF2-40B4-BE49-F238E27FC236}">
                <a16:creationId xmlns:a16="http://schemas.microsoft.com/office/drawing/2014/main" id="{B249D77F-591A-F41E-4032-F0EC9B2ABAD8}"/>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47218D31-6B6A-4789-A870-5E052CE539CE}"/>
              </a:ext>
            </a:extLst>
          </p:cNvPr>
          <p:cNvGraphicFramePr/>
          <p:nvPr/>
        </p:nvGraphicFramePr>
        <p:xfrm>
          <a:off x="309563" y="2086581"/>
          <a:ext cx="11254909" cy="4127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02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2685CF-8274-9318-6733-5C119A2FF357}"/>
              </a:ext>
            </a:extLst>
          </p:cNvPr>
          <p:cNvSpPr>
            <a:spLocks noGrp="1"/>
          </p:cNvSpPr>
          <p:nvPr>
            <p:ph type="sldNum" sz="quarter" idx="10"/>
          </p:nvPr>
        </p:nvSpPr>
        <p:spPr/>
        <p:txBody>
          <a:bodyPr/>
          <a:lstStyle/>
          <a:p>
            <a:fld id="{68963FF3-3082-0146-9045-A71664B0B906}" type="slidenum">
              <a:rPr lang="en-US" smtClean="0"/>
              <a:t>21</a:t>
            </a:fld>
            <a:endParaRPr lang="en-US" dirty="0"/>
          </a:p>
        </p:txBody>
      </p:sp>
      <p:sp>
        <p:nvSpPr>
          <p:cNvPr id="4" name="Text Placeholder 3">
            <a:extLst>
              <a:ext uri="{FF2B5EF4-FFF2-40B4-BE49-F238E27FC236}">
                <a16:creationId xmlns:a16="http://schemas.microsoft.com/office/drawing/2014/main" id="{6BE3782D-C06C-66E5-8F76-A0F234658128}"/>
              </a:ext>
            </a:extLst>
          </p:cNvPr>
          <p:cNvSpPr>
            <a:spLocks noGrp="1"/>
          </p:cNvSpPr>
          <p:nvPr>
            <p:ph type="body" sz="quarter" idx="12"/>
          </p:nvPr>
        </p:nvSpPr>
        <p:spPr>
          <a:xfrm>
            <a:off x="309966" y="1144651"/>
            <a:ext cx="11561762" cy="842962"/>
          </a:xfrm>
        </p:spPr>
        <p:txBody>
          <a:bodyPr/>
          <a:lstStyle/>
          <a:p>
            <a:r>
              <a:rPr lang="es-ES_tradnl" dirty="0"/>
              <a:t>Q17. ¿Cuál de las siguientes opciones describe mejor su situación financiera?: </a:t>
            </a:r>
          </a:p>
        </p:txBody>
      </p:sp>
      <p:sp>
        <p:nvSpPr>
          <p:cNvPr id="5" name="Text Placeholder 4">
            <a:extLst>
              <a:ext uri="{FF2B5EF4-FFF2-40B4-BE49-F238E27FC236}">
                <a16:creationId xmlns:a16="http://schemas.microsoft.com/office/drawing/2014/main" id="{8D83D4DF-AA1F-413C-9BE6-FE728FAC8DE3}"/>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9F53E307-28D4-9475-B522-E2E706FF00D6}"/>
              </a:ext>
            </a:extLst>
          </p:cNvPr>
          <p:cNvSpPr>
            <a:spLocks noGrp="1"/>
          </p:cNvSpPr>
          <p:nvPr>
            <p:ph type="body" sz="quarter" idx="11"/>
          </p:nvPr>
        </p:nvSpPr>
        <p:spPr>
          <a:xfrm>
            <a:off x="309966" y="204348"/>
            <a:ext cx="11561762" cy="882430"/>
          </a:xfrm>
        </p:spPr>
        <p:txBody>
          <a:bodyPr>
            <a:normAutofit/>
          </a:bodyPr>
          <a:lstStyle/>
          <a:p>
            <a:r>
              <a:rPr lang="es-ES" dirty="0"/>
              <a:t>Para quienes ganan menos, la realidad económica suele ser más dura: muchos dicen que apenas les alcanza para sobrevivir</a:t>
            </a:r>
            <a:r>
              <a:rPr lang="es-ES_tradnl" dirty="0"/>
              <a:t>.</a:t>
            </a:r>
          </a:p>
        </p:txBody>
      </p:sp>
      <p:graphicFrame>
        <p:nvGraphicFramePr>
          <p:cNvPr id="3" name="Table 5">
            <a:extLst>
              <a:ext uri="{FF2B5EF4-FFF2-40B4-BE49-F238E27FC236}">
                <a16:creationId xmlns:a16="http://schemas.microsoft.com/office/drawing/2014/main" id="{EBC348FF-6448-EB33-F28D-289BBFB4D3AB}"/>
              </a:ext>
            </a:extLst>
          </p:cNvPr>
          <p:cNvGraphicFramePr>
            <a:graphicFrameLocks noGrp="1"/>
          </p:cNvGraphicFramePr>
          <p:nvPr>
            <p:extLst>
              <p:ext uri="{D42A27DB-BD31-4B8C-83A1-F6EECF244321}">
                <p14:modId xmlns:p14="http://schemas.microsoft.com/office/powerpoint/2010/main" val="2881312242"/>
              </p:ext>
            </p:extLst>
          </p:nvPr>
        </p:nvGraphicFramePr>
        <p:xfrm>
          <a:off x="328614" y="2250267"/>
          <a:ext cx="11534772" cy="3582363"/>
        </p:xfrm>
        <a:graphic>
          <a:graphicData uri="http://schemas.openxmlformats.org/drawingml/2006/table">
            <a:tbl>
              <a:tblPr firstRow="1" bandRow="1">
                <a:tableStyleId>{073A0DAA-6AF3-43AB-8588-CEC1D06C72B9}</a:tableStyleId>
              </a:tblPr>
              <a:tblGrid>
                <a:gridCol w="4184009">
                  <a:extLst>
                    <a:ext uri="{9D8B030D-6E8A-4147-A177-3AD203B41FA5}">
                      <a16:colId xmlns:a16="http://schemas.microsoft.com/office/drawing/2014/main" val="3800592379"/>
                    </a:ext>
                  </a:extLst>
                </a:gridCol>
                <a:gridCol w="749941">
                  <a:extLst>
                    <a:ext uri="{9D8B030D-6E8A-4147-A177-3AD203B41FA5}">
                      <a16:colId xmlns:a16="http://schemas.microsoft.com/office/drawing/2014/main" val="327636290"/>
                    </a:ext>
                  </a:extLst>
                </a:gridCol>
                <a:gridCol w="1100137">
                  <a:extLst>
                    <a:ext uri="{9D8B030D-6E8A-4147-A177-3AD203B41FA5}">
                      <a16:colId xmlns:a16="http://schemas.microsoft.com/office/drawing/2014/main" val="2653160821"/>
                    </a:ext>
                  </a:extLst>
                </a:gridCol>
                <a:gridCol w="1100137">
                  <a:extLst>
                    <a:ext uri="{9D8B030D-6E8A-4147-A177-3AD203B41FA5}">
                      <a16:colId xmlns:a16="http://schemas.microsoft.com/office/drawing/2014/main" val="4077302384"/>
                    </a:ext>
                  </a:extLst>
                </a:gridCol>
                <a:gridCol w="1100137">
                  <a:extLst>
                    <a:ext uri="{9D8B030D-6E8A-4147-A177-3AD203B41FA5}">
                      <a16:colId xmlns:a16="http://schemas.microsoft.com/office/drawing/2014/main" val="1740762466"/>
                    </a:ext>
                  </a:extLst>
                </a:gridCol>
                <a:gridCol w="1100137">
                  <a:extLst>
                    <a:ext uri="{9D8B030D-6E8A-4147-A177-3AD203B41FA5}">
                      <a16:colId xmlns:a16="http://schemas.microsoft.com/office/drawing/2014/main" val="1223741319"/>
                    </a:ext>
                  </a:extLst>
                </a:gridCol>
                <a:gridCol w="1100137">
                  <a:extLst>
                    <a:ext uri="{9D8B030D-6E8A-4147-A177-3AD203B41FA5}">
                      <a16:colId xmlns:a16="http://schemas.microsoft.com/office/drawing/2014/main" val="2596133962"/>
                    </a:ext>
                  </a:extLst>
                </a:gridCol>
                <a:gridCol w="1100137">
                  <a:extLst>
                    <a:ext uri="{9D8B030D-6E8A-4147-A177-3AD203B41FA5}">
                      <a16:colId xmlns:a16="http://schemas.microsoft.com/office/drawing/2014/main" val="1631731028"/>
                    </a:ext>
                  </a:extLst>
                </a:gridCol>
              </a:tblGrid>
              <a:tr h="322264">
                <a:tc rowSpan="2">
                  <a:txBody>
                    <a:bodyPr/>
                    <a:lstStyle/>
                    <a:p>
                      <a:pPr algn="ctr">
                        <a:lnSpc>
                          <a:spcPct val="100000"/>
                        </a:lnSpc>
                      </a:pPr>
                      <a:r>
                        <a:rPr lang="es-ES_tradnl" sz="1400" b="1" kern="1200" noProof="0" dirty="0">
                          <a:solidFill>
                            <a:schemeClr val="accent3"/>
                          </a:solidFill>
                          <a:latin typeface="+mn-lt"/>
                          <a:ea typeface="+mn-ea"/>
                          <a:cs typeface="+mn-cs"/>
                        </a:rPr>
                        <a:t>Situación Financiera</a:t>
                      </a:r>
                    </a:p>
                  </a:txBody>
                  <a:tcPr anchor="ctr">
                    <a:solidFill>
                      <a:schemeClr val="accent1"/>
                    </a:solidFill>
                  </a:tcPr>
                </a:tc>
                <a:tc rowSpan="2">
                  <a:txBody>
                    <a:bodyPr/>
                    <a:lstStyle/>
                    <a:p>
                      <a:pPr algn="ctr">
                        <a:lnSpc>
                          <a:spcPct val="100000"/>
                        </a:lnSpc>
                      </a:pPr>
                      <a:r>
                        <a:rPr lang="en-US" sz="1400" b="1" dirty="0">
                          <a:solidFill>
                            <a:schemeClr val="accent3"/>
                          </a:solidFill>
                          <a:latin typeface="+mj-lt"/>
                        </a:rPr>
                        <a:t>Todos</a:t>
                      </a:r>
                    </a:p>
                  </a:txBody>
                  <a:tcPr anchor="ctr">
                    <a:lnR w="38100" cap="flat" cmpd="sng" algn="ctr">
                      <a:solidFill>
                        <a:schemeClr val="accent3"/>
                      </a:solidFill>
                      <a:prstDash val="solid"/>
                      <a:round/>
                      <a:headEnd type="none" w="med" len="med"/>
                      <a:tailEnd type="none" w="med" len="med"/>
                    </a:lnR>
                    <a:solidFill>
                      <a:schemeClr val="accent1"/>
                    </a:solidFill>
                  </a:tcPr>
                </a:tc>
                <a:tc gridSpan="6">
                  <a:txBody>
                    <a:bodyPr/>
                    <a:lstStyle/>
                    <a:p>
                      <a:pPr algn="ctr">
                        <a:lnSpc>
                          <a:spcPct val="100000"/>
                        </a:lnSpc>
                      </a:pPr>
                      <a:r>
                        <a:rPr lang="es-ES_tradnl" sz="1400" b="1" kern="1200" noProof="0" dirty="0">
                          <a:solidFill>
                            <a:schemeClr val="accent3"/>
                          </a:solidFill>
                          <a:latin typeface="+mn-lt"/>
                          <a:ea typeface="+mn-ea"/>
                          <a:cs typeface="+mn-cs"/>
                        </a:rPr>
                        <a:t>Ingreso del Hogar</a:t>
                      </a:r>
                    </a:p>
                  </a:txBody>
                  <a:tcPr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5995647"/>
                  </a:ext>
                </a:extLst>
              </a:tr>
              <a:tr h="547849">
                <a:tc vMerge="1">
                  <a:txBody>
                    <a:bodyPr/>
                    <a:lstStyle/>
                    <a:p>
                      <a:endParaRPr lang="en-US" dirty="0"/>
                    </a:p>
                  </a:txBody>
                  <a:tcPr/>
                </a:tc>
                <a:tc vMerge="1">
                  <a:txBody>
                    <a:bodyPr/>
                    <a:lstStyle/>
                    <a:p>
                      <a:endParaRPr lang="en-US" dirty="0"/>
                    </a:p>
                  </a:txBody>
                  <a:tcPr/>
                </a:tc>
                <a:tc>
                  <a:txBody>
                    <a:bodyPr/>
                    <a:lstStyle/>
                    <a:p>
                      <a:pPr algn="ctr" rtl="0" fontAlgn="b">
                        <a:lnSpc>
                          <a:spcPct val="100000"/>
                        </a:lnSpc>
                      </a:pPr>
                      <a:r>
                        <a:rPr lang="en-US" sz="1400" b="0" i="0" u="none" strike="noStrike" dirty="0">
                          <a:solidFill>
                            <a:schemeClr val="tx1"/>
                          </a:solidFill>
                          <a:effectLst/>
                          <a:latin typeface="+mj-lt"/>
                        </a:rPr>
                        <a:t>&lt;$30,000</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$30,000-$50,000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$50,000-$75,000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$75,000-$100,000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$100,000-$150,000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$150,000+</a:t>
                      </a:r>
                    </a:p>
                  </a:txBody>
                  <a:tcPr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542450">
                <a:tc>
                  <a:txBody>
                    <a:bodyPr/>
                    <a:lstStyle/>
                    <a:p>
                      <a:pPr algn="ctr" fontAlgn="ctr"/>
                      <a:r>
                        <a:rPr lang="es-ES_tradnl" sz="1400" b="0" i="0" u="none" strike="noStrike" noProof="0" dirty="0">
                          <a:solidFill>
                            <a:schemeClr val="tx1"/>
                          </a:solidFill>
                          <a:effectLst/>
                          <a:latin typeface="+mn-lt"/>
                        </a:rPr>
                        <a:t>Viviendo cómodamente con aumento de ahorros</a:t>
                      </a:r>
                    </a:p>
                  </a:txBody>
                  <a:tcPr anchor="ctr"/>
                </a:tc>
                <a:tc>
                  <a:txBody>
                    <a:bodyPr/>
                    <a:lstStyle/>
                    <a:p>
                      <a:pPr algn="ctr" fontAlgn="ctr"/>
                      <a:r>
                        <a:rPr lang="en-US" sz="1400" b="0" i="0" u="none" strike="noStrike" dirty="0">
                          <a:solidFill>
                            <a:schemeClr val="tx1"/>
                          </a:solidFill>
                          <a:effectLst/>
                          <a:latin typeface="+mj-lt"/>
                        </a:rPr>
                        <a:t>14%</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10%</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8%</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13%</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37%</a:t>
                      </a:r>
                    </a:p>
                  </a:txBody>
                  <a:tcPr marL="7620" marR="7620" marT="7620" marB="0" anchor="ctr">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05537118"/>
                  </a:ext>
                </a:extLst>
              </a:tr>
              <a:tr h="542450">
                <a:tc>
                  <a:txBody>
                    <a:bodyPr/>
                    <a:lstStyle/>
                    <a:p>
                      <a:pPr algn="ctr" fontAlgn="ctr"/>
                      <a:r>
                        <a:rPr lang="es-ES_tradnl" sz="1400" b="0" i="0" u="none" strike="noStrike" noProof="0" dirty="0">
                          <a:solidFill>
                            <a:schemeClr val="tx1"/>
                          </a:solidFill>
                          <a:effectLst/>
                          <a:latin typeface="+mn-lt"/>
                        </a:rPr>
                        <a:t>Viviendo cómodamente sin aumento de ahorros</a:t>
                      </a:r>
                    </a:p>
                  </a:txBody>
                  <a:tcPr anchor="ctr"/>
                </a:tc>
                <a:tc>
                  <a:txBody>
                    <a:bodyPr/>
                    <a:lstStyle/>
                    <a:p>
                      <a:pPr algn="ctr" fontAlgn="ctr"/>
                      <a:r>
                        <a:rPr lang="en-US" sz="1400" b="0" i="0" u="none" strike="noStrike" dirty="0">
                          <a:solidFill>
                            <a:schemeClr val="tx1"/>
                          </a:solidFill>
                          <a:effectLst/>
                          <a:latin typeface="+mj-lt"/>
                        </a:rPr>
                        <a:t>32%</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7%</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18%</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44%</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37%</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51%</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27%</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36058340"/>
                  </a:ext>
                </a:extLst>
              </a:tr>
              <a:tr h="542450">
                <a:tc>
                  <a:txBody>
                    <a:bodyPr/>
                    <a:lstStyle/>
                    <a:p>
                      <a:pPr algn="ctr" fontAlgn="ctr"/>
                      <a:r>
                        <a:rPr lang="es-ES_tradnl" sz="1400" b="0" i="0" u="none" strike="noStrike" noProof="0" dirty="0">
                          <a:solidFill>
                            <a:schemeClr val="tx1"/>
                          </a:solidFill>
                          <a:effectLst/>
                          <a:latin typeface="+mn-lt"/>
                        </a:rPr>
                        <a:t>Apenas sobreviviendo económicamente</a:t>
                      </a:r>
                    </a:p>
                  </a:txBody>
                  <a:tcPr anchor="ctr"/>
                </a:tc>
                <a:tc>
                  <a:txBody>
                    <a:bodyPr/>
                    <a:lstStyle/>
                    <a:p>
                      <a:pPr algn="ctr" fontAlgn="ctr"/>
                      <a:r>
                        <a:rPr lang="en-US" sz="1400" b="0" i="0" u="none" strike="noStrike" dirty="0">
                          <a:solidFill>
                            <a:schemeClr val="tx1"/>
                          </a:solidFill>
                          <a:effectLst/>
                          <a:latin typeface="+mj-lt"/>
                        </a:rPr>
                        <a:t>43%</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62%</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61%</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49%</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28%</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33%</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35421716"/>
                  </a:ext>
                </a:extLst>
              </a:tr>
              <a:tr h="542450">
                <a:tc>
                  <a:txBody>
                    <a:bodyPr/>
                    <a:lstStyle/>
                    <a:p>
                      <a:pPr algn="ctr" fontAlgn="ctr"/>
                      <a:r>
                        <a:rPr lang="es-ES_tradnl" sz="1400" b="0" i="0" u="none" strike="noStrike" noProof="0" dirty="0">
                          <a:solidFill>
                            <a:schemeClr val="tx1"/>
                          </a:solidFill>
                          <a:effectLst/>
                          <a:latin typeface="+mn-lt"/>
                        </a:rPr>
                        <a:t>Batallando mucho financieramente</a:t>
                      </a:r>
                    </a:p>
                  </a:txBody>
                  <a:tcPr anchor="ctr"/>
                </a:tc>
                <a:tc>
                  <a:txBody>
                    <a:bodyPr/>
                    <a:lstStyle/>
                    <a:p>
                      <a:pPr algn="ctr" fontAlgn="ctr"/>
                      <a:r>
                        <a:rPr lang="en-US" sz="1400" b="0" i="0" u="none" strike="noStrike" dirty="0">
                          <a:solidFill>
                            <a:schemeClr val="tx1"/>
                          </a:solidFill>
                          <a:effectLst/>
                          <a:latin typeface="+mj-lt"/>
                        </a:rPr>
                        <a:t>10%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19%</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7%</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42449339"/>
                  </a:ext>
                </a:extLst>
              </a:tr>
              <a:tr h="542450">
                <a:tc>
                  <a:txBody>
                    <a:bodyPr/>
                    <a:lstStyle/>
                    <a:p>
                      <a:pPr algn="ctr" fontAlgn="b"/>
                      <a:r>
                        <a:rPr lang="es-ES_tradnl" sz="1400" b="0" i="0" u="none" strike="noStrike" noProof="0" dirty="0">
                          <a:solidFill>
                            <a:schemeClr val="tx1"/>
                          </a:solidFill>
                          <a:effectLst/>
                          <a:latin typeface="+mn-lt"/>
                        </a:rPr>
                        <a:t>No sé</a:t>
                      </a:r>
                    </a:p>
                  </a:txBody>
                  <a:tcPr anchor="ctr"/>
                </a:tc>
                <a:tc>
                  <a:txBody>
                    <a:bodyPr/>
                    <a:lstStyle/>
                    <a:p>
                      <a:pPr algn="ctr" fontAlgn="b"/>
                      <a:r>
                        <a:rPr lang="en-US" sz="1400" b="0" i="0" u="none" strike="noStrike" dirty="0">
                          <a:solidFill>
                            <a:schemeClr val="tx1"/>
                          </a:solidFill>
                          <a:effectLst/>
                          <a:latin typeface="+mj-lt"/>
                        </a:rPr>
                        <a:t>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73909043"/>
                  </a:ext>
                </a:extLst>
              </a:tr>
            </a:tbl>
          </a:graphicData>
        </a:graphic>
      </p:graphicFrame>
    </p:spTree>
    <p:extLst>
      <p:ext uri="{BB962C8B-B14F-4D97-AF65-F5344CB8AC3E}">
        <p14:creationId xmlns:p14="http://schemas.microsoft.com/office/powerpoint/2010/main" val="158457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E121-8664-48ED-6B18-B18C782A86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34AEF7-C502-0331-48AC-4E4571E6E53B}"/>
              </a:ext>
            </a:extLst>
          </p:cNvPr>
          <p:cNvSpPr>
            <a:spLocks noGrp="1"/>
          </p:cNvSpPr>
          <p:nvPr>
            <p:ph type="sldNum" sz="quarter" idx="10"/>
          </p:nvPr>
        </p:nvSpPr>
        <p:spPr/>
        <p:txBody>
          <a:bodyPr/>
          <a:lstStyle/>
          <a:p>
            <a:fld id="{68963FF3-3082-0146-9045-A71664B0B906}" type="slidenum">
              <a:rPr lang="en-US" smtClean="0"/>
              <a:t>22</a:t>
            </a:fld>
            <a:endParaRPr lang="en-US" dirty="0"/>
          </a:p>
        </p:txBody>
      </p:sp>
      <p:sp>
        <p:nvSpPr>
          <p:cNvPr id="4" name="Text Placeholder 3">
            <a:extLst>
              <a:ext uri="{FF2B5EF4-FFF2-40B4-BE49-F238E27FC236}">
                <a16:creationId xmlns:a16="http://schemas.microsoft.com/office/drawing/2014/main" id="{E62B28BF-39C1-9769-DE4D-8C155969FB55}"/>
              </a:ext>
            </a:extLst>
          </p:cNvPr>
          <p:cNvSpPr>
            <a:spLocks noGrp="1"/>
          </p:cNvSpPr>
          <p:nvPr>
            <p:ph type="body" sz="quarter" idx="12"/>
          </p:nvPr>
        </p:nvSpPr>
        <p:spPr/>
        <p:txBody>
          <a:bodyPr/>
          <a:lstStyle/>
          <a:p>
            <a:r>
              <a:rPr lang="es-ES_tradnl" dirty="0"/>
              <a:t>Q17. ¿Cuál de las siguientes opciones describe mejor su situación financiera?: </a:t>
            </a:r>
          </a:p>
        </p:txBody>
      </p:sp>
      <p:sp>
        <p:nvSpPr>
          <p:cNvPr id="5" name="Text Placeholder 4">
            <a:extLst>
              <a:ext uri="{FF2B5EF4-FFF2-40B4-BE49-F238E27FC236}">
                <a16:creationId xmlns:a16="http://schemas.microsoft.com/office/drawing/2014/main" id="{5DCA5EBB-C563-6EA8-1DD0-3199784B0544}"/>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5BF3D9C7-86B1-6E7D-7F5B-61B05FEBD11D}"/>
              </a:ext>
            </a:extLst>
          </p:cNvPr>
          <p:cNvSpPr>
            <a:spLocks noGrp="1"/>
          </p:cNvSpPr>
          <p:nvPr>
            <p:ph type="body" sz="quarter" idx="11"/>
          </p:nvPr>
        </p:nvSpPr>
        <p:spPr/>
        <p:txBody>
          <a:bodyPr>
            <a:normAutofit/>
          </a:bodyPr>
          <a:lstStyle/>
          <a:p>
            <a:r>
              <a:rPr lang="es-ES" dirty="0"/>
              <a:t>Tener casa propia, un empleo estable o estar retirado suele traducirse en mayor comodidad económica, pero es algo que muchos aún no experimentan.</a:t>
            </a:r>
            <a:endParaRPr lang="es-ES_tradnl" dirty="0"/>
          </a:p>
        </p:txBody>
      </p:sp>
      <p:graphicFrame>
        <p:nvGraphicFramePr>
          <p:cNvPr id="3" name="Table 2">
            <a:extLst>
              <a:ext uri="{FF2B5EF4-FFF2-40B4-BE49-F238E27FC236}">
                <a16:creationId xmlns:a16="http://schemas.microsoft.com/office/drawing/2014/main" id="{66645557-65C9-B7B5-E596-8B041EE242C5}"/>
              </a:ext>
            </a:extLst>
          </p:cNvPr>
          <p:cNvGraphicFramePr>
            <a:graphicFrameLocks noGrp="1"/>
          </p:cNvGraphicFramePr>
          <p:nvPr>
            <p:extLst>
              <p:ext uri="{D42A27DB-BD31-4B8C-83A1-F6EECF244321}">
                <p14:modId xmlns:p14="http://schemas.microsoft.com/office/powerpoint/2010/main" val="2296656614"/>
              </p:ext>
            </p:extLst>
          </p:nvPr>
        </p:nvGraphicFramePr>
        <p:xfrm>
          <a:off x="309563" y="2271672"/>
          <a:ext cx="11539731" cy="3584448"/>
        </p:xfrm>
        <a:graphic>
          <a:graphicData uri="http://schemas.openxmlformats.org/drawingml/2006/table">
            <a:tbl>
              <a:tblPr firstRow="1" bandRow="1">
                <a:tableStyleId>{073A0DAA-6AF3-43AB-8588-CEC1D06C72B9}</a:tableStyleId>
              </a:tblPr>
              <a:tblGrid>
                <a:gridCol w="3245739">
                  <a:extLst>
                    <a:ext uri="{9D8B030D-6E8A-4147-A177-3AD203B41FA5}">
                      <a16:colId xmlns:a16="http://schemas.microsoft.com/office/drawing/2014/main" val="812084233"/>
                    </a:ext>
                  </a:extLst>
                </a:gridCol>
                <a:gridCol w="771525">
                  <a:extLst>
                    <a:ext uri="{9D8B030D-6E8A-4147-A177-3AD203B41FA5}">
                      <a16:colId xmlns:a16="http://schemas.microsoft.com/office/drawing/2014/main" val="548646506"/>
                    </a:ext>
                  </a:extLst>
                </a:gridCol>
                <a:gridCol w="1123950">
                  <a:extLst>
                    <a:ext uri="{9D8B030D-6E8A-4147-A177-3AD203B41FA5}">
                      <a16:colId xmlns:a16="http://schemas.microsoft.com/office/drawing/2014/main" val="587805072"/>
                    </a:ext>
                  </a:extLst>
                </a:gridCol>
                <a:gridCol w="847725">
                  <a:extLst>
                    <a:ext uri="{9D8B030D-6E8A-4147-A177-3AD203B41FA5}">
                      <a16:colId xmlns:a16="http://schemas.microsoft.com/office/drawing/2014/main" val="3304083485"/>
                    </a:ext>
                  </a:extLst>
                </a:gridCol>
                <a:gridCol w="1387698">
                  <a:extLst>
                    <a:ext uri="{9D8B030D-6E8A-4147-A177-3AD203B41FA5}">
                      <a16:colId xmlns:a16="http://schemas.microsoft.com/office/drawing/2014/main" val="3813193607"/>
                    </a:ext>
                  </a:extLst>
                </a:gridCol>
                <a:gridCol w="1387698">
                  <a:extLst>
                    <a:ext uri="{9D8B030D-6E8A-4147-A177-3AD203B41FA5}">
                      <a16:colId xmlns:a16="http://schemas.microsoft.com/office/drawing/2014/main" val="2561434591"/>
                    </a:ext>
                  </a:extLst>
                </a:gridCol>
                <a:gridCol w="1387698">
                  <a:extLst>
                    <a:ext uri="{9D8B030D-6E8A-4147-A177-3AD203B41FA5}">
                      <a16:colId xmlns:a16="http://schemas.microsoft.com/office/drawing/2014/main" val="206704353"/>
                    </a:ext>
                  </a:extLst>
                </a:gridCol>
                <a:gridCol w="1387698">
                  <a:extLst>
                    <a:ext uri="{9D8B030D-6E8A-4147-A177-3AD203B41FA5}">
                      <a16:colId xmlns:a16="http://schemas.microsoft.com/office/drawing/2014/main" val="3665827599"/>
                    </a:ext>
                  </a:extLst>
                </a:gridCol>
              </a:tblGrid>
              <a:tr h="416052">
                <a:tc rowSpan="2">
                  <a:txBody>
                    <a:bodyPr/>
                    <a:lstStyle/>
                    <a:p>
                      <a:pPr algn="ctr">
                        <a:lnSpc>
                          <a:spcPct val="100000"/>
                        </a:lnSpc>
                      </a:pPr>
                      <a:r>
                        <a:rPr lang="es-ES_tradnl" sz="1400" b="1" noProof="0" dirty="0">
                          <a:solidFill>
                            <a:schemeClr val="accent3"/>
                          </a:solidFill>
                          <a:latin typeface="+mj-lt"/>
                        </a:rPr>
                        <a:t>Situación Financiera</a:t>
                      </a:r>
                    </a:p>
                  </a:txBody>
                  <a:tcPr marT="91440" marB="91440" anchor="ctr">
                    <a:solidFill>
                      <a:schemeClr val="accent1"/>
                    </a:solidFill>
                  </a:tcPr>
                </a:tc>
                <a:tc rowSpan="2">
                  <a:txBody>
                    <a:bodyPr/>
                    <a:lstStyle/>
                    <a:p>
                      <a:pPr algn="ctr">
                        <a:lnSpc>
                          <a:spcPct val="100000"/>
                        </a:lnSpc>
                      </a:pPr>
                      <a:r>
                        <a:rPr lang="es-ES_tradnl" sz="1400" b="1" noProof="0" dirty="0">
                          <a:solidFill>
                            <a:schemeClr val="accent3"/>
                          </a:solidFill>
                          <a:latin typeface="+mj-lt"/>
                        </a:rPr>
                        <a:t>Todos</a:t>
                      </a:r>
                    </a:p>
                  </a:txBody>
                  <a:tcPr marT="91440" marB="91440" anchor="ctr">
                    <a:lnR w="38100" cap="flat" cmpd="sng" algn="ctr">
                      <a:solidFill>
                        <a:schemeClr val="accent3"/>
                      </a:solidFill>
                      <a:prstDash val="solid"/>
                      <a:round/>
                      <a:headEnd type="none" w="med" len="med"/>
                      <a:tailEnd type="none" w="med" len="med"/>
                    </a:lnR>
                    <a:solidFill>
                      <a:schemeClr val="accent1"/>
                    </a:solidFill>
                  </a:tcPr>
                </a:tc>
                <a:tc gridSpan="2">
                  <a:txBody>
                    <a:bodyPr/>
                    <a:lstStyle/>
                    <a:p>
                      <a:pPr algn="ctr">
                        <a:lnSpc>
                          <a:spcPct val="100000"/>
                        </a:lnSpc>
                      </a:pPr>
                      <a:r>
                        <a:rPr lang="es-ES_tradnl" sz="1400" b="1" noProof="0" dirty="0">
                          <a:solidFill>
                            <a:schemeClr val="accent3"/>
                          </a:solidFill>
                          <a:latin typeface="+mj-lt"/>
                        </a:rPr>
                        <a:t>Residencia</a:t>
                      </a:r>
                    </a:p>
                  </a:txBody>
                  <a:tcPr marT="91440" marB="9144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ct val="100000"/>
                        </a:lnSpc>
                      </a:pPr>
                      <a:endParaRPr lang="en-US" sz="1400" b="1" dirty="0">
                        <a:solidFill>
                          <a:schemeClr val="accent3"/>
                        </a:solidFill>
                        <a:latin typeface="+mj-lt"/>
                      </a:endParaRPr>
                    </a:p>
                  </a:txBody>
                  <a:tcPr marT="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gridSpan="4">
                  <a:txBody>
                    <a:bodyPr/>
                    <a:lstStyle/>
                    <a:p>
                      <a:pPr algn="ctr">
                        <a:lnSpc>
                          <a:spcPct val="100000"/>
                        </a:lnSpc>
                      </a:pPr>
                      <a:r>
                        <a:rPr lang="es-ES_tradnl" sz="1400" b="1" noProof="0" dirty="0">
                          <a:solidFill>
                            <a:schemeClr val="accent3"/>
                          </a:solidFill>
                          <a:latin typeface="+mj-lt"/>
                        </a:rPr>
                        <a:t>Empleo</a:t>
                      </a:r>
                    </a:p>
                  </a:txBody>
                  <a:tcPr marT="91440" marB="91440" anchor="ctr">
                    <a:lnL w="381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a:lnSpc>
                          <a:spcPct val="100000"/>
                        </a:lnSpc>
                      </a:pPr>
                      <a:endParaRPr lang="en-US" sz="1400" b="1" dirty="0">
                        <a:solidFill>
                          <a:schemeClr val="accent3"/>
                        </a:solidFill>
                        <a:latin typeface="+mj-lt"/>
                      </a:endParaRPr>
                    </a:p>
                  </a:txBody>
                  <a:tcPr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ct val="100000"/>
                        </a:lnSpc>
                      </a:pPr>
                      <a:endParaRPr lang="en-US" sz="1400" b="1" dirty="0">
                        <a:solidFill>
                          <a:schemeClr val="accent3"/>
                        </a:solidFill>
                        <a:latin typeface="+mj-lt"/>
                      </a:endParaRPr>
                    </a:p>
                  </a:txBody>
                  <a:tcPr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657016432"/>
                  </a:ext>
                </a:extLst>
              </a:tr>
              <a:tr h="640080">
                <a:tc vMerge="1">
                  <a:txBody>
                    <a:bodyPr/>
                    <a:lstStyle/>
                    <a:p>
                      <a:endParaRPr lang="en-US" dirty="0"/>
                    </a:p>
                  </a:txBody>
                  <a:tcPr/>
                </a:tc>
                <a:tc vMerge="1">
                  <a:txBody>
                    <a:bodyPr/>
                    <a:lstStyle/>
                    <a:p>
                      <a:endParaRPr lang="en-US" dirty="0"/>
                    </a:p>
                  </a:txBody>
                  <a:tcPr/>
                </a:tc>
                <a:tc>
                  <a:txBody>
                    <a:bodyPr/>
                    <a:lstStyle/>
                    <a:p>
                      <a:pPr algn="ctr" fontAlgn="b"/>
                      <a:r>
                        <a:rPr lang="es-ES_tradnl" sz="1200" b="1" i="0" u="none" strike="noStrike" noProof="0" dirty="0">
                          <a:solidFill>
                            <a:schemeClr val="tx1"/>
                          </a:solidFill>
                          <a:effectLst/>
                          <a:latin typeface="+mj-lt"/>
                        </a:rPr>
                        <a:t>Propietarios</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s-ES_tradnl" sz="900" b="1" i="0" u="none" strike="noStrike" noProof="0" dirty="0">
                          <a:solidFill>
                            <a:schemeClr val="tx1"/>
                          </a:solidFill>
                          <a:effectLst/>
                          <a:latin typeface="+mj-lt"/>
                        </a:rPr>
                        <a:t>Arrendatarios</a:t>
                      </a:r>
                    </a:p>
                  </a:txBody>
                  <a:tcPr marL="9525" marR="9525" marT="91440" marB="9144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s-ES_tradnl" sz="1400" b="1" i="0" u="none" strike="noStrike" noProof="0" dirty="0">
                          <a:solidFill>
                            <a:srgbClr val="2D3342"/>
                          </a:solidFill>
                          <a:effectLst/>
                          <a:latin typeface="Montserrat SemiBold" panose="00000700000000000000" pitchFamily="2" charset="0"/>
                        </a:rPr>
                        <a:t>Tiempo completo</a:t>
                      </a:r>
                    </a:p>
                  </a:txBody>
                  <a:tcPr marL="9525" marR="9525" marT="9525"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s-ES_tradnl" sz="1400" b="1" i="0" u="none" strike="noStrike" noProof="0" dirty="0">
                          <a:solidFill>
                            <a:srgbClr val="2D3342"/>
                          </a:solidFill>
                          <a:effectLst/>
                          <a:latin typeface="Montserrat SemiBold" panose="00000700000000000000" pitchFamily="2" charset="0"/>
                        </a:rPr>
                        <a:t>Medio tiempo</a:t>
                      </a:r>
                    </a:p>
                  </a:txBody>
                  <a:tcPr marL="9525" marR="9525" marT="95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s-ES_tradnl" sz="1400" b="1" i="0" u="none" strike="noStrike" noProof="0" dirty="0">
                          <a:solidFill>
                            <a:srgbClr val="2D3342"/>
                          </a:solidFill>
                          <a:effectLst/>
                          <a:latin typeface="Montserrat SemiBold" panose="00000700000000000000" pitchFamily="2" charset="0"/>
                        </a:rPr>
                        <a:t>Retirados</a:t>
                      </a:r>
                    </a:p>
                  </a:txBody>
                  <a:tcPr marL="9525" marR="9525" marT="95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s-ES_tradnl" sz="1200" b="1" i="0" u="none" strike="noStrike" noProof="0" dirty="0">
                          <a:solidFill>
                            <a:srgbClr val="2D3342"/>
                          </a:solidFill>
                          <a:effectLst/>
                          <a:latin typeface="Montserrat SemiBold" panose="00000700000000000000" pitchFamily="2" charset="0"/>
                        </a:rPr>
                        <a:t>Desempleados</a:t>
                      </a:r>
                    </a:p>
                  </a:txBody>
                  <a:tcPr marL="9525" marR="9525" marT="9525"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11447569"/>
                  </a:ext>
                </a:extLst>
              </a:tr>
              <a:tr h="640080">
                <a:tc>
                  <a:txBody>
                    <a:bodyPr/>
                    <a:lstStyle/>
                    <a:p>
                      <a:pPr algn="ctr" fontAlgn="ctr"/>
                      <a:r>
                        <a:rPr lang="es-ES_tradnl" sz="1400" b="0" i="0" u="none" strike="noStrike" noProof="0" dirty="0">
                          <a:solidFill>
                            <a:schemeClr val="tx1"/>
                          </a:solidFill>
                          <a:effectLst/>
                          <a:latin typeface="+mn-lt"/>
                        </a:rPr>
                        <a:t>Viviendo cómodamente con aumento de ahorros</a:t>
                      </a:r>
                    </a:p>
                  </a:txBody>
                  <a:tcPr marL="9525" marR="9525" marT="91440" marB="91440" anchor="ctr"/>
                </a:tc>
                <a:tc>
                  <a:txBody>
                    <a:bodyPr/>
                    <a:lstStyle/>
                    <a:p>
                      <a:pPr algn="ctr" fontAlgn="ctr"/>
                      <a:r>
                        <a:rPr lang="en-US" sz="1400" b="0" i="0" u="none" strike="noStrike" dirty="0">
                          <a:solidFill>
                            <a:schemeClr val="tx1"/>
                          </a:solidFill>
                          <a:effectLst/>
                          <a:latin typeface="+mj-lt"/>
                        </a:rPr>
                        <a:t>14%</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16%</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15%</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21%</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7%</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9%</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263266071"/>
                  </a:ext>
                </a:extLst>
              </a:tr>
              <a:tr h="640080">
                <a:tc>
                  <a:txBody>
                    <a:bodyPr/>
                    <a:lstStyle/>
                    <a:p>
                      <a:pPr algn="ctr" fontAlgn="ctr"/>
                      <a:r>
                        <a:rPr lang="es-ES_tradnl" sz="1400" b="0" i="0" u="none" strike="noStrike" noProof="0" dirty="0">
                          <a:solidFill>
                            <a:schemeClr val="tx1"/>
                          </a:solidFill>
                          <a:effectLst/>
                          <a:latin typeface="+mn-lt"/>
                        </a:rPr>
                        <a:t>Viviendo cómodamente sin aumento de ahorros</a:t>
                      </a:r>
                    </a:p>
                  </a:txBody>
                  <a:tcPr marL="9525" marR="9525" marT="91440" marB="91440" anchor="ctr"/>
                </a:tc>
                <a:tc>
                  <a:txBody>
                    <a:bodyPr/>
                    <a:lstStyle/>
                    <a:p>
                      <a:pPr algn="ctr" fontAlgn="ctr"/>
                      <a:r>
                        <a:rPr lang="en-US" sz="1400" b="0" i="0" u="none" strike="noStrike" dirty="0">
                          <a:solidFill>
                            <a:schemeClr val="tx1"/>
                          </a:solidFill>
                          <a:effectLst/>
                          <a:latin typeface="+mj-lt"/>
                        </a:rPr>
                        <a:t>32%</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31%</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43%</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12%</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365776170"/>
                  </a:ext>
                </a:extLst>
              </a:tr>
              <a:tr h="416052">
                <a:tc>
                  <a:txBody>
                    <a:bodyPr/>
                    <a:lstStyle/>
                    <a:p>
                      <a:pPr algn="ctr" fontAlgn="ctr"/>
                      <a:r>
                        <a:rPr lang="es-ES_tradnl" sz="1400" b="0" i="0" u="none" strike="noStrike" noProof="0" dirty="0">
                          <a:solidFill>
                            <a:schemeClr val="tx1"/>
                          </a:solidFill>
                          <a:effectLst/>
                          <a:latin typeface="+mn-lt"/>
                        </a:rPr>
                        <a:t>Solo lo suficiente financieramente</a:t>
                      </a:r>
                    </a:p>
                  </a:txBody>
                  <a:tcPr marL="9525" marR="9525" marT="91440" marB="91440" anchor="ctr"/>
                </a:tc>
                <a:tc>
                  <a:txBody>
                    <a:bodyPr/>
                    <a:lstStyle/>
                    <a:p>
                      <a:pPr algn="ctr" fontAlgn="ctr"/>
                      <a:r>
                        <a:rPr lang="en-US" sz="1400" b="0" i="0" u="none" strike="noStrike" dirty="0">
                          <a:solidFill>
                            <a:schemeClr val="tx1"/>
                          </a:solidFill>
                          <a:effectLst/>
                          <a:latin typeface="+mj-lt"/>
                        </a:rPr>
                        <a:t>43%</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43%</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52%</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43%</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43%</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510017484"/>
                  </a:ext>
                </a:extLst>
              </a:tr>
              <a:tr h="416052">
                <a:tc>
                  <a:txBody>
                    <a:bodyPr/>
                    <a:lstStyle/>
                    <a:p>
                      <a:pPr algn="ctr" fontAlgn="ctr"/>
                      <a:r>
                        <a:rPr lang="es-ES_tradnl" sz="1400" b="0" i="0" u="none" strike="noStrike" noProof="0" dirty="0">
                          <a:solidFill>
                            <a:schemeClr val="tx1"/>
                          </a:solidFill>
                          <a:effectLst/>
                          <a:latin typeface="+mn-lt"/>
                        </a:rPr>
                        <a:t>Batallando mucho financieramente</a:t>
                      </a:r>
                    </a:p>
                  </a:txBody>
                  <a:tcPr marL="9525" marR="9525" marT="91440" marB="91440" anchor="ctr"/>
                </a:tc>
                <a:tc>
                  <a:txBody>
                    <a:bodyPr/>
                    <a:lstStyle/>
                    <a:p>
                      <a:pPr algn="ctr" fontAlgn="ctr"/>
                      <a:r>
                        <a:rPr lang="en-US" sz="1400" b="0" i="0" u="none" strike="noStrike" dirty="0">
                          <a:solidFill>
                            <a:schemeClr val="tx1"/>
                          </a:solidFill>
                          <a:effectLst/>
                          <a:latin typeface="+mj-lt"/>
                        </a:rPr>
                        <a:t>10%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5%</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17%</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7%</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11%</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5%</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45%</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874631604"/>
                  </a:ext>
                </a:extLst>
              </a:tr>
              <a:tr h="416052">
                <a:tc>
                  <a:txBody>
                    <a:bodyPr/>
                    <a:lstStyle/>
                    <a:p>
                      <a:pPr algn="ctr" fontAlgn="b"/>
                      <a:r>
                        <a:rPr lang="es-ES_tradnl" sz="1400" b="0" i="0" u="none" strike="noStrike" noProof="0" dirty="0">
                          <a:solidFill>
                            <a:schemeClr val="tx1"/>
                          </a:solidFill>
                          <a:effectLst/>
                          <a:latin typeface="+mn-lt"/>
                        </a:rPr>
                        <a:t>No sé</a:t>
                      </a:r>
                    </a:p>
                  </a:txBody>
                  <a:tcPr marL="9525" marR="9525" marT="91440" marB="91440" anchor="ctr"/>
                </a:tc>
                <a:tc>
                  <a:txBody>
                    <a:bodyPr/>
                    <a:lstStyle/>
                    <a:p>
                      <a:pPr algn="ctr" fontAlgn="b"/>
                      <a:r>
                        <a:rPr lang="en-US" sz="1400" b="0" i="0" u="none" strike="noStrike" dirty="0">
                          <a:solidFill>
                            <a:schemeClr val="tx1"/>
                          </a:solidFill>
                          <a:effectLst/>
                          <a:latin typeface="+mj-lt"/>
                        </a:rPr>
                        <a:t>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37270674"/>
                  </a:ext>
                </a:extLst>
              </a:tr>
            </a:tbl>
          </a:graphicData>
        </a:graphic>
      </p:graphicFrame>
    </p:spTree>
    <p:extLst>
      <p:ext uri="{BB962C8B-B14F-4D97-AF65-F5344CB8AC3E}">
        <p14:creationId xmlns:p14="http://schemas.microsoft.com/office/powerpoint/2010/main" val="310660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184A2-5D3C-6580-32A7-F7188B4A4AB4}"/>
              </a:ext>
            </a:extLst>
          </p:cNvPr>
          <p:cNvSpPr>
            <a:spLocks noGrp="1"/>
          </p:cNvSpPr>
          <p:nvPr>
            <p:ph type="sldNum" sz="quarter" idx="10"/>
          </p:nvPr>
        </p:nvSpPr>
        <p:spPr/>
        <p:txBody>
          <a:bodyPr/>
          <a:lstStyle/>
          <a:p>
            <a:fld id="{68963FF3-3082-0146-9045-A71664B0B906}" type="slidenum">
              <a:rPr lang="en-US" smtClean="0"/>
              <a:t>23</a:t>
            </a:fld>
            <a:endParaRPr lang="en-US" dirty="0"/>
          </a:p>
        </p:txBody>
      </p:sp>
      <p:sp>
        <p:nvSpPr>
          <p:cNvPr id="3" name="Text Placeholder 2">
            <a:extLst>
              <a:ext uri="{FF2B5EF4-FFF2-40B4-BE49-F238E27FC236}">
                <a16:creationId xmlns:a16="http://schemas.microsoft.com/office/drawing/2014/main" id="{3C43BF85-C2EA-4F2E-F62F-DD29E8903438}"/>
              </a:ext>
            </a:extLst>
          </p:cNvPr>
          <p:cNvSpPr>
            <a:spLocks noGrp="1"/>
          </p:cNvSpPr>
          <p:nvPr>
            <p:ph type="body" sz="quarter" idx="11"/>
          </p:nvPr>
        </p:nvSpPr>
        <p:spPr/>
        <p:txBody>
          <a:bodyPr/>
          <a:lstStyle/>
          <a:p>
            <a:r>
              <a:rPr lang="es-ES" dirty="0"/>
              <a:t>En zonas rurales, el aumento de ahorros se percibe con menor frecuencia que en otras regiones.</a:t>
            </a:r>
            <a:endParaRPr lang="es-ES_tradnl" dirty="0"/>
          </a:p>
        </p:txBody>
      </p:sp>
      <p:sp>
        <p:nvSpPr>
          <p:cNvPr id="4" name="Text Placeholder 3">
            <a:extLst>
              <a:ext uri="{FF2B5EF4-FFF2-40B4-BE49-F238E27FC236}">
                <a16:creationId xmlns:a16="http://schemas.microsoft.com/office/drawing/2014/main" id="{5A1E43DE-D896-9E6D-FE6D-B7FA31449F6A}"/>
              </a:ext>
            </a:extLst>
          </p:cNvPr>
          <p:cNvSpPr>
            <a:spLocks noGrp="1"/>
          </p:cNvSpPr>
          <p:nvPr>
            <p:ph type="body" sz="quarter" idx="12"/>
          </p:nvPr>
        </p:nvSpPr>
        <p:spPr/>
        <p:txBody>
          <a:bodyPr/>
          <a:lstStyle/>
          <a:p>
            <a:r>
              <a:rPr lang="es-ES_tradnl" dirty="0"/>
              <a:t>Q17. ¿Cuál de las siguientes opciones describe mejor su situación financiera?: </a:t>
            </a:r>
          </a:p>
        </p:txBody>
      </p:sp>
      <p:sp>
        <p:nvSpPr>
          <p:cNvPr id="5" name="Text Placeholder 4">
            <a:extLst>
              <a:ext uri="{FF2B5EF4-FFF2-40B4-BE49-F238E27FC236}">
                <a16:creationId xmlns:a16="http://schemas.microsoft.com/office/drawing/2014/main" id="{1D032A9C-B8A7-48CB-EFF0-1B369EC3FB03}"/>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E3895985-8579-7948-8887-BC4123C4A5E9}"/>
              </a:ext>
            </a:extLst>
          </p:cNvPr>
          <p:cNvGraphicFramePr>
            <a:graphicFrameLocks noGrp="1"/>
          </p:cNvGraphicFramePr>
          <p:nvPr>
            <p:extLst>
              <p:ext uri="{D42A27DB-BD31-4B8C-83A1-F6EECF244321}">
                <p14:modId xmlns:p14="http://schemas.microsoft.com/office/powerpoint/2010/main" val="9140863"/>
              </p:ext>
            </p:extLst>
          </p:nvPr>
        </p:nvGraphicFramePr>
        <p:xfrm>
          <a:off x="520700" y="2346994"/>
          <a:ext cx="10972800" cy="3648771"/>
        </p:xfrm>
        <a:graphic>
          <a:graphicData uri="http://schemas.openxmlformats.org/drawingml/2006/table">
            <a:tbl>
              <a:tblPr firstRow="1" bandRow="1">
                <a:tableStyleId>{073A0DAA-6AF3-43AB-8588-CEC1D06C72B9}</a:tableStyleId>
              </a:tblPr>
              <a:tblGrid>
                <a:gridCol w="4923771">
                  <a:extLst>
                    <a:ext uri="{9D8B030D-6E8A-4147-A177-3AD203B41FA5}">
                      <a16:colId xmlns:a16="http://schemas.microsoft.com/office/drawing/2014/main" val="703193328"/>
                    </a:ext>
                  </a:extLst>
                </a:gridCol>
                <a:gridCol w="806301">
                  <a:extLst>
                    <a:ext uri="{9D8B030D-6E8A-4147-A177-3AD203B41FA5}">
                      <a16:colId xmlns:a16="http://schemas.microsoft.com/office/drawing/2014/main" val="2467749163"/>
                    </a:ext>
                  </a:extLst>
                </a:gridCol>
                <a:gridCol w="1747576">
                  <a:extLst>
                    <a:ext uri="{9D8B030D-6E8A-4147-A177-3AD203B41FA5}">
                      <a16:colId xmlns:a16="http://schemas.microsoft.com/office/drawing/2014/main" val="3228590397"/>
                    </a:ext>
                  </a:extLst>
                </a:gridCol>
                <a:gridCol w="1747576">
                  <a:extLst>
                    <a:ext uri="{9D8B030D-6E8A-4147-A177-3AD203B41FA5}">
                      <a16:colId xmlns:a16="http://schemas.microsoft.com/office/drawing/2014/main" val="1935393272"/>
                    </a:ext>
                  </a:extLst>
                </a:gridCol>
                <a:gridCol w="1747576">
                  <a:extLst>
                    <a:ext uri="{9D8B030D-6E8A-4147-A177-3AD203B41FA5}">
                      <a16:colId xmlns:a16="http://schemas.microsoft.com/office/drawing/2014/main" val="1028602554"/>
                    </a:ext>
                  </a:extLst>
                </a:gridCol>
              </a:tblGrid>
              <a:tr h="521253">
                <a:tc rowSpan="2">
                  <a:txBody>
                    <a:bodyPr/>
                    <a:lstStyle/>
                    <a:p>
                      <a:pPr algn="ctr">
                        <a:lnSpc>
                          <a:spcPct val="100000"/>
                        </a:lnSpc>
                      </a:pPr>
                      <a:r>
                        <a:rPr lang="es-ES_tradnl" sz="1400" b="1" kern="1200" noProof="0" dirty="0">
                          <a:solidFill>
                            <a:schemeClr val="accent3"/>
                          </a:solidFill>
                          <a:latin typeface="+mn-lt"/>
                          <a:ea typeface="+mn-ea"/>
                          <a:cs typeface="+mn-cs"/>
                        </a:rPr>
                        <a:t>Situación Financiera</a:t>
                      </a:r>
                    </a:p>
                  </a:txBody>
                  <a:tcPr marT="91440" marB="91440" anchor="ctr">
                    <a:solidFill>
                      <a:schemeClr val="accent1"/>
                    </a:solidFill>
                  </a:tcPr>
                </a:tc>
                <a:tc rowSpan="2">
                  <a:txBody>
                    <a:bodyPr/>
                    <a:lstStyle/>
                    <a:p>
                      <a:pPr algn="ctr">
                        <a:lnSpc>
                          <a:spcPct val="100000"/>
                        </a:lnSpc>
                      </a:pPr>
                      <a:r>
                        <a:rPr lang="en-US" sz="1400" b="1" dirty="0">
                          <a:latin typeface="+mj-lt"/>
                        </a:rPr>
                        <a:t>Todos</a:t>
                      </a:r>
                    </a:p>
                  </a:txBody>
                  <a:tcPr marL="0" marR="0" marT="91440" marB="91440"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Urbanidad</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4238067926"/>
                  </a:ext>
                </a:extLst>
              </a:tr>
              <a:tr h="521253">
                <a:tc vMerge="1">
                  <a:txBody>
                    <a:bodyPr/>
                    <a:lstStyle/>
                    <a:p>
                      <a:endParaRPr lang="en-US" dirty="0"/>
                    </a:p>
                  </a:txBody>
                  <a:tcPr/>
                </a:tc>
                <a:tc vMerge="1">
                  <a:txBody>
                    <a:bodyPr/>
                    <a:lstStyle/>
                    <a:p>
                      <a:endParaRPr lang="en-US" dirty="0"/>
                    </a:p>
                  </a:txBody>
                  <a:tcPr/>
                </a:tc>
                <a:tc>
                  <a:txBody>
                    <a:bodyPr/>
                    <a:lstStyle/>
                    <a:p>
                      <a:pPr algn="ctr" fontAlgn="b"/>
                      <a:r>
                        <a:rPr lang="en-US" sz="1400" b="0" i="0" u="none" strike="noStrike" dirty="0">
                          <a:solidFill>
                            <a:schemeClr val="tx1"/>
                          </a:solidFill>
                          <a:effectLst/>
                          <a:latin typeface="+mj-lt"/>
                        </a:rPr>
                        <a:t>Urbanos</a:t>
                      </a:r>
                    </a:p>
                  </a:txBody>
                  <a:tcPr marL="9525" marR="9525"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err="1">
                          <a:solidFill>
                            <a:schemeClr val="tx1"/>
                          </a:solidFill>
                          <a:effectLst/>
                          <a:latin typeface="+mj-lt"/>
                        </a:rPr>
                        <a:t>Suburbanos</a:t>
                      </a:r>
                      <a:endParaRPr lang="en-US" sz="1400" b="0" i="0" u="none" strike="noStrike" dirty="0">
                        <a:solidFill>
                          <a:schemeClr val="tx1"/>
                        </a:solidFill>
                        <a:effectLst/>
                        <a:latin typeface="+mj-lt"/>
                      </a:endParaRP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kern="1200" dirty="0">
                          <a:solidFill>
                            <a:schemeClr val="tx1"/>
                          </a:solidFill>
                          <a:effectLst/>
                          <a:latin typeface="+mj-lt"/>
                          <a:ea typeface="+mn-ea"/>
                          <a:cs typeface="+mn-cs"/>
                        </a:rPr>
                        <a:t>Rurales</a:t>
                      </a: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28424713"/>
                  </a:ext>
                </a:extLst>
              </a:tr>
              <a:tr h="521253">
                <a:tc>
                  <a:txBody>
                    <a:bodyPr/>
                    <a:lstStyle/>
                    <a:p>
                      <a:pPr algn="ctr" fontAlgn="ctr"/>
                      <a:r>
                        <a:rPr lang="es-ES_tradnl" sz="1400" b="0" i="0" u="none" strike="noStrike" noProof="0" dirty="0">
                          <a:solidFill>
                            <a:schemeClr val="tx1"/>
                          </a:solidFill>
                          <a:effectLst/>
                          <a:latin typeface="+mn-lt"/>
                        </a:rPr>
                        <a:t>Viviendo cómodamente con aumento de ahorros</a:t>
                      </a:r>
                    </a:p>
                  </a:txBody>
                  <a:tcPr marL="9525" marR="9525" marT="91440" marB="91440" anchor="ctr"/>
                </a:tc>
                <a:tc>
                  <a:txBody>
                    <a:bodyPr/>
                    <a:lstStyle/>
                    <a:p>
                      <a:pPr algn="ctr" fontAlgn="ctr"/>
                      <a:r>
                        <a:rPr lang="en-US" sz="1400" b="0" i="0" u="none" strike="noStrike" dirty="0">
                          <a:solidFill>
                            <a:schemeClr val="tx1"/>
                          </a:solidFill>
                          <a:effectLst/>
                          <a:latin typeface="+mj-lt"/>
                        </a:rPr>
                        <a:t>14%</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15%</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14%</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10%</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647970402"/>
                  </a:ext>
                </a:extLst>
              </a:tr>
              <a:tr h="521253">
                <a:tc>
                  <a:txBody>
                    <a:bodyPr/>
                    <a:lstStyle/>
                    <a:p>
                      <a:pPr algn="ctr" fontAlgn="ctr"/>
                      <a:r>
                        <a:rPr lang="es-ES_tradnl" sz="1400" b="0" i="0" u="none" strike="noStrike" noProof="0" dirty="0">
                          <a:solidFill>
                            <a:schemeClr val="tx1"/>
                          </a:solidFill>
                          <a:effectLst/>
                          <a:latin typeface="+mn-lt"/>
                        </a:rPr>
                        <a:t>Viviendo cómodamente sin aumento de ahorros</a:t>
                      </a:r>
                    </a:p>
                  </a:txBody>
                  <a:tcPr marL="9525" marR="9525" marT="91440" marB="91440" anchor="ctr"/>
                </a:tc>
                <a:tc>
                  <a:txBody>
                    <a:bodyPr/>
                    <a:lstStyle/>
                    <a:p>
                      <a:pPr algn="ctr" fontAlgn="ctr"/>
                      <a:r>
                        <a:rPr lang="en-US" sz="1400" b="0" i="0" u="none" strike="noStrike" dirty="0">
                          <a:solidFill>
                            <a:schemeClr val="tx1"/>
                          </a:solidFill>
                          <a:effectLst/>
                          <a:latin typeface="+mj-lt"/>
                        </a:rPr>
                        <a:t>32%</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39%</a:t>
                      </a:r>
                    </a:p>
                  </a:txBody>
                  <a:tcPr marL="7620" marR="7620" marT="7620" marB="0" anchor="ctr"/>
                </a:tc>
                <a:tc>
                  <a:txBody>
                    <a:bodyPr/>
                    <a:lstStyle/>
                    <a:p>
                      <a:pPr algn="ctr" fontAlgn="b">
                        <a:buNone/>
                      </a:pPr>
                      <a:r>
                        <a:rPr lang="en-US" sz="1400" b="0" i="0" u="none" strike="noStrike">
                          <a:solidFill>
                            <a:schemeClr val="tx1"/>
                          </a:solidFill>
                          <a:effectLst/>
                          <a:latin typeface="+mn-lt"/>
                        </a:rPr>
                        <a:t>35%</a:t>
                      </a:r>
                    </a:p>
                  </a:txBody>
                  <a:tcPr marL="7620" marR="7620" marT="7620" marB="0" anchor="ctr"/>
                </a:tc>
                <a:extLst>
                  <a:ext uri="{0D108BD9-81ED-4DB2-BD59-A6C34878D82A}">
                    <a16:rowId xmlns:a16="http://schemas.microsoft.com/office/drawing/2014/main" val="1098436512"/>
                  </a:ext>
                </a:extLst>
              </a:tr>
              <a:tr h="521253">
                <a:tc>
                  <a:txBody>
                    <a:bodyPr/>
                    <a:lstStyle/>
                    <a:p>
                      <a:pPr algn="ctr" fontAlgn="ctr"/>
                      <a:r>
                        <a:rPr lang="es-ES_tradnl" sz="1400" b="0" i="0" u="none" strike="noStrike" noProof="0" dirty="0">
                          <a:solidFill>
                            <a:schemeClr val="tx1"/>
                          </a:solidFill>
                          <a:effectLst/>
                          <a:latin typeface="+mn-lt"/>
                        </a:rPr>
                        <a:t>Solo lo suficiente financieramente</a:t>
                      </a:r>
                    </a:p>
                  </a:txBody>
                  <a:tcPr marL="9525" marR="9525" marT="91440" marB="91440" anchor="ctr"/>
                </a:tc>
                <a:tc>
                  <a:txBody>
                    <a:bodyPr/>
                    <a:lstStyle/>
                    <a:p>
                      <a:pPr algn="ctr" fontAlgn="ctr"/>
                      <a:r>
                        <a:rPr lang="en-US" sz="1400" b="0" i="0" u="none" strike="noStrike" dirty="0">
                          <a:solidFill>
                            <a:schemeClr val="tx1"/>
                          </a:solidFill>
                          <a:effectLst/>
                          <a:latin typeface="+mj-lt"/>
                        </a:rPr>
                        <a:t>43%</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44%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41%</a:t>
                      </a:r>
                    </a:p>
                  </a:txBody>
                  <a:tcPr marL="7620" marR="7620" marT="7620" marB="0" anchor="ctr"/>
                </a:tc>
                <a:tc>
                  <a:txBody>
                    <a:bodyPr/>
                    <a:lstStyle/>
                    <a:p>
                      <a:pPr algn="ctr" fontAlgn="b">
                        <a:buNone/>
                      </a:pPr>
                      <a:r>
                        <a:rPr lang="en-US" sz="1400" b="0" i="0" u="none" strike="noStrike">
                          <a:solidFill>
                            <a:schemeClr val="tx1"/>
                          </a:solidFill>
                          <a:effectLst/>
                          <a:latin typeface="+mn-lt"/>
                        </a:rPr>
                        <a:t>42%</a:t>
                      </a:r>
                    </a:p>
                  </a:txBody>
                  <a:tcPr marL="7620" marR="7620" marT="7620" marB="0" anchor="ctr"/>
                </a:tc>
                <a:extLst>
                  <a:ext uri="{0D108BD9-81ED-4DB2-BD59-A6C34878D82A}">
                    <a16:rowId xmlns:a16="http://schemas.microsoft.com/office/drawing/2014/main" val="3249459546"/>
                  </a:ext>
                </a:extLst>
              </a:tr>
              <a:tr h="521253">
                <a:tc>
                  <a:txBody>
                    <a:bodyPr/>
                    <a:lstStyle/>
                    <a:p>
                      <a:pPr algn="ctr" fontAlgn="ctr"/>
                      <a:r>
                        <a:rPr lang="es-ES_tradnl" sz="1400" b="0" i="0" u="none" strike="noStrike" noProof="0" dirty="0">
                          <a:solidFill>
                            <a:schemeClr val="tx1"/>
                          </a:solidFill>
                          <a:effectLst/>
                          <a:latin typeface="+mn-lt"/>
                        </a:rPr>
                        <a:t>Batallando mucho financieramente</a:t>
                      </a:r>
                    </a:p>
                  </a:txBody>
                  <a:tcPr marL="9525" marR="9525" marT="91440" marB="91440" anchor="ctr"/>
                </a:tc>
                <a:tc>
                  <a:txBody>
                    <a:bodyPr/>
                    <a:lstStyle/>
                    <a:p>
                      <a:pPr algn="ctr" fontAlgn="ctr"/>
                      <a:r>
                        <a:rPr lang="en-US" sz="1400" b="0" i="0" u="none" strike="noStrike" dirty="0">
                          <a:solidFill>
                            <a:schemeClr val="tx1"/>
                          </a:solidFill>
                          <a:effectLst/>
                          <a:latin typeface="+mj-lt"/>
                        </a:rPr>
                        <a:t>10%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6%</a:t>
                      </a:r>
                    </a:p>
                  </a:txBody>
                  <a:tcPr marL="7620" marR="7620" marT="7620" marB="0" anchor="ctr"/>
                </a:tc>
                <a:tc>
                  <a:txBody>
                    <a:bodyPr/>
                    <a:lstStyle/>
                    <a:p>
                      <a:pPr algn="ctr" fontAlgn="b">
                        <a:buNone/>
                      </a:pPr>
                      <a:r>
                        <a:rPr lang="en-US" sz="1400" b="0" i="0" u="none" strike="noStrike">
                          <a:solidFill>
                            <a:schemeClr val="tx1"/>
                          </a:solidFill>
                          <a:effectLst/>
                          <a:latin typeface="+mn-lt"/>
                        </a:rPr>
                        <a:t>12%</a:t>
                      </a:r>
                    </a:p>
                  </a:txBody>
                  <a:tcPr marL="7620" marR="7620" marT="7620" marB="0" anchor="ctr"/>
                </a:tc>
                <a:extLst>
                  <a:ext uri="{0D108BD9-81ED-4DB2-BD59-A6C34878D82A}">
                    <a16:rowId xmlns:a16="http://schemas.microsoft.com/office/drawing/2014/main" val="3436146179"/>
                  </a:ext>
                </a:extLst>
              </a:tr>
              <a:tr h="521253">
                <a:tc>
                  <a:txBody>
                    <a:bodyPr/>
                    <a:lstStyle/>
                    <a:p>
                      <a:pPr algn="ctr" fontAlgn="b"/>
                      <a:r>
                        <a:rPr lang="es-ES_tradnl" sz="1400" b="0" i="0" u="none" strike="noStrike" noProof="0" dirty="0">
                          <a:solidFill>
                            <a:schemeClr val="tx1"/>
                          </a:solidFill>
                          <a:effectLst/>
                          <a:latin typeface="+mn-lt"/>
                        </a:rPr>
                        <a:t>No sé</a:t>
                      </a:r>
                    </a:p>
                  </a:txBody>
                  <a:tcPr marL="9525" marR="9525" marT="91440" marB="91440" anchor="ctr"/>
                </a:tc>
                <a:tc>
                  <a:txBody>
                    <a:bodyPr/>
                    <a:lstStyle/>
                    <a:p>
                      <a:pPr algn="ctr" fontAlgn="b"/>
                      <a:r>
                        <a:rPr lang="en-US" sz="1400" b="0" i="0" u="none" strike="noStrike" dirty="0">
                          <a:solidFill>
                            <a:schemeClr val="tx1"/>
                          </a:solidFill>
                          <a:effectLst/>
                          <a:latin typeface="+mj-lt"/>
                        </a:rPr>
                        <a:t>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tc>
                <a:tc>
                  <a:txBody>
                    <a:bodyPr/>
                    <a:lstStyle/>
                    <a:p>
                      <a:pPr algn="ctr" fontAlgn="b">
                        <a:buNone/>
                      </a:pPr>
                      <a:r>
                        <a:rPr lang="en-US" sz="1400" b="0" i="0" u="none" strike="noStrike" dirty="0">
                          <a:solidFill>
                            <a:schemeClr val="tx1"/>
                          </a:solidFill>
                          <a:effectLst/>
                          <a:latin typeface="+mn-lt"/>
                        </a:rPr>
                        <a:t>1%</a:t>
                      </a:r>
                    </a:p>
                  </a:txBody>
                  <a:tcPr marL="7620" marR="7620" marT="7620" marB="0" anchor="ctr"/>
                </a:tc>
                <a:extLst>
                  <a:ext uri="{0D108BD9-81ED-4DB2-BD59-A6C34878D82A}">
                    <a16:rowId xmlns:a16="http://schemas.microsoft.com/office/drawing/2014/main" val="3135653486"/>
                  </a:ext>
                </a:extLst>
              </a:tr>
            </a:tbl>
          </a:graphicData>
        </a:graphic>
      </p:graphicFrame>
    </p:spTree>
    <p:extLst>
      <p:ext uri="{BB962C8B-B14F-4D97-AF65-F5344CB8AC3E}">
        <p14:creationId xmlns:p14="http://schemas.microsoft.com/office/powerpoint/2010/main" val="208037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D92F1B-8A16-B453-6FAA-2AD40D4FF8A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756539E5-CA74-1F26-976F-296353475A76}"/>
              </a:ext>
            </a:extLst>
          </p:cNvPr>
          <p:cNvSpPr>
            <a:spLocks noGrp="1"/>
          </p:cNvSpPr>
          <p:nvPr>
            <p:ph type="body" sz="quarter" idx="11"/>
          </p:nvPr>
        </p:nvSpPr>
        <p:spPr/>
        <p:txBody>
          <a:bodyPr/>
          <a:lstStyle/>
          <a:p>
            <a:r>
              <a:rPr lang="es-ES" dirty="0"/>
              <a:t>Cuatro de cada diez Latinos en Colorado enfrentan un retroceso económico: la crisis no ha terminado.</a:t>
            </a:r>
            <a:endParaRPr lang="en-US" dirty="0"/>
          </a:p>
        </p:txBody>
      </p:sp>
      <p:sp>
        <p:nvSpPr>
          <p:cNvPr id="4" name="Text Placeholder 3">
            <a:extLst>
              <a:ext uri="{FF2B5EF4-FFF2-40B4-BE49-F238E27FC236}">
                <a16:creationId xmlns:a16="http://schemas.microsoft.com/office/drawing/2014/main" id="{C3BC76BD-5A75-A27F-9487-07A9B1C1C3D8}"/>
              </a:ext>
            </a:extLst>
          </p:cNvPr>
          <p:cNvSpPr>
            <a:spLocks noGrp="1"/>
          </p:cNvSpPr>
          <p:nvPr>
            <p:ph type="body" sz="quarter" idx="12"/>
          </p:nvPr>
        </p:nvSpPr>
        <p:spPr/>
        <p:txBody>
          <a:bodyPr/>
          <a:lstStyle/>
          <a:p>
            <a:r>
              <a:rPr lang="en-US" dirty="0"/>
              <a:t>P18. </a:t>
            </a:r>
            <a:r>
              <a:rPr lang="es-ES" dirty="0"/>
              <a:t>¿Diría usted que está mejor, peor o igual económicamente que hace un año?</a:t>
            </a:r>
            <a:endParaRPr lang="en-US" dirty="0"/>
          </a:p>
        </p:txBody>
      </p:sp>
      <p:sp>
        <p:nvSpPr>
          <p:cNvPr id="7" name="Text Placeholder 6">
            <a:extLst>
              <a:ext uri="{FF2B5EF4-FFF2-40B4-BE49-F238E27FC236}">
                <a16:creationId xmlns:a16="http://schemas.microsoft.com/office/drawing/2014/main" id="{F57DE298-532F-B8A0-13BF-DBCC7B465432}"/>
              </a:ext>
            </a:extLst>
          </p:cNvPr>
          <p:cNvSpPr>
            <a:spLocks noGrp="1"/>
          </p:cNvSpPr>
          <p:nvPr>
            <p:ph type="body" sz="quarter" idx="13"/>
          </p:nvPr>
        </p:nvSpPr>
        <p:spPr/>
        <p:txBody>
          <a:bodyPr/>
          <a:lstStyle/>
          <a:p>
            <a:endParaRPr lang="en-US" dirty="0"/>
          </a:p>
        </p:txBody>
      </p:sp>
      <p:graphicFrame>
        <p:nvGraphicFramePr>
          <p:cNvPr id="8" name="Chart 7">
            <a:extLst>
              <a:ext uri="{FF2B5EF4-FFF2-40B4-BE49-F238E27FC236}">
                <a16:creationId xmlns:a16="http://schemas.microsoft.com/office/drawing/2014/main" id="{C1801B7C-5285-38A4-E683-4F4CF78E0717}"/>
              </a:ext>
            </a:extLst>
          </p:cNvPr>
          <p:cNvGraphicFramePr/>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C6132A4-37C9-D376-2C8B-0FE88BCA6A0E}"/>
              </a:ext>
            </a:extLst>
          </p:cNvPr>
          <p:cNvSpPr txBox="1"/>
          <p:nvPr/>
        </p:nvSpPr>
        <p:spPr>
          <a:xfrm>
            <a:off x="5612426" y="2430813"/>
            <a:ext cx="13229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Total </a:t>
            </a:r>
            <a:r>
              <a:rPr kumimoji="0" lang="en-US" sz="1600" b="1" i="0" u="none" strike="noStrike" kern="1200" cap="none" spc="0" normalizeH="0" baseline="0" noProof="0" dirty="0" err="1">
                <a:ln>
                  <a:noFill/>
                </a:ln>
                <a:solidFill>
                  <a:srgbClr val="4397B6"/>
                </a:solidFill>
                <a:effectLst/>
                <a:uLnTx/>
                <a:uFillTx/>
                <a:latin typeface="Montserrat SemiBold"/>
                <a:ea typeface="+mn-ea"/>
                <a:cs typeface="+mn-cs"/>
              </a:rPr>
              <a:t>mejor</a:t>
            </a:r>
            <a:br>
              <a:rPr kumimoji="0" lang="en-US" sz="1600" b="1" i="0" u="none" strike="noStrike" kern="1200" cap="none" spc="0" normalizeH="0" baseline="0" noProof="0" dirty="0">
                <a:ln>
                  <a:noFill/>
                </a:ln>
                <a:solidFill>
                  <a:srgbClr val="4397B6"/>
                </a:solidFill>
                <a:effectLst/>
                <a:uLnTx/>
                <a:uFillTx/>
                <a:latin typeface="Montserrat SemiBold"/>
                <a:ea typeface="+mn-ea"/>
                <a:cs typeface="+mn-cs"/>
              </a:rPr>
            </a:b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17%</a:t>
            </a:r>
          </a:p>
        </p:txBody>
      </p:sp>
      <p:sp>
        <p:nvSpPr>
          <p:cNvPr id="10" name="TextBox 9">
            <a:extLst>
              <a:ext uri="{FF2B5EF4-FFF2-40B4-BE49-F238E27FC236}">
                <a16:creationId xmlns:a16="http://schemas.microsoft.com/office/drawing/2014/main" id="{C5AA1166-E2E5-239B-3E65-9A048879D589}"/>
              </a:ext>
            </a:extLst>
          </p:cNvPr>
          <p:cNvSpPr txBox="1"/>
          <p:nvPr/>
        </p:nvSpPr>
        <p:spPr>
          <a:xfrm>
            <a:off x="8014967" y="4887143"/>
            <a:ext cx="13229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Total Peor</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40%</a:t>
            </a:r>
          </a:p>
        </p:txBody>
      </p:sp>
    </p:spTree>
    <p:extLst>
      <p:ext uri="{BB962C8B-B14F-4D97-AF65-F5344CB8AC3E}">
        <p14:creationId xmlns:p14="http://schemas.microsoft.com/office/powerpoint/2010/main" val="26941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05717-9AFB-8CC3-752F-FD1F1B0025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09EF6-F017-B9C5-78DF-113F1C5A27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798CA1B4-EB47-46F1-B885-6229AB740F7F}"/>
              </a:ext>
            </a:extLst>
          </p:cNvPr>
          <p:cNvSpPr>
            <a:spLocks noGrp="1"/>
          </p:cNvSpPr>
          <p:nvPr>
            <p:ph type="body" sz="quarter" idx="11"/>
          </p:nvPr>
        </p:nvSpPr>
        <p:spPr/>
        <p:txBody>
          <a:bodyPr/>
          <a:lstStyle/>
          <a:p>
            <a:r>
              <a:rPr lang="es-ES" dirty="0"/>
              <a:t>Preocupación creciente: 40% de los Latinos en Colorado enfrentan inseguridad alimentaria.</a:t>
            </a:r>
            <a:endParaRPr lang="en-US" dirty="0"/>
          </a:p>
        </p:txBody>
      </p:sp>
      <p:sp>
        <p:nvSpPr>
          <p:cNvPr id="4" name="Text Placeholder 3">
            <a:extLst>
              <a:ext uri="{FF2B5EF4-FFF2-40B4-BE49-F238E27FC236}">
                <a16:creationId xmlns:a16="http://schemas.microsoft.com/office/drawing/2014/main" id="{AE4975BD-83E5-F27A-D0E5-D616D0BCEE6F}"/>
              </a:ext>
            </a:extLst>
          </p:cNvPr>
          <p:cNvSpPr>
            <a:spLocks noGrp="1"/>
          </p:cNvSpPr>
          <p:nvPr>
            <p:ph type="body" sz="quarter" idx="12"/>
          </p:nvPr>
        </p:nvSpPr>
        <p:spPr/>
        <p:txBody>
          <a:bodyPr/>
          <a:lstStyle/>
          <a:p>
            <a:r>
              <a:rPr lang="en-US" dirty="0"/>
              <a:t>P22. </a:t>
            </a:r>
            <a:r>
              <a:rPr lang="es-ES" dirty="0"/>
              <a:t>Pensando en el próximo año, ¿qué tan preocupada/o está por no poder costear siempre suficiente comida para usted y su familia</a:t>
            </a:r>
            <a:endParaRPr lang="en-US" dirty="0"/>
          </a:p>
        </p:txBody>
      </p:sp>
      <p:sp>
        <p:nvSpPr>
          <p:cNvPr id="7" name="Text Placeholder 6">
            <a:extLst>
              <a:ext uri="{FF2B5EF4-FFF2-40B4-BE49-F238E27FC236}">
                <a16:creationId xmlns:a16="http://schemas.microsoft.com/office/drawing/2014/main" id="{D55F759E-A4BD-AC5D-0D68-F633EBF25DD7}"/>
              </a:ext>
            </a:extLst>
          </p:cNvPr>
          <p:cNvSpPr>
            <a:spLocks noGrp="1"/>
          </p:cNvSpPr>
          <p:nvPr>
            <p:ph type="body" sz="quarter" idx="13"/>
          </p:nvPr>
        </p:nvSpPr>
        <p:spPr/>
        <p:txBody>
          <a:bodyPr/>
          <a:lstStyle/>
          <a:p>
            <a:endParaRPr lang="en-US"/>
          </a:p>
        </p:txBody>
      </p:sp>
      <p:graphicFrame>
        <p:nvGraphicFramePr>
          <p:cNvPr id="8" name="Chart 7">
            <a:extLst>
              <a:ext uri="{FF2B5EF4-FFF2-40B4-BE49-F238E27FC236}">
                <a16:creationId xmlns:a16="http://schemas.microsoft.com/office/drawing/2014/main" id="{3B37EA19-1502-A2ED-CAB4-FD734C8C2FA2}"/>
              </a:ext>
            </a:extLst>
          </p:cNvPr>
          <p:cNvGraphicFramePr/>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930D42D-F749-6734-54DF-559BBE5E30C7}"/>
              </a:ext>
            </a:extLst>
          </p:cNvPr>
          <p:cNvSpPr txBox="1"/>
          <p:nvPr/>
        </p:nvSpPr>
        <p:spPr>
          <a:xfrm>
            <a:off x="8676447" y="4681870"/>
            <a:ext cx="15708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Total No </a:t>
            </a:r>
            <a:r>
              <a:rPr lang="en-US" sz="1600" b="1" dirty="0">
                <a:solidFill>
                  <a:srgbClr val="4397B6"/>
                </a:solidFill>
                <a:latin typeface="Montserrat SemiBold"/>
              </a:rPr>
              <a:t>P</a:t>
            </a:r>
            <a:r>
              <a:rPr kumimoji="0" lang="en-US" sz="1600" b="1" i="0" u="none" strike="noStrike" kern="1200" cap="none" spc="0" normalizeH="0" baseline="0" noProof="0" dirty="0" err="1">
                <a:ln>
                  <a:noFill/>
                </a:ln>
                <a:solidFill>
                  <a:srgbClr val="4397B6"/>
                </a:solidFill>
                <a:effectLst/>
                <a:uLnTx/>
                <a:uFillTx/>
                <a:latin typeface="Montserrat SemiBold"/>
                <a:ea typeface="+mn-ea"/>
                <a:cs typeface="+mn-cs"/>
              </a:rPr>
              <a:t>reocupados</a:t>
            </a:r>
            <a:br>
              <a:rPr kumimoji="0" lang="en-US" sz="1600" b="1" i="0" u="none" strike="noStrike" kern="1200" cap="none" spc="0" normalizeH="0" baseline="0" noProof="0" dirty="0">
                <a:ln>
                  <a:noFill/>
                </a:ln>
                <a:solidFill>
                  <a:srgbClr val="4397B6"/>
                </a:solidFill>
                <a:effectLst/>
                <a:uLnTx/>
                <a:uFillTx/>
                <a:latin typeface="Montserrat SemiBold"/>
                <a:ea typeface="+mn-ea"/>
                <a:cs typeface="+mn-cs"/>
              </a:rPr>
            </a:b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58%</a:t>
            </a:r>
          </a:p>
        </p:txBody>
      </p:sp>
      <p:sp>
        <p:nvSpPr>
          <p:cNvPr id="10" name="TextBox 9">
            <a:extLst>
              <a:ext uri="{FF2B5EF4-FFF2-40B4-BE49-F238E27FC236}">
                <a16:creationId xmlns:a16="http://schemas.microsoft.com/office/drawing/2014/main" id="{87FBCBF9-DAC3-7189-4BA8-2C57D20DBE4F}"/>
              </a:ext>
            </a:extLst>
          </p:cNvPr>
          <p:cNvSpPr txBox="1"/>
          <p:nvPr/>
        </p:nvSpPr>
        <p:spPr>
          <a:xfrm>
            <a:off x="7549429" y="2553027"/>
            <a:ext cx="15708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Total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Preocupados</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40%</a:t>
            </a:r>
          </a:p>
        </p:txBody>
      </p:sp>
    </p:spTree>
    <p:extLst>
      <p:ext uri="{BB962C8B-B14F-4D97-AF65-F5344CB8AC3E}">
        <p14:creationId xmlns:p14="http://schemas.microsoft.com/office/powerpoint/2010/main" val="177158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814D51-093F-BEA7-801D-5AF08125F419}"/>
              </a:ext>
            </a:extLst>
          </p:cNvPr>
          <p:cNvSpPr>
            <a:spLocks noGrp="1"/>
          </p:cNvSpPr>
          <p:nvPr>
            <p:ph type="body" sz="quarter" idx="12"/>
          </p:nvPr>
        </p:nvSpPr>
        <p:spPr/>
        <p:txBody>
          <a:bodyPr/>
          <a:lstStyle/>
          <a:p>
            <a:r>
              <a:rPr lang="en-US" dirty="0"/>
              <a:t>Q22. </a:t>
            </a:r>
            <a:r>
              <a:rPr lang="es-ES" dirty="0"/>
              <a:t>Pensando en el próximo año, ¿qué tan preocupada/o está por no poder costear siempre suficiente comida para usted y su familia?</a:t>
            </a:r>
            <a:endParaRPr lang="en-US" dirty="0"/>
          </a:p>
        </p:txBody>
      </p:sp>
      <p:sp>
        <p:nvSpPr>
          <p:cNvPr id="7" name="Text Placeholder 6">
            <a:extLst>
              <a:ext uri="{FF2B5EF4-FFF2-40B4-BE49-F238E27FC236}">
                <a16:creationId xmlns:a16="http://schemas.microsoft.com/office/drawing/2014/main" id="{AB3D11FF-8921-C749-21FF-94C72FFB9B13}"/>
              </a:ext>
            </a:extLst>
          </p:cNvPr>
          <p:cNvSpPr>
            <a:spLocks noGrp="1"/>
          </p:cNvSpPr>
          <p:nvPr>
            <p:ph type="body" sz="quarter" idx="11"/>
          </p:nvPr>
        </p:nvSpPr>
        <p:spPr/>
        <p:txBody>
          <a:bodyPr/>
          <a:lstStyle/>
          <a:p>
            <a:r>
              <a:rPr lang="es-ES" dirty="0"/>
              <a:t>El hambre como amenaza silenciosa: 83% de los hogares con bajos ingresos viven con miedo.</a:t>
            </a:r>
            <a:endParaRPr lang="en-US" dirty="0"/>
          </a:p>
        </p:txBody>
      </p:sp>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6" name="Text Placeholder 5">
            <a:extLst>
              <a:ext uri="{FF2B5EF4-FFF2-40B4-BE49-F238E27FC236}">
                <a16:creationId xmlns:a16="http://schemas.microsoft.com/office/drawing/2014/main" id="{AE8A45E8-BB52-4EEA-9FE9-FEC4FA0F7BD3}"/>
              </a:ext>
            </a:extLst>
          </p:cNvPr>
          <p:cNvSpPr>
            <a:spLocks noGrp="1"/>
          </p:cNvSpPr>
          <p:nvPr>
            <p:ph type="body" sz="quarter" idx="13"/>
          </p:nvPr>
        </p:nvSpPr>
        <p:spPr/>
        <p:txBody>
          <a:bodyPr/>
          <a:lstStyle/>
          <a:p>
            <a:endParaRPr lang="en-US" dirty="0"/>
          </a:p>
        </p:txBody>
      </p:sp>
      <p:graphicFrame>
        <p:nvGraphicFramePr>
          <p:cNvPr id="11" name="Table 5">
            <a:extLst>
              <a:ext uri="{FF2B5EF4-FFF2-40B4-BE49-F238E27FC236}">
                <a16:creationId xmlns:a16="http://schemas.microsoft.com/office/drawing/2014/main" id="{82FD2505-6F59-F4C7-3751-C6AC17CF7891}"/>
              </a:ext>
            </a:extLst>
          </p:cNvPr>
          <p:cNvGraphicFramePr>
            <a:graphicFrameLocks noGrp="1"/>
          </p:cNvGraphicFramePr>
          <p:nvPr/>
        </p:nvGraphicFramePr>
        <p:xfrm>
          <a:off x="563880" y="2077662"/>
          <a:ext cx="11064240" cy="3884952"/>
        </p:xfrm>
        <a:graphic>
          <a:graphicData uri="http://schemas.openxmlformats.org/drawingml/2006/table">
            <a:tbl>
              <a:tblPr firstRow="1" bandRow="1">
                <a:tableStyleId>{073A0DAA-6AF3-43AB-8588-CEC1D06C72B9}</a:tableStyleId>
              </a:tblPr>
              <a:tblGrid>
                <a:gridCol w="5003988">
                  <a:extLst>
                    <a:ext uri="{9D8B030D-6E8A-4147-A177-3AD203B41FA5}">
                      <a16:colId xmlns:a16="http://schemas.microsoft.com/office/drawing/2014/main" val="3800592379"/>
                    </a:ext>
                  </a:extLst>
                </a:gridCol>
                <a:gridCol w="1983063">
                  <a:extLst>
                    <a:ext uri="{9D8B030D-6E8A-4147-A177-3AD203B41FA5}">
                      <a16:colId xmlns:a16="http://schemas.microsoft.com/office/drawing/2014/main" val="3817541411"/>
                    </a:ext>
                  </a:extLst>
                </a:gridCol>
                <a:gridCol w="2052626">
                  <a:extLst>
                    <a:ext uri="{9D8B030D-6E8A-4147-A177-3AD203B41FA5}">
                      <a16:colId xmlns:a16="http://schemas.microsoft.com/office/drawing/2014/main" val="596334569"/>
                    </a:ext>
                  </a:extLst>
                </a:gridCol>
                <a:gridCol w="2024563">
                  <a:extLst>
                    <a:ext uri="{9D8B030D-6E8A-4147-A177-3AD203B41FA5}">
                      <a16:colId xmlns:a16="http://schemas.microsoft.com/office/drawing/2014/main" val="1013737291"/>
                    </a:ext>
                  </a:extLst>
                </a:gridCol>
              </a:tblGrid>
              <a:tr h="421611">
                <a:tc>
                  <a:txBody>
                    <a:bodyPr/>
                    <a:lstStyle/>
                    <a:p>
                      <a:pPr algn="ctr">
                        <a:lnSpc>
                          <a:spcPct val="100000"/>
                        </a:lnSpc>
                      </a:pPr>
                      <a:r>
                        <a:rPr lang="en-US" sz="1500" b="1" dirty="0">
                          <a:solidFill>
                            <a:schemeClr val="accent3"/>
                          </a:solidFill>
                          <a:latin typeface="+mj-lt"/>
                        </a:rPr>
                        <a:t>Grupo </a:t>
                      </a:r>
                      <a:r>
                        <a:rPr lang="en-US" sz="1500" b="1" dirty="0" err="1">
                          <a:solidFill>
                            <a:schemeClr val="accent3"/>
                          </a:solidFill>
                          <a:latin typeface="+mj-lt"/>
                        </a:rPr>
                        <a:t>Demográfico</a:t>
                      </a:r>
                      <a:endParaRPr lang="en-US" sz="1500" b="1" dirty="0">
                        <a:solidFill>
                          <a:schemeClr val="accent3"/>
                        </a:solidFill>
                        <a:latin typeface="+mj-lt"/>
                      </a:endParaRPr>
                    </a:p>
                    <a:p>
                      <a:pPr algn="ctr">
                        <a:lnSpc>
                          <a:spcPct val="100000"/>
                        </a:lnSpc>
                      </a:pPr>
                      <a:endParaRPr lang="en-US" sz="1500" b="1" dirty="0">
                        <a:solidFill>
                          <a:schemeClr val="accent3"/>
                        </a:solidFill>
                        <a:latin typeface="+mj-lt"/>
                      </a:endParaRPr>
                    </a:p>
                  </a:txBody>
                  <a:tcPr marT="27432" marB="27432" anchor="ctr">
                    <a:solidFill>
                      <a:schemeClr val="accent4"/>
                    </a:solidFill>
                  </a:tcPr>
                </a:tc>
                <a:tc>
                  <a:txBody>
                    <a:bodyPr/>
                    <a:lstStyle/>
                    <a:p>
                      <a:pPr algn="ctr" fontAlgn="b"/>
                      <a:r>
                        <a:rPr lang="en-US" sz="1500" b="1" i="0" u="none" strike="noStrike" dirty="0">
                          <a:solidFill>
                            <a:schemeClr val="accent3"/>
                          </a:solidFill>
                          <a:effectLst/>
                          <a:latin typeface="+mj-lt"/>
                        </a:rPr>
                        <a:t>Total </a:t>
                      </a:r>
                      <a:r>
                        <a:rPr lang="en-US" sz="1500" b="1" i="0" u="none" strike="noStrike" dirty="0" err="1">
                          <a:solidFill>
                            <a:schemeClr val="accent3"/>
                          </a:solidFill>
                          <a:effectLst/>
                          <a:latin typeface="+mj-lt"/>
                        </a:rPr>
                        <a:t>Preocupados</a:t>
                      </a:r>
                      <a:endParaRPr lang="en-US" sz="1500" b="1" i="0" u="none" strike="noStrike" dirty="0">
                        <a:solidFill>
                          <a:schemeClr val="accent3"/>
                        </a:solidFill>
                        <a:effectLst/>
                        <a:latin typeface="+mj-lt"/>
                      </a:endParaRPr>
                    </a:p>
                  </a:txBody>
                  <a:tcPr marT="27432" marB="27432" anchor="ctr">
                    <a:solidFill>
                      <a:schemeClr val="accent4"/>
                    </a:solidFill>
                  </a:tcPr>
                </a:tc>
                <a:tc>
                  <a:txBody>
                    <a:bodyPr/>
                    <a:lstStyle/>
                    <a:p>
                      <a:pPr algn="ctr" fontAlgn="b"/>
                      <a:r>
                        <a:rPr lang="en-US" sz="1500" b="1" i="0" u="none" strike="noStrike" dirty="0">
                          <a:solidFill>
                            <a:schemeClr val="accent3"/>
                          </a:solidFill>
                          <a:effectLst/>
                          <a:latin typeface="+mj-lt"/>
                        </a:rPr>
                        <a:t>Total No </a:t>
                      </a:r>
                      <a:r>
                        <a:rPr lang="en-US" sz="1500" b="1" i="0" u="none" strike="noStrike" dirty="0" err="1">
                          <a:solidFill>
                            <a:schemeClr val="accent3"/>
                          </a:solidFill>
                          <a:effectLst/>
                          <a:latin typeface="+mj-lt"/>
                        </a:rPr>
                        <a:t>preocupados</a:t>
                      </a:r>
                      <a:endParaRPr lang="en-US" sz="1500" b="1" i="0" u="none" strike="noStrike" dirty="0">
                        <a:solidFill>
                          <a:schemeClr val="accent3"/>
                        </a:solidFill>
                        <a:effectLst/>
                        <a:latin typeface="+mj-lt"/>
                      </a:endParaRPr>
                    </a:p>
                  </a:txBody>
                  <a:tcPr marT="27432" marB="27432" anchor="ctr">
                    <a:solidFill>
                      <a:schemeClr val="accent1"/>
                    </a:solidFill>
                  </a:tcPr>
                </a:tc>
                <a:tc>
                  <a:txBody>
                    <a:bodyPr/>
                    <a:lstStyle/>
                    <a:p>
                      <a:pPr algn="ctr" fontAlgn="b"/>
                      <a:r>
                        <a:rPr lang="en-US" sz="1500" b="1" i="0" u="none" strike="noStrike" dirty="0">
                          <a:solidFill>
                            <a:schemeClr val="tx1"/>
                          </a:solidFill>
                          <a:effectLst/>
                          <a:latin typeface="+mj-lt"/>
                        </a:rPr>
                        <a:t>No lo sabe</a:t>
                      </a:r>
                    </a:p>
                  </a:txBody>
                  <a:tcPr marT="27432" marB="27432" anchor="ctr">
                    <a:solidFill>
                      <a:schemeClr val="accent6"/>
                    </a:solidFill>
                  </a:tcPr>
                </a:tc>
                <a:extLst>
                  <a:ext uri="{0D108BD9-81ED-4DB2-BD59-A6C34878D82A}">
                    <a16:rowId xmlns:a16="http://schemas.microsoft.com/office/drawing/2014/main" val="3309465836"/>
                  </a:ext>
                </a:extLst>
              </a:tr>
              <a:tr h="421611">
                <a:tc>
                  <a:txBody>
                    <a:bodyPr/>
                    <a:lstStyle/>
                    <a:p>
                      <a:pPr algn="l" fontAlgn="b"/>
                      <a:r>
                        <a:rPr lang="en-US" sz="1500" b="1" i="0" u="none" strike="noStrike" dirty="0">
                          <a:solidFill>
                            <a:srgbClr val="000000"/>
                          </a:solidFill>
                          <a:effectLst/>
                          <a:latin typeface="+mj-lt"/>
                        </a:rPr>
                        <a:t>Todos</a:t>
                      </a:r>
                    </a:p>
                  </a:txBody>
                  <a:tcPr marT="27432" marB="27432" anchor="ctr"/>
                </a:tc>
                <a:tc>
                  <a:txBody>
                    <a:bodyPr/>
                    <a:lstStyle/>
                    <a:p>
                      <a:pPr algn="ctr" fontAlgn="b"/>
                      <a:r>
                        <a:rPr lang="en-US" sz="1500" b="0" i="0" u="none" strike="noStrike" dirty="0">
                          <a:solidFill>
                            <a:schemeClr val="tx1"/>
                          </a:solidFill>
                          <a:effectLst/>
                          <a:latin typeface="+mj-lt"/>
                        </a:rPr>
                        <a:t>41%</a:t>
                      </a:r>
                    </a:p>
                  </a:txBody>
                  <a:tcPr marL="9525" marR="9525" marT="27432" marB="27432" anchor="ctr"/>
                </a:tc>
                <a:tc>
                  <a:txBody>
                    <a:bodyPr/>
                    <a:lstStyle/>
                    <a:p>
                      <a:pPr algn="ctr" fontAlgn="b"/>
                      <a:r>
                        <a:rPr lang="en-US" sz="1500" b="0" i="0" u="none" strike="noStrike" dirty="0">
                          <a:solidFill>
                            <a:schemeClr val="tx1"/>
                          </a:solidFill>
                          <a:effectLst/>
                          <a:latin typeface="+mj-lt"/>
                        </a:rPr>
                        <a:t>59%</a:t>
                      </a:r>
                    </a:p>
                  </a:txBody>
                  <a:tcPr marL="9525" marR="9525" marT="27432" marB="27432" anchor="ctr"/>
                </a:tc>
                <a:tc>
                  <a:txBody>
                    <a:bodyPr/>
                    <a:lstStyle/>
                    <a:p>
                      <a:pPr algn="ctr" fontAlgn="b"/>
                      <a:r>
                        <a:rPr lang="en-US" sz="1500" b="0" i="0" u="none" strike="noStrike" dirty="0">
                          <a:solidFill>
                            <a:schemeClr val="tx1"/>
                          </a:solidFill>
                          <a:effectLst/>
                          <a:latin typeface="+mj-lt"/>
                        </a:rPr>
                        <a:t>0%</a:t>
                      </a:r>
                    </a:p>
                  </a:txBody>
                  <a:tcPr marL="9525" marR="9525" marT="27432" marB="27432" anchor="ctr"/>
                </a:tc>
                <a:extLst>
                  <a:ext uri="{0D108BD9-81ED-4DB2-BD59-A6C34878D82A}">
                    <a16:rowId xmlns:a16="http://schemas.microsoft.com/office/drawing/2014/main" val="2623794283"/>
                  </a:ext>
                </a:extLst>
              </a:tr>
              <a:tr h="421611">
                <a:tc>
                  <a:txBody>
                    <a:bodyPr/>
                    <a:lstStyle/>
                    <a:p>
                      <a:pPr algn="l" fontAlgn="b"/>
                      <a:r>
                        <a:rPr lang="en-US" sz="1500" b="0" i="0" u="none" strike="noStrike" dirty="0" err="1">
                          <a:solidFill>
                            <a:schemeClr val="accent3"/>
                          </a:solidFill>
                          <a:effectLst/>
                          <a:latin typeface="+mj-lt"/>
                          <a:cs typeface="Calibri" panose="020F0502020204030204" pitchFamily="34" charset="0"/>
                        </a:rPr>
                        <a:t>Ingreso</a:t>
                      </a:r>
                      <a:r>
                        <a:rPr lang="en-US" sz="1500" b="0" i="0" u="none" strike="noStrike" dirty="0">
                          <a:solidFill>
                            <a:schemeClr val="accent3"/>
                          </a:solidFill>
                          <a:effectLst/>
                          <a:latin typeface="+mj-lt"/>
                          <a:cs typeface="Calibri" panose="020F0502020204030204" pitchFamily="34" charset="0"/>
                        </a:rPr>
                        <a:t> del Hogar</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428900130"/>
                  </a:ext>
                </a:extLst>
              </a:tr>
              <a:tr h="421611">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buNone/>
                      </a:pPr>
                      <a:r>
                        <a:rPr lang="en-US" sz="1500" b="0" i="0" u="none" strike="noStrike" dirty="0">
                          <a:solidFill>
                            <a:schemeClr val="tx1"/>
                          </a:solidFill>
                          <a:effectLst/>
                          <a:latin typeface="+mn-lt"/>
                        </a:rPr>
                        <a:t>83%</a:t>
                      </a:r>
                    </a:p>
                  </a:txBody>
                  <a:tcPr marL="7620" marR="7620" marT="0" marB="0" anchor="ctr"/>
                </a:tc>
                <a:tc>
                  <a:txBody>
                    <a:bodyPr/>
                    <a:lstStyle/>
                    <a:p>
                      <a:pPr algn="ctr" fontAlgn="b">
                        <a:buNone/>
                      </a:pPr>
                      <a:r>
                        <a:rPr lang="en-US" sz="1500" b="0" i="0" u="none" strike="noStrike" dirty="0">
                          <a:solidFill>
                            <a:schemeClr val="tx1"/>
                          </a:solidFill>
                          <a:effectLst/>
                          <a:latin typeface="+mn-lt"/>
                        </a:rPr>
                        <a:t>17%</a:t>
                      </a:r>
                    </a:p>
                  </a:txBody>
                  <a:tcPr marL="7620" marR="7620" marT="0" marB="0" anchor="ctr"/>
                </a:tc>
                <a:tc>
                  <a:txBody>
                    <a:bodyPr/>
                    <a:lstStyle/>
                    <a:p>
                      <a:pPr algn="ctr" fontAlgn="b">
                        <a:buNone/>
                      </a:pPr>
                      <a:r>
                        <a:rPr lang="en-US" sz="1500" b="0" i="0" u="none" strike="noStrike" dirty="0">
                          <a:solidFill>
                            <a:schemeClr val="tx1"/>
                          </a:solidFill>
                          <a:effectLst/>
                          <a:latin typeface="+mn-lt"/>
                        </a:rPr>
                        <a:t>0%</a:t>
                      </a:r>
                    </a:p>
                  </a:txBody>
                  <a:tcPr marL="7620" marR="7620" marT="0" marB="0" anchor="ctr"/>
                </a:tc>
                <a:extLst>
                  <a:ext uri="{0D108BD9-81ED-4DB2-BD59-A6C34878D82A}">
                    <a16:rowId xmlns:a16="http://schemas.microsoft.com/office/drawing/2014/main" val="912803720"/>
                  </a:ext>
                </a:extLst>
              </a:tr>
              <a:tr h="421611">
                <a:tc>
                  <a:txBody>
                    <a:bodyPr/>
                    <a:lstStyle/>
                    <a:p>
                      <a:pPr algn="l" rtl="0" fontAlgn="b"/>
                      <a:r>
                        <a:rPr lang="en-US" sz="1500" b="0" i="0" u="none" strike="noStrike" dirty="0">
                          <a:solidFill>
                            <a:srgbClr val="2D3342"/>
                          </a:solidFill>
                          <a:effectLst/>
                          <a:latin typeface="+mn-lt"/>
                        </a:rPr>
                        <a:t>$30,000-$50,000</a:t>
                      </a:r>
                    </a:p>
                  </a:txBody>
                  <a:tcPr marT="27432" marB="27432" anchor="ctr"/>
                </a:tc>
                <a:tc>
                  <a:txBody>
                    <a:bodyPr/>
                    <a:lstStyle/>
                    <a:p>
                      <a:pPr algn="ctr" fontAlgn="b">
                        <a:buNone/>
                      </a:pPr>
                      <a:r>
                        <a:rPr lang="en-US" sz="1500" b="0" i="0" u="none" strike="noStrike">
                          <a:solidFill>
                            <a:schemeClr val="tx1"/>
                          </a:solidFill>
                          <a:effectLst/>
                          <a:latin typeface="+mn-lt"/>
                        </a:rPr>
                        <a:t>54%</a:t>
                      </a:r>
                    </a:p>
                  </a:txBody>
                  <a:tcPr marL="7620" marR="7620" marT="0" marB="0" anchor="ctr"/>
                </a:tc>
                <a:tc>
                  <a:txBody>
                    <a:bodyPr/>
                    <a:lstStyle/>
                    <a:p>
                      <a:pPr algn="ctr" fontAlgn="b">
                        <a:buNone/>
                      </a:pPr>
                      <a:r>
                        <a:rPr lang="en-US" sz="1500" b="0" i="0" u="none" strike="noStrike" dirty="0">
                          <a:solidFill>
                            <a:schemeClr val="tx1"/>
                          </a:solidFill>
                          <a:effectLst/>
                          <a:latin typeface="+mn-lt"/>
                        </a:rPr>
                        <a:t>44%</a:t>
                      </a:r>
                    </a:p>
                  </a:txBody>
                  <a:tcPr marL="7620" marR="7620" marT="0" marB="0" anchor="ctr"/>
                </a:tc>
                <a:tc>
                  <a:txBody>
                    <a:bodyPr/>
                    <a:lstStyle/>
                    <a:p>
                      <a:pPr algn="ctr" fontAlgn="b">
                        <a:buNone/>
                      </a:pPr>
                      <a:r>
                        <a:rPr lang="en-US" sz="1500" b="0" i="0" u="none" strike="noStrike" dirty="0">
                          <a:solidFill>
                            <a:schemeClr val="tx1"/>
                          </a:solidFill>
                          <a:effectLst/>
                          <a:latin typeface="+mn-lt"/>
                        </a:rPr>
                        <a:t>3%</a:t>
                      </a:r>
                    </a:p>
                  </a:txBody>
                  <a:tcPr marL="7620" marR="7620" marT="0" marB="0" anchor="ctr"/>
                </a:tc>
                <a:extLst>
                  <a:ext uri="{0D108BD9-81ED-4DB2-BD59-A6C34878D82A}">
                    <a16:rowId xmlns:a16="http://schemas.microsoft.com/office/drawing/2014/main" val="221851307"/>
                  </a:ext>
                </a:extLst>
              </a:tr>
              <a:tr h="421611">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buNone/>
                      </a:pPr>
                      <a:r>
                        <a:rPr lang="en-US" sz="1500" b="0" i="0" u="none" strike="noStrike" dirty="0">
                          <a:solidFill>
                            <a:schemeClr val="tx1"/>
                          </a:solidFill>
                          <a:effectLst/>
                          <a:latin typeface="+mn-lt"/>
                        </a:rPr>
                        <a:t>46%</a:t>
                      </a:r>
                    </a:p>
                  </a:txBody>
                  <a:tcPr marL="7620" marR="7620" marT="0" marB="0" anchor="ctr"/>
                </a:tc>
                <a:tc>
                  <a:txBody>
                    <a:bodyPr/>
                    <a:lstStyle/>
                    <a:p>
                      <a:pPr algn="ctr" fontAlgn="b">
                        <a:buNone/>
                      </a:pPr>
                      <a:r>
                        <a:rPr lang="en-US" sz="1500" b="0" i="0" u="none" strike="noStrike">
                          <a:solidFill>
                            <a:schemeClr val="tx1"/>
                          </a:solidFill>
                          <a:effectLst/>
                          <a:latin typeface="+mn-lt"/>
                        </a:rPr>
                        <a:t>54%</a:t>
                      </a:r>
                    </a:p>
                  </a:txBody>
                  <a:tcPr marL="7620" marR="7620" marT="0" marB="0" anchor="ctr"/>
                </a:tc>
                <a:tc>
                  <a:txBody>
                    <a:bodyPr/>
                    <a:lstStyle/>
                    <a:p>
                      <a:pPr algn="ctr" fontAlgn="b">
                        <a:buNone/>
                      </a:pPr>
                      <a:r>
                        <a:rPr lang="en-US" sz="1500" b="0" i="0" u="none" strike="noStrike">
                          <a:solidFill>
                            <a:schemeClr val="tx1"/>
                          </a:solidFill>
                          <a:effectLst/>
                          <a:latin typeface="+mn-lt"/>
                        </a:rPr>
                        <a:t>0%</a:t>
                      </a:r>
                    </a:p>
                  </a:txBody>
                  <a:tcPr marL="7620" marR="7620" marT="0" marB="0" anchor="ctr"/>
                </a:tc>
                <a:extLst>
                  <a:ext uri="{0D108BD9-81ED-4DB2-BD59-A6C34878D82A}">
                    <a16:rowId xmlns:a16="http://schemas.microsoft.com/office/drawing/2014/main" val="1101887625"/>
                  </a:ext>
                </a:extLst>
              </a:tr>
              <a:tr h="421611">
                <a:tc>
                  <a:txBody>
                    <a:bodyPr/>
                    <a:lstStyle/>
                    <a:p>
                      <a:pPr algn="l" rtl="0" fontAlgn="b"/>
                      <a:r>
                        <a:rPr lang="en-US" sz="1500" b="0" i="0" u="none" strike="noStrike">
                          <a:solidFill>
                            <a:srgbClr val="2D3342"/>
                          </a:solidFill>
                          <a:effectLst/>
                          <a:latin typeface="+mn-lt"/>
                        </a:rPr>
                        <a:t>$75,000-$100,000</a:t>
                      </a:r>
                    </a:p>
                  </a:txBody>
                  <a:tcPr marT="27432" marB="27432" anchor="ctr"/>
                </a:tc>
                <a:tc>
                  <a:txBody>
                    <a:bodyPr/>
                    <a:lstStyle/>
                    <a:p>
                      <a:pPr algn="ctr" fontAlgn="b">
                        <a:buNone/>
                      </a:pPr>
                      <a:r>
                        <a:rPr lang="en-US" sz="1500" b="0" i="0" u="none" strike="noStrike">
                          <a:solidFill>
                            <a:schemeClr val="tx1"/>
                          </a:solidFill>
                          <a:effectLst/>
                          <a:latin typeface="+mn-lt"/>
                        </a:rPr>
                        <a:t>44%</a:t>
                      </a:r>
                    </a:p>
                  </a:txBody>
                  <a:tcPr marL="7620" marR="7620" marT="0" marB="0" anchor="ctr"/>
                </a:tc>
                <a:tc>
                  <a:txBody>
                    <a:bodyPr/>
                    <a:lstStyle/>
                    <a:p>
                      <a:pPr algn="ctr" fontAlgn="b">
                        <a:buNone/>
                      </a:pPr>
                      <a:r>
                        <a:rPr lang="en-US" sz="1500" b="0" i="0" u="none" strike="noStrike" dirty="0">
                          <a:solidFill>
                            <a:schemeClr val="tx1"/>
                          </a:solidFill>
                          <a:effectLst/>
                          <a:latin typeface="+mn-lt"/>
                        </a:rPr>
                        <a:t>56%</a:t>
                      </a:r>
                    </a:p>
                  </a:txBody>
                  <a:tcPr marL="7620" marR="7620" marT="0" marB="0" anchor="ctr"/>
                </a:tc>
                <a:tc>
                  <a:txBody>
                    <a:bodyPr/>
                    <a:lstStyle/>
                    <a:p>
                      <a:pPr algn="ctr" fontAlgn="b">
                        <a:buNone/>
                      </a:pPr>
                      <a:r>
                        <a:rPr lang="en-US" sz="1500" b="0" i="0" u="none" strike="noStrike">
                          <a:solidFill>
                            <a:schemeClr val="tx1"/>
                          </a:solidFill>
                          <a:effectLst/>
                          <a:latin typeface="+mn-lt"/>
                        </a:rPr>
                        <a:t>0%</a:t>
                      </a:r>
                    </a:p>
                  </a:txBody>
                  <a:tcPr marL="7620" marR="7620" marT="0" marB="0" anchor="ctr"/>
                </a:tc>
                <a:extLst>
                  <a:ext uri="{0D108BD9-81ED-4DB2-BD59-A6C34878D82A}">
                    <a16:rowId xmlns:a16="http://schemas.microsoft.com/office/drawing/2014/main" val="3537458760"/>
                  </a:ext>
                </a:extLst>
              </a:tr>
              <a:tr h="421611">
                <a:tc>
                  <a:txBody>
                    <a:bodyPr/>
                    <a:lstStyle/>
                    <a:p>
                      <a:pPr algn="l" rtl="0" fontAlgn="b"/>
                      <a:r>
                        <a:rPr lang="en-US" sz="1500" b="0" i="0" u="none" strike="noStrike">
                          <a:solidFill>
                            <a:srgbClr val="2D3342"/>
                          </a:solidFill>
                          <a:effectLst/>
                          <a:latin typeface="+mn-lt"/>
                        </a:rPr>
                        <a:t>$100,000-$150,000</a:t>
                      </a:r>
                    </a:p>
                  </a:txBody>
                  <a:tcPr marT="27432" marB="27432" anchor="ctr"/>
                </a:tc>
                <a:tc>
                  <a:txBody>
                    <a:bodyPr/>
                    <a:lstStyle/>
                    <a:p>
                      <a:pPr algn="ctr" fontAlgn="b">
                        <a:buNone/>
                      </a:pPr>
                      <a:r>
                        <a:rPr lang="en-US" sz="1500" b="0" i="0" u="none" strike="noStrike">
                          <a:solidFill>
                            <a:schemeClr val="tx1"/>
                          </a:solidFill>
                          <a:effectLst/>
                          <a:latin typeface="+mn-lt"/>
                        </a:rPr>
                        <a:t>28%</a:t>
                      </a:r>
                    </a:p>
                  </a:txBody>
                  <a:tcPr marL="7620" marR="7620" marT="0" marB="0" anchor="ctr"/>
                </a:tc>
                <a:tc>
                  <a:txBody>
                    <a:bodyPr/>
                    <a:lstStyle/>
                    <a:p>
                      <a:pPr algn="ctr" fontAlgn="b">
                        <a:buNone/>
                      </a:pPr>
                      <a:r>
                        <a:rPr lang="en-US" sz="1500" b="0" i="0" u="none" strike="noStrike">
                          <a:solidFill>
                            <a:schemeClr val="tx1"/>
                          </a:solidFill>
                          <a:effectLst/>
                          <a:latin typeface="+mn-lt"/>
                        </a:rPr>
                        <a:t>72%</a:t>
                      </a:r>
                    </a:p>
                  </a:txBody>
                  <a:tcPr marL="7620" marR="7620" marT="0" marB="0" anchor="ctr"/>
                </a:tc>
                <a:tc>
                  <a:txBody>
                    <a:bodyPr/>
                    <a:lstStyle/>
                    <a:p>
                      <a:pPr algn="ctr" fontAlgn="b">
                        <a:buNone/>
                      </a:pPr>
                      <a:r>
                        <a:rPr lang="en-US" sz="1500" b="0" i="0" u="none" strike="noStrike" dirty="0">
                          <a:solidFill>
                            <a:schemeClr val="tx1"/>
                          </a:solidFill>
                          <a:effectLst/>
                          <a:latin typeface="+mn-lt"/>
                        </a:rPr>
                        <a:t>0%</a:t>
                      </a:r>
                    </a:p>
                  </a:txBody>
                  <a:tcPr marL="7620" marR="7620" marT="0" marB="0" anchor="ctr"/>
                </a:tc>
                <a:extLst>
                  <a:ext uri="{0D108BD9-81ED-4DB2-BD59-A6C34878D82A}">
                    <a16:rowId xmlns:a16="http://schemas.microsoft.com/office/drawing/2014/main" val="138301188"/>
                  </a:ext>
                </a:extLst>
              </a:tr>
              <a:tr h="421611">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buNone/>
                      </a:pPr>
                      <a:r>
                        <a:rPr lang="en-US" sz="1500" b="0" i="0" u="none" strike="noStrike">
                          <a:solidFill>
                            <a:schemeClr val="tx1"/>
                          </a:solidFill>
                          <a:effectLst/>
                          <a:latin typeface="+mn-lt"/>
                        </a:rPr>
                        <a:t>15%</a:t>
                      </a:r>
                    </a:p>
                  </a:txBody>
                  <a:tcPr marL="7620" marR="7620" marT="0" marB="0" anchor="ctr"/>
                </a:tc>
                <a:tc>
                  <a:txBody>
                    <a:bodyPr/>
                    <a:lstStyle/>
                    <a:p>
                      <a:pPr algn="ctr" fontAlgn="b">
                        <a:buNone/>
                      </a:pPr>
                      <a:r>
                        <a:rPr lang="en-US" sz="1500" b="0" i="0" u="none" strike="noStrike">
                          <a:solidFill>
                            <a:schemeClr val="tx1"/>
                          </a:solidFill>
                          <a:effectLst/>
                          <a:latin typeface="+mn-lt"/>
                        </a:rPr>
                        <a:t>85%</a:t>
                      </a:r>
                    </a:p>
                  </a:txBody>
                  <a:tcPr marL="7620" marR="7620" marT="0" marB="0" anchor="ctr"/>
                </a:tc>
                <a:tc>
                  <a:txBody>
                    <a:bodyPr/>
                    <a:lstStyle/>
                    <a:p>
                      <a:pPr algn="ctr" fontAlgn="b">
                        <a:buNone/>
                      </a:pPr>
                      <a:r>
                        <a:rPr lang="en-US" sz="1500" b="0" i="0" u="none" strike="noStrike" dirty="0">
                          <a:solidFill>
                            <a:schemeClr val="tx1"/>
                          </a:solidFill>
                          <a:effectLst/>
                          <a:latin typeface="+mn-lt"/>
                        </a:rPr>
                        <a:t>0%</a:t>
                      </a:r>
                    </a:p>
                  </a:txBody>
                  <a:tcPr marL="7620" marR="7620" marT="0" marB="0" anchor="ctr"/>
                </a:tc>
                <a:extLst>
                  <a:ext uri="{0D108BD9-81ED-4DB2-BD59-A6C34878D82A}">
                    <a16:rowId xmlns:a16="http://schemas.microsoft.com/office/drawing/2014/main" val="2388803284"/>
                  </a:ext>
                </a:extLst>
              </a:tr>
            </a:tbl>
          </a:graphicData>
        </a:graphic>
      </p:graphicFrame>
    </p:spTree>
    <p:extLst>
      <p:ext uri="{BB962C8B-B14F-4D97-AF65-F5344CB8AC3E}">
        <p14:creationId xmlns:p14="http://schemas.microsoft.com/office/powerpoint/2010/main" val="1749877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B525-DC63-F087-43D1-806204ED74D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09A5FE15-5A10-19F2-E795-7AE293B94900}"/>
              </a:ext>
            </a:extLst>
          </p:cNvPr>
          <p:cNvSpPr>
            <a:spLocks noGrp="1"/>
          </p:cNvSpPr>
          <p:nvPr>
            <p:ph type="body" sz="quarter" idx="12"/>
          </p:nvPr>
        </p:nvSpPr>
        <p:spPr/>
        <p:txBody>
          <a:bodyPr/>
          <a:lstStyle/>
          <a:p>
            <a:r>
              <a:rPr lang="en-US" dirty="0"/>
              <a:t>P23e. </a:t>
            </a:r>
            <a:r>
              <a:rPr lang="es-ES" dirty="0"/>
              <a:t>En los últimos 12 meses, ¿ha experimentado alguna de las siguientes situaciones?</a:t>
            </a:r>
          </a:p>
          <a:p>
            <a:r>
              <a:rPr lang="es-ES" dirty="0"/>
              <a:t>Se redujeron sus horas de trabajo o su salario</a:t>
            </a:r>
            <a:endParaRPr lang="en-US" dirty="0"/>
          </a:p>
        </p:txBody>
      </p:sp>
      <p:sp>
        <p:nvSpPr>
          <p:cNvPr id="5" name="Text Placeholder 4">
            <a:extLst>
              <a:ext uri="{FF2B5EF4-FFF2-40B4-BE49-F238E27FC236}">
                <a16:creationId xmlns:a16="http://schemas.microsoft.com/office/drawing/2014/main" id="{3699AE2A-7D27-5D57-D88E-8F5C4B128A8C}"/>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0B0F6857-70C3-98A0-5484-01D7D00E8020}"/>
              </a:ext>
            </a:extLst>
          </p:cNvPr>
          <p:cNvGraphicFramePr/>
          <p:nvPr/>
        </p:nvGraphicFramePr>
        <p:xfrm>
          <a:off x="0" y="2229938"/>
          <a:ext cx="5448299" cy="40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3F08A0D8-DB29-76D4-1A76-371F5587D465}"/>
              </a:ext>
            </a:extLst>
          </p:cNvPr>
          <p:cNvGraphicFramePr>
            <a:graphicFrameLocks noGrp="1"/>
          </p:cNvGraphicFramePr>
          <p:nvPr/>
        </p:nvGraphicFramePr>
        <p:xfrm>
          <a:off x="6103877" y="2105934"/>
          <a:ext cx="5767851" cy="3432226"/>
        </p:xfrm>
        <a:graphic>
          <a:graphicData uri="http://schemas.openxmlformats.org/drawingml/2006/table">
            <a:tbl>
              <a:tblPr firstRow="1" bandRow="1">
                <a:tableStyleId>{073A0DAA-6AF3-43AB-8588-CEC1D06C72B9}</a:tableStyleId>
              </a:tblPr>
              <a:tblGrid>
                <a:gridCol w="4130821">
                  <a:extLst>
                    <a:ext uri="{9D8B030D-6E8A-4147-A177-3AD203B41FA5}">
                      <a16:colId xmlns:a16="http://schemas.microsoft.com/office/drawing/2014/main" val="343291103"/>
                    </a:ext>
                  </a:extLst>
                </a:gridCol>
                <a:gridCol w="1637030">
                  <a:extLst>
                    <a:ext uri="{9D8B030D-6E8A-4147-A177-3AD203B41FA5}">
                      <a16:colId xmlns:a16="http://schemas.microsoft.com/office/drawing/2014/main" val="1688150073"/>
                    </a:ext>
                  </a:extLst>
                </a:gridCol>
              </a:tblGrid>
              <a:tr h="492219">
                <a:tc>
                  <a:txBody>
                    <a:bodyPr/>
                    <a:lstStyle/>
                    <a:p>
                      <a:pPr algn="ctr">
                        <a:lnSpc>
                          <a:spcPct val="100000"/>
                        </a:lnSpc>
                      </a:pPr>
                      <a:r>
                        <a:rPr lang="en-US" sz="1500" b="1" dirty="0">
                          <a:solidFill>
                            <a:schemeClr val="accent3"/>
                          </a:solidFill>
                          <a:latin typeface="+mj-lt"/>
                        </a:rPr>
                        <a:t>Grupo </a:t>
                      </a:r>
                      <a:r>
                        <a:rPr lang="en-US" sz="1500" b="1" dirty="0" err="1">
                          <a:solidFill>
                            <a:schemeClr val="accent3"/>
                          </a:solidFill>
                          <a:latin typeface="+mj-lt"/>
                        </a:rPr>
                        <a:t>Demográfico</a:t>
                      </a:r>
                      <a:endParaRPr lang="en-US" sz="1500" b="1" dirty="0">
                        <a:solidFill>
                          <a:schemeClr val="accent3"/>
                        </a:solidFill>
                        <a:latin typeface="+mj-lt"/>
                      </a:endParaRPr>
                    </a:p>
                  </a:txBody>
                  <a:tcPr marT="54864" marB="54864" anchor="ctr">
                    <a:solidFill>
                      <a:schemeClr val="accent4"/>
                    </a:solidFill>
                  </a:tcPr>
                </a:tc>
                <a:tc>
                  <a:txBody>
                    <a:bodyPr/>
                    <a:lstStyle/>
                    <a:p>
                      <a:pPr algn="ctr" fontAlgn="b"/>
                      <a:r>
                        <a:rPr lang="en-US" sz="1500" b="1" i="0" u="none" strike="noStrike" dirty="0">
                          <a:solidFill>
                            <a:schemeClr val="accent3"/>
                          </a:solidFill>
                          <a:effectLst/>
                          <a:latin typeface="+mj-lt"/>
                        </a:rPr>
                        <a:t>% </a:t>
                      </a:r>
                      <a:r>
                        <a:rPr lang="en-US" sz="1500" b="1" i="0" u="none" strike="noStrike" dirty="0" err="1">
                          <a:solidFill>
                            <a:schemeClr val="accent3"/>
                          </a:solidFill>
                          <a:effectLst/>
                          <a:latin typeface="+mj-lt"/>
                        </a:rPr>
                        <a:t>Sí</a:t>
                      </a:r>
                      <a:endParaRPr lang="en-US" sz="1500" b="1" i="0" u="none" strike="noStrike" dirty="0">
                        <a:solidFill>
                          <a:schemeClr val="accent3"/>
                        </a:solidFill>
                        <a:effectLst/>
                        <a:latin typeface="+mj-lt"/>
                      </a:endParaRPr>
                    </a:p>
                  </a:txBody>
                  <a:tcPr marT="54864" marB="54864" anchor="ctr">
                    <a:solidFill>
                      <a:schemeClr val="accent4"/>
                    </a:solidFill>
                  </a:tcPr>
                </a:tc>
                <a:extLst>
                  <a:ext uri="{0D108BD9-81ED-4DB2-BD59-A6C34878D82A}">
                    <a16:rowId xmlns:a16="http://schemas.microsoft.com/office/drawing/2014/main" val="3167500865"/>
                  </a:ext>
                </a:extLst>
              </a:tr>
              <a:tr h="465613">
                <a:tc>
                  <a:txBody>
                    <a:bodyPr/>
                    <a:lstStyle/>
                    <a:p>
                      <a:pPr algn="l" fontAlgn="b"/>
                      <a:r>
                        <a:rPr lang="en-US" sz="1500" b="0" i="0" u="none" strike="noStrike" dirty="0" err="1">
                          <a:solidFill>
                            <a:schemeClr val="accent3"/>
                          </a:solidFill>
                          <a:effectLst/>
                          <a:latin typeface="+mj-lt"/>
                          <a:cs typeface="Calibri" panose="020F0502020204030204" pitchFamily="34" charset="0"/>
                        </a:rPr>
                        <a:t>Ingreso</a:t>
                      </a:r>
                      <a:r>
                        <a:rPr lang="en-US" sz="1500" b="0" i="0" u="none" strike="noStrike" dirty="0">
                          <a:solidFill>
                            <a:schemeClr val="accent3"/>
                          </a:solidFill>
                          <a:effectLst/>
                          <a:latin typeface="+mj-lt"/>
                          <a:cs typeface="Calibri" panose="020F0502020204030204" pitchFamily="34" charset="0"/>
                        </a:rPr>
                        <a:t> del Hogar</a:t>
                      </a:r>
                    </a:p>
                  </a:txBody>
                  <a:tcPr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5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32790641"/>
                  </a:ext>
                </a:extLst>
              </a:tr>
              <a:tr h="412399">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r>
                        <a:rPr lang="en-US" sz="1500" b="0" i="0" u="none" strike="noStrike" dirty="0">
                          <a:solidFill>
                            <a:schemeClr val="tx1"/>
                          </a:solidFill>
                          <a:effectLst/>
                          <a:latin typeface="+mn-lt"/>
                        </a:rPr>
                        <a:t>42%</a:t>
                      </a:r>
                    </a:p>
                  </a:txBody>
                  <a:tcPr marL="9525" marR="9525" marT="9525" marB="0" anchor="ctr"/>
                </a:tc>
                <a:extLst>
                  <a:ext uri="{0D108BD9-81ED-4DB2-BD59-A6C34878D82A}">
                    <a16:rowId xmlns:a16="http://schemas.microsoft.com/office/drawing/2014/main" val="1631792875"/>
                  </a:ext>
                </a:extLst>
              </a:tr>
              <a:tr h="412399">
                <a:tc>
                  <a:txBody>
                    <a:bodyPr/>
                    <a:lstStyle/>
                    <a:p>
                      <a:pPr algn="l" rtl="0" fontAlgn="b"/>
                      <a:r>
                        <a:rPr lang="en-US" sz="1500" b="0" i="0" u="none" strike="noStrike">
                          <a:solidFill>
                            <a:srgbClr val="2D3342"/>
                          </a:solidFill>
                          <a:effectLst/>
                          <a:latin typeface="+mn-lt"/>
                        </a:rPr>
                        <a:t>$30,000-$50,000</a:t>
                      </a:r>
                    </a:p>
                  </a:txBody>
                  <a:tcPr marT="27432" marB="27432" anchor="ctr"/>
                </a:tc>
                <a:tc>
                  <a:txBody>
                    <a:bodyPr/>
                    <a:lstStyle/>
                    <a:p>
                      <a:pPr algn="ctr" fontAlgn="b"/>
                      <a:r>
                        <a:rPr lang="en-US" sz="1500" b="0" i="0" u="none" strike="noStrike" dirty="0">
                          <a:solidFill>
                            <a:schemeClr val="tx1"/>
                          </a:solidFill>
                          <a:effectLst/>
                          <a:latin typeface="+mn-lt"/>
                        </a:rPr>
                        <a:t>34%</a:t>
                      </a:r>
                    </a:p>
                  </a:txBody>
                  <a:tcPr marL="9525" marR="9525" marT="9525" marB="0" anchor="ctr"/>
                </a:tc>
                <a:extLst>
                  <a:ext uri="{0D108BD9-81ED-4DB2-BD59-A6C34878D82A}">
                    <a16:rowId xmlns:a16="http://schemas.microsoft.com/office/drawing/2014/main" val="2892010692"/>
                  </a:ext>
                </a:extLst>
              </a:tr>
              <a:tr h="412399">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r>
                        <a:rPr lang="en-US" sz="1500" b="0" i="0" u="none" strike="noStrike" dirty="0">
                          <a:solidFill>
                            <a:schemeClr val="tx1"/>
                          </a:solidFill>
                          <a:effectLst/>
                          <a:latin typeface="+mn-lt"/>
                        </a:rPr>
                        <a:t>27%</a:t>
                      </a:r>
                    </a:p>
                  </a:txBody>
                  <a:tcPr marL="9525" marR="9525" marT="9525" marB="0" anchor="ctr"/>
                </a:tc>
                <a:extLst>
                  <a:ext uri="{0D108BD9-81ED-4DB2-BD59-A6C34878D82A}">
                    <a16:rowId xmlns:a16="http://schemas.microsoft.com/office/drawing/2014/main" val="555245227"/>
                  </a:ext>
                </a:extLst>
              </a:tr>
              <a:tr h="412399">
                <a:tc>
                  <a:txBody>
                    <a:bodyPr/>
                    <a:lstStyle/>
                    <a:p>
                      <a:pPr algn="l" rtl="0" fontAlgn="b"/>
                      <a:r>
                        <a:rPr lang="en-US" sz="1500" b="0" i="0" u="none" strike="noStrike">
                          <a:solidFill>
                            <a:srgbClr val="2D3342"/>
                          </a:solidFill>
                          <a:effectLst/>
                          <a:latin typeface="+mn-lt"/>
                        </a:rPr>
                        <a:t>$75,000-$100,000</a:t>
                      </a:r>
                    </a:p>
                  </a:txBody>
                  <a:tcPr marT="27432" marB="27432" anchor="ctr"/>
                </a:tc>
                <a:tc>
                  <a:txBody>
                    <a:bodyPr/>
                    <a:lstStyle/>
                    <a:p>
                      <a:pPr algn="ctr" fontAlgn="b"/>
                      <a:r>
                        <a:rPr lang="en-US" sz="1500" b="0" i="0" u="none" strike="noStrike" dirty="0">
                          <a:solidFill>
                            <a:schemeClr val="tx1"/>
                          </a:solidFill>
                          <a:effectLst/>
                          <a:latin typeface="+mn-lt"/>
                        </a:rPr>
                        <a:t>15%</a:t>
                      </a:r>
                    </a:p>
                  </a:txBody>
                  <a:tcPr marL="9525" marR="9525" marT="9525" marB="0" anchor="ctr"/>
                </a:tc>
                <a:extLst>
                  <a:ext uri="{0D108BD9-81ED-4DB2-BD59-A6C34878D82A}">
                    <a16:rowId xmlns:a16="http://schemas.microsoft.com/office/drawing/2014/main" val="3650906240"/>
                  </a:ext>
                </a:extLst>
              </a:tr>
              <a:tr h="412399">
                <a:tc>
                  <a:txBody>
                    <a:bodyPr/>
                    <a:lstStyle/>
                    <a:p>
                      <a:pPr algn="l" rtl="0" fontAlgn="b"/>
                      <a:r>
                        <a:rPr lang="en-US" sz="1500" b="0" i="0" u="none" strike="noStrike">
                          <a:solidFill>
                            <a:srgbClr val="2D3342"/>
                          </a:solidFill>
                          <a:effectLst/>
                          <a:latin typeface="+mn-lt"/>
                        </a:rPr>
                        <a:t>$100,000-$150,000</a:t>
                      </a:r>
                    </a:p>
                  </a:txBody>
                  <a:tcPr marT="27432" marB="27432" anchor="ctr"/>
                </a:tc>
                <a:tc>
                  <a:txBody>
                    <a:bodyPr/>
                    <a:lstStyle/>
                    <a:p>
                      <a:pPr algn="ctr" fontAlgn="b"/>
                      <a:r>
                        <a:rPr lang="en-US" sz="1500" b="0" i="0" u="none" strike="noStrike" dirty="0">
                          <a:solidFill>
                            <a:schemeClr val="tx1"/>
                          </a:solidFill>
                          <a:effectLst/>
                          <a:latin typeface="+mn-lt"/>
                        </a:rPr>
                        <a:t>27%</a:t>
                      </a:r>
                    </a:p>
                  </a:txBody>
                  <a:tcPr marL="9525" marR="9525" marT="9525" marB="0" anchor="ctr"/>
                </a:tc>
                <a:extLst>
                  <a:ext uri="{0D108BD9-81ED-4DB2-BD59-A6C34878D82A}">
                    <a16:rowId xmlns:a16="http://schemas.microsoft.com/office/drawing/2014/main" val="2028752189"/>
                  </a:ext>
                </a:extLst>
              </a:tr>
              <a:tr h="412399">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r>
                        <a:rPr lang="en-US" sz="1500" b="0" i="0" u="none" strike="noStrike" dirty="0">
                          <a:solidFill>
                            <a:schemeClr val="tx1"/>
                          </a:solidFill>
                          <a:effectLst/>
                          <a:latin typeface="+mn-lt"/>
                        </a:rPr>
                        <a:t>13%</a:t>
                      </a:r>
                    </a:p>
                  </a:txBody>
                  <a:tcPr marL="9525" marR="9525" marT="9525" marB="0" anchor="ctr"/>
                </a:tc>
                <a:extLst>
                  <a:ext uri="{0D108BD9-81ED-4DB2-BD59-A6C34878D82A}">
                    <a16:rowId xmlns:a16="http://schemas.microsoft.com/office/drawing/2014/main" val="918027627"/>
                  </a:ext>
                </a:extLst>
              </a:tr>
            </a:tbl>
          </a:graphicData>
        </a:graphic>
      </p:graphicFrame>
      <p:sp>
        <p:nvSpPr>
          <p:cNvPr id="10" name="Text Placeholder 9">
            <a:extLst>
              <a:ext uri="{FF2B5EF4-FFF2-40B4-BE49-F238E27FC236}">
                <a16:creationId xmlns:a16="http://schemas.microsoft.com/office/drawing/2014/main" id="{A87B113A-D5AD-76FC-19BC-1BCD834B6915}"/>
              </a:ext>
            </a:extLst>
          </p:cNvPr>
          <p:cNvSpPr>
            <a:spLocks noGrp="1"/>
          </p:cNvSpPr>
          <p:nvPr>
            <p:ph type="body" sz="quarter" idx="11"/>
          </p:nvPr>
        </p:nvSpPr>
        <p:spPr/>
        <p:txBody>
          <a:bodyPr/>
          <a:lstStyle/>
          <a:p>
            <a:r>
              <a:rPr lang="es-ES" dirty="0"/>
              <a:t>Una de cada cuatro voces Latinas/Hispanas dice “me recortaron”.</a:t>
            </a:r>
            <a:endParaRPr lang="en-US" dirty="0"/>
          </a:p>
        </p:txBody>
      </p:sp>
    </p:spTree>
    <p:extLst>
      <p:ext uri="{BB962C8B-B14F-4D97-AF65-F5344CB8AC3E}">
        <p14:creationId xmlns:p14="http://schemas.microsoft.com/office/powerpoint/2010/main" val="367867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96442-A02F-C667-C172-D0188D3C11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BC9F2-383D-DA0F-B1E6-90894950C83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5CE538BB-98C4-8DEB-2CAC-D91BA7A11573}"/>
              </a:ext>
            </a:extLst>
          </p:cNvPr>
          <p:cNvSpPr>
            <a:spLocks noGrp="1"/>
          </p:cNvSpPr>
          <p:nvPr>
            <p:ph type="body" sz="quarter" idx="12"/>
          </p:nvPr>
        </p:nvSpPr>
        <p:spPr/>
        <p:txBody>
          <a:bodyPr/>
          <a:lstStyle/>
          <a:p>
            <a:r>
              <a:rPr lang="en-US" dirty="0"/>
              <a:t>P23f. </a:t>
            </a:r>
            <a:r>
              <a:rPr lang="es-ES" dirty="0"/>
              <a:t>En los últimos 12 meses, ¿ha experimentado alguna de las siguientes situaciones?</a:t>
            </a:r>
          </a:p>
          <a:p>
            <a:r>
              <a:rPr lang="es-ES" dirty="0"/>
              <a:t>Fue despedido/a de su trabajo</a:t>
            </a:r>
          </a:p>
          <a:p>
            <a:endParaRPr lang="en-US" dirty="0"/>
          </a:p>
        </p:txBody>
      </p:sp>
      <p:sp>
        <p:nvSpPr>
          <p:cNvPr id="5" name="Text Placeholder 4">
            <a:extLst>
              <a:ext uri="{FF2B5EF4-FFF2-40B4-BE49-F238E27FC236}">
                <a16:creationId xmlns:a16="http://schemas.microsoft.com/office/drawing/2014/main" id="{8FE757E5-66EE-4E11-070E-B3443E892798}"/>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AA6AFF13-B160-317A-E52E-5061156CEC75}"/>
              </a:ext>
            </a:extLst>
          </p:cNvPr>
          <p:cNvGraphicFramePr>
            <a:graphicFrameLocks noGrp="1"/>
          </p:cNvGraphicFramePr>
          <p:nvPr/>
        </p:nvGraphicFramePr>
        <p:xfrm>
          <a:off x="5936329" y="2193449"/>
          <a:ext cx="5767851" cy="3551745"/>
        </p:xfrm>
        <a:graphic>
          <a:graphicData uri="http://schemas.openxmlformats.org/drawingml/2006/table">
            <a:tbl>
              <a:tblPr firstRow="1" bandRow="1">
                <a:tableStyleId>{073A0DAA-6AF3-43AB-8588-CEC1D06C72B9}</a:tableStyleId>
              </a:tblPr>
              <a:tblGrid>
                <a:gridCol w="4130821">
                  <a:extLst>
                    <a:ext uri="{9D8B030D-6E8A-4147-A177-3AD203B41FA5}">
                      <a16:colId xmlns:a16="http://schemas.microsoft.com/office/drawing/2014/main" val="343291103"/>
                    </a:ext>
                  </a:extLst>
                </a:gridCol>
                <a:gridCol w="1637030">
                  <a:extLst>
                    <a:ext uri="{9D8B030D-6E8A-4147-A177-3AD203B41FA5}">
                      <a16:colId xmlns:a16="http://schemas.microsoft.com/office/drawing/2014/main" val="1688150073"/>
                    </a:ext>
                  </a:extLst>
                </a:gridCol>
              </a:tblGrid>
              <a:tr h="513339">
                <a:tc>
                  <a:txBody>
                    <a:bodyPr/>
                    <a:lstStyle/>
                    <a:p>
                      <a:pPr algn="ctr">
                        <a:lnSpc>
                          <a:spcPct val="100000"/>
                        </a:lnSpc>
                      </a:pPr>
                      <a:r>
                        <a:rPr lang="en-US" sz="1500" b="1" dirty="0">
                          <a:solidFill>
                            <a:schemeClr val="accent3"/>
                          </a:solidFill>
                          <a:latin typeface="+mj-lt"/>
                        </a:rPr>
                        <a:t>Grupo </a:t>
                      </a:r>
                      <a:r>
                        <a:rPr lang="en-US" sz="1500" b="1" dirty="0" err="1">
                          <a:solidFill>
                            <a:schemeClr val="accent3"/>
                          </a:solidFill>
                          <a:latin typeface="+mj-lt"/>
                        </a:rPr>
                        <a:t>Demográfico</a:t>
                      </a:r>
                      <a:endParaRPr lang="en-US" sz="1500" b="1" dirty="0">
                        <a:solidFill>
                          <a:schemeClr val="accent3"/>
                        </a:solidFill>
                        <a:latin typeface="+mj-lt"/>
                      </a:endParaRPr>
                    </a:p>
                  </a:txBody>
                  <a:tcPr marT="54864" marB="54864" anchor="ctr">
                    <a:solidFill>
                      <a:schemeClr val="accent4"/>
                    </a:solidFill>
                  </a:tcPr>
                </a:tc>
                <a:tc>
                  <a:txBody>
                    <a:bodyPr/>
                    <a:lstStyle/>
                    <a:p>
                      <a:pPr algn="ctr" fontAlgn="b"/>
                      <a:r>
                        <a:rPr lang="en-US" sz="1500" b="1" i="0" u="none" strike="noStrike" dirty="0">
                          <a:solidFill>
                            <a:schemeClr val="accent3"/>
                          </a:solidFill>
                          <a:effectLst/>
                          <a:latin typeface="+mj-lt"/>
                        </a:rPr>
                        <a:t>% </a:t>
                      </a:r>
                      <a:r>
                        <a:rPr lang="en-US" sz="1500" b="1" i="0" u="none" strike="noStrike" dirty="0" err="1">
                          <a:solidFill>
                            <a:schemeClr val="accent3"/>
                          </a:solidFill>
                          <a:effectLst/>
                          <a:latin typeface="+mj-lt"/>
                        </a:rPr>
                        <a:t>Sí</a:t>
                      </a:r>
                      <a:endParaRPr lang="en-US" sz="1500" b="1" i="0" u="none" strike="noStrike" dirty="0">
                        <a:solidFill>
                          <a:schemeClr val="accent3"/>
                        </a:solidFill>
                        <a:effectLst/>
                        <a:latin typeface="+mj-lt"/>
                      </a:endParaRPr>
                    </a:p>
                  </a:txBody>
                  <a:tcPr marT="54864" marB="54864" anchor="ctr">
                    <a:solidFill>
                      <a:schemeClr val="accent4"/>
                    </a:solidFill>
                  </a:tcPr>
                </a:tc>
                <a:extLst>
                  <a:ext uri="{0D108BD9-81ED-4DB2-BD59-A6C34878D82A}">
                    <a16:rowId xmlns:a16="http://schemas.microsoft.com/office/drawing/2014/main" val="3167500865"/>
                  </a:ext>
                </a:extLst>
              </a:tr>
              <a:tr h="457842">
                <a:tc>
                  <a:txBody>
                    <a:bodyPr/>
                    <a:lstStyle/>
                    <a:p>
                      <a:pPr algn="l" fontAlgn="b"/>
                      <a:r>
                        <a:rPr lang="en-US" sz="1500" b="0" i="0" u="none" strike="noStrike" dirty="0">
                          <a:solidFill>
                            <a:schemeClr val="accent3"/>
                          </a:solidFill>
                          <a:effectLst/>
                          <a:latin typeface="+mj-lt"/>
                          <a:cs typeface="Calibri" panose="020F0502020204030204" pitchFamily="34" charset="0"/>
                        </a:rPr>
                        <a:t>Household Income</a:t>
                      </a:r>
                    </a:p>
                  </a:txBody>
                  <a:tcPr marT="36576" marB="36576"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5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32790641"/>
                  </a:ext>
                </a:extLst>
              </a:tr>
              <a:tr h="430094">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r>
                        <a:rPr lang="en-US" sz="1500" b="0" i="0" u="none" strike="noStrike" dirty="0">
                          <a:solidFill>
                            <a:schemeClr val="tx1"/>
                          </a:solidFill>
                          <a:effectLst/>
                          <a:latin typeface="+mn-lt"/>
                        </a:rPr>
                        <a:t>24%</a:t>
                      </a:r>
                    </a:p>
                  </a:txBody>
                  <a:tcPr marL="9525" marR="9525" marT="9525" marB="0" anchor="ctr"/>
                </a:tc>
                <a:extLst>
                  <a:ext uri="{0D108BD9-81ED-4DB2-BD59-A6C34878D82A}">
                    <a16:rowId xmlns:a16="http://schemas.microsoft.com/office/drawing/2014/main" val="1631792875"/>
                  </a:ext>
                </a:extLst>
              </a:tr>
              <a:tr h="430094">
                <a:tc>
                  <a:txBody>
                    <a:bodyPr/>
                    <a:lstStyle/>
                    <a:p>
                      <a:pPr algn="l" rtl="0" fontAlgn="b"/>
                      <a:r>
                        <a:rPr lang="en-US" sz="1500" b="0" i="0" u="none" strike="noStrike">
                          <a:solidFill>
                            <a:srgbClr val="2D3342"/>
                          </a:solidFill>
                          <a:effectLst/>
                          <a:latin typeface="+mn-lt"/>
                        </a:rPr>
                        <a:t>$30,000-$50,000</a:t>
                      </a:r>
                    </a:p>
                  </a:txBody>
                  <a:tcPr marT="27432" marB="27432" anchor="ctr"/>
                </a:tc>
                <a:tc>
                  <a:txBody>
                    <a:bodyPr/>
                    <a:lstStyle/>
                    <a:p>
                      <a:pPr algn="ctr" fontAlgn="b"/>
                      <a:r>
                        <a:rPr lang="en-US" sz="1500" b="0" i="0" u="none" strike="noStrike" dirty="0">
                          <a:solidFill>
                            <a:schemeClr val="tx1"/>
                          </a:solidFill>
                          <a:effectLst/>
                          <a:latin typeface="+mn-lt"/>
                        </a:rPr>
                        <a:t>16%</a:t>
                      </a:r>
                    </a:p>
                  </a:txBody>
                  <a:tcPr marL="9525" marR="9525" marT="9525" marB="0" anchor="ctr"/>
                </a:tc>
                <a:extLst>
                  <a:ext uri="{0D108BD9-81ED-4DB2-BD59-A6C34878D82A}">
                    <a16:rowId xmlns:a16="http://schemas.microsoft.com/office/drawing/2014/main" val="2892010692"/>
                  </a:ext>
                </a:extLst>
              </a:tr>
              <a:tr h="430094">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r>
                        <a:rPr lang="en-US" sz="1500" b="0" i="0" u="none" strike="noStrike" dirty="0">
                          <a:solidFill>
                            <a:schemeClr val="tx1"/>
                          </a:solidFill>
                          <a:effectLst/>
                          <a:latin typeface="+mn-lt"/>
                        </a:rPr>
                        <a:t>9%</a:t>
                      </a:r>
                    </a:p>
                  </a:txBody>
                  <a:tcPr marL="9525" marR="9525" marT="9525" marB="0" anchor="ctr"/>
                </a:tc>
                <a:extLst>
                  <a:ext uri="{0D108BD9-81ED-4DB2-BD59-A6C34878D82A}">
                    <a16:rowId xmlns:a16="http://schemas.microsoft.com/office/drawing/2014/main" val="555245227"/>
                  </a:ext>
                </a:extLst>
              </a:tr>
              <a:tr h="430094">
                <a:tc>
                  <a:txBody>
                    <a:bodyPr/>
                    <a:lstStyle/>
                    <a:p>
                      <a:pPr algn="l" rtl="0" fontAlgn="b"/>
                      <a:r>
                        <a:rPr lang="en-US" sz="1500" b="0" i="0" u="none" strike="noStrike" dirty="0">
                          <a:solidFill>
                            <a:srgbClr val="2D3342"/>
                          </a:solidFill>
                          <a:effectLst/>
                          <a:latin typeface="+mn-lt"/>
                        </a:rPr>
                        <a:t>$75,000-$100,000</a:t>
                      </a:r>
                    </a:p>
                  </a:txBody>
                  <a:tcPr marT="27432" marB="27432" anchor="ctr"/>
                </a:tc>
                <a:tc>
                  <a:txBody>
                    <a:bodyPr/>
                    <a:lstStyle/>
                    <a:p>
                      <a:pPr algn="ctr" fontAlgn="b"/>
                      <a:r>
                        <a:rPr lang="en-US" sz="1500" b="0" i="0" u="none" strike="noStrike" dirty="0">
                          <a:solidFill>
                            <a:schemeClr val="tx1"/>
                          </a:solidFill>
                          <a:effectLst/>
                          <a:latin typeface="+mn-lt"/>
                        </a:rPr>
                        <a:t>6%</a:t>
                      </a:r>
                    </a:p>
                  </a:txBody>
                  <a:tcPr marL="9525" marR="9525" marT="9525" marB="0" anchor="ctr"/>
                </a:tc>
                <a:extLst>
                  <a:ext uri="{0D108BD9-81ED-4DB2-BD59-A6C34878D82A}">
                    <a16:rowId xmlns:a16="http://schemas.microsoft.com/office/drawing/2014/main" val="3650906240"/>
                  </a:ext>
                </a:extLst>
              </a:tr>
              <a:tr h="430094">
                <a:tc>
                  <a:txBody>
                    <a:bodyPr/>
                    <a:lstStyle/>
                    <a:p>
                      <a:pPr algn="l" rtl="0" fontAlgn="b"/>
                      <a:r>
                        <a:rPr lang="en-US" sz="1500" b="0" i="0" u="none" strike="noStrike" dirty="0">
                          <a:solidFill>
                            <a:srgbClr val="2D3342"/>
                          </a:solidFill>
                          <a:effectLst/>
                          <a:latin typeface="+mn-lt"/>
                        </a:rPr>
                        <a:t>$100,000-$150,000</a:t>
                      </a:r>
                    </a:p>
                  </a:txBody>
                  <a:tcPr marT="27432" marB="27432" anchor="ctr"/>
                </a:tc>
                <a:tc>
                  <a:txBody>
                    <a:bodyPr/>
                    <a:lstStyle/>
                    <a:p>
                      <a:pPr algn="ctr" fontAlgn="b"/>
                      <a:r>
                        <a:rPr lang="en-US" sz="1500" b="0" i="0" u="none" strike="noStrike" dirty="0">
                          <a:solidFill>
                            <a:schemeClr val="tx1"/>
                          </a:solidFill>
                          <a:effectLst/>
                          <a:latin typeface="+mn-lt"/>
                        </a:rPr>
                        <a:t>7%</a:t>
                      </a:r>
                    </a:p>
                  </a:txBody>
                  <a:tcPr marL="9525" marR="9525" marT="9525" marB="0" anchor="ctr"/>
                </a:tc>
                <a:extLst>
                  <a:ext uri="{0D108BD9-81ED-4DB2-BD59-A6C34878D82A}">
                    <a16:rowId xmlns:a16="http://schemas.microsoft.com/office/drawing/2014/main" val="2028752189"/>
                  </a:ext>
                </a:extLst>
              </a:tr>
              <a:tr h="430094">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r>
                        <a:rPr lang="en-US" sz="1500" b="0" i="0" u="none" strike="noStrike" dirty="0">
                          <a:solidFill>
                            <a:schemeClr val="tx1"/>
                          </a:solidFill>
                          <a:effectLst/>
                          <a:latin typeface="+mn-lt"/>
                        </a:rPr>
                        <a:t>5%</a:t>
                      </a:r>
                    </a:p>
                  </a:txBody>
                  <a:tcPr marL="9525" marR="9525" marT="9525" marB="0" anchor="ctr"/>
                </a:tc>
                <a:extLst>
                  <a:ext uri="{0D108BD9-81ED-4DB2-BD59-A6C34878D82A}">
                    <a16:rowId xmlns:a16="http://schemas.microsoft.com/office/drawing/2014/main" val="918027627"/>
                  </a:ext>
                </a:extLst>
              </a:tr>
            </a:tbl>
          </a:graphicData>
        </a:graphic>
      </p:graphicFrame>
      <p:graphicFrame>
        <p:nvGraphicFramePr>
          <p:cNvPr id="9" name="Chart 8">
            <a:extLst>
              <a:ext uri="{FF2B5EF4-FFF2-40B4-BE49-F238E27FC236}">
                <a16:creationId xmlns:a16="http://schemas.microsoft.com/office/drawing/2014/main" id="{6D648915-231A-6A7E-330E-7BEC82D13107}"/>
              </a:ext>
            </a:extLst>
          </p:cNvPr>
          <p:cNvGraphicFramePr/>
          <p:nvPr/>
        </p:nvGraphicFramePr>
        <p:xfrm>
          <a:off x="0" y="2229938"/>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a:extLst>
              <a:ext uri="{FF2B5EF4-FFF2-40B4-BE49-F238E27FC236}">
                <a16:creationId xmlns:a16="http://schemas.microsoft.com/office/drawing/2014/main" id="{70BEC216-962D-4EE5-DED7-11BBDF393185}"/>
              </a:ext>
            </a:extLst>
          </p:cNvPr>
          <p:cNvSpPr>
            <a:spLocks noGrp="1"/>
          </p:cNvSpPr>
          <p:nvPr>
            <p:ph type="body" sz="quarter" idx="11"/>
          </p:nvPr>
        </p:nvSpPr>
        <p:spPr/>
        <p:txBody>
          <a:bodyPr/>
          <a:lstStyle/>
          <a:p>
            <a:r>
              <a:rPr lang="en-US" dirty="0"/>
              <a:t>Uno de </a:t>
            </a:r>
            <a:r>
              <a:rPr lang="en-US" dirty="0" err="1"/>
              <a:t>cada</a:t>
            </a:r>
            <a:r>
              <a:rPr lang="en-US" dirty="0"/>
              <a:t> </a:t>
            </a:r>
            <a:r>
              <a:rPr lang="en-US" dirty="0" err="1"/>
              <a:t>diez</a:t>
            </a:r>
            <a:r>
              <a:rPr lang="en-US" dirty="0"/>
              <a:t> Hispanos/Latinos se </a:t>
            </a:r>
            <a:r>
              <a:rPr lang="en-US" dirty="0" err="1"/>
              <a:t>quedaron</a:t>
            </a:r>
            <a:r>
              <a:rPr lang="en-US" dirty="0"/>
              <a:t> </a:t>
            </a:r>
            <a:r>
              <a:rPr lang="en-US" dirty="0" err="1"/>
              <a:t>desempleados</a:t>
            </a:r>
            <a:r>
              <a:rPr lang="en-US" dirty="0"/>
              <a:t>. </a:t>
            </a:r>
          </a:p>
        </p:txBody>
      </p:sp>
    </p:spTree>
    <p:extLst>
      <p:ext uri="{BB962C8B-B14F-4D97-AF65-F5344CB8AC3E}">
        <p14:creationId xmlns:p14="http://schemas.microsoft.com/office/powerpoint/2010/main" val="358789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EE6BCD-5DEE-40C7-CD94-0040D962D5CF}"/>
              </a:ext>
            </a:extLst>
          </p:cNvPr>
          <p:cNvSpPr>
            <a:spLocks noGrp="1"/>
          </p:cNvSpPr>
          <p:nvPr>
            <p:ph type="sldNum" sz="quarter" idx="10"/>
          </p:nvPr>
        </p:nvSpPr>
        <p:spPr>
          <a:xfrm>
            <a:off x="11353800" y="6357894"/>
            <a:ext cx="711200" cy="215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047CDFCE-3AEA-D283-5720-6C2D591ADA2E}"/>
              </a:ext>
            </a:extLst>
          </p:cNvPr>
          <p:cNvSpPr>
            <a:spLocks noGrp="1"/>
          </p:cNvSpPr>
          <p:nvPr>
            <p:ph type="body" sz="quarter" idx="12"/>
          </p:nvPr>
        </p:nvSpPr>
        <p:spPr>
          <a:xfrm>
            <a:off x="309563" y="985838"/>
            <a:ext cx="11561762" cy="842962"/>
          </a:xfrm>
        </p:spPr>
        <p:txBody>
          <a:bodyPr/>
          <a:lstStyle/>
          <a:p>
            <a:r>
              <a:rPr lang="en-US" dirty="0"/>
              <a:t>Q24. </a:t>
            </a:r>
            <a:r>
              <a:rPr lang="es-ES" dirty="0"/>
              <a:t>¿Le preocupa si podrá permitirse vivir en Colorado en el futuro?</a:t>
            </a:r>
            <a:endParaRPr lang="en-US" dirty="0"/>
          </a:p>
        </p:txBody>
      </p:sp>
      <p:sp>
        <p:nvSpPr>
          <p:cNvPr id="9" name="Text Placeholder 8">
            <a:extLst>
              <a:ext uri="{FF2B5EF4-FFF2-40B4-BE49-F238E27FC236}">
                <a16:creationId xmlns:a16="http://schemas.microsoft.com/office/drawing/2014/main" id="{A2C8C675-09D0-C2D7-A11C-F908019F2737}"/>
              </a:ext>
            </a:extLst>
          </p:cNvPr>
          <p:cNvSpPr>
            <a:spLocks noGrp="1"/>
          </p:cNvSpPr>
          <p:nvPr>
            <p:ph type="body" sz="quarter" idx="13"/>
          </p:nvPr>
        </p:nvSpPr>
        <p:spPr/>
        <p:txBody>
          <a:bodyPr/>
          <a:lstStyle/>
          <a:p>
            <a:endParaRPr lang="en-US"/>
          </a:p>
        </p:txBody>
      </p:sp>
      <p:graphicFrame>
        <p:nvGraphicFramePr>
          <p:cNvPr id="10" name="Chart 9">
            <a:extLst>
              <a:ext uri="{FF2B5EF4-FFF2-40B4-BE49-F238E27FC236}">
                <a16:creationId xmlns:a16="http://schemas.microsoft.com/office/drawing/2014/main" id="{EAAF1E38-5FBC-F9DF-B067-3325C0209D6C}"/>
              </a:ext>
            </a:extLst>
          </p:cNvPr>
          <p:cNvGraphicFramePr/>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95543761-D84A-85FA-9789-74EE085E7EE0}"/>
              </a:ext>
            </a:extLst>
          </p:cNvPr>
          <p:cNvSpPr txBox="1"/>
          <p:nvPr/>
        </p:nvSpPr>
        <p:spPr>
          <a:xfrm>
            <a:off x="9305883" y="2538389"/>
            <a:ext cx="17381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Total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Preocupados</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72%</a:t>
            </a:r>
          </a:p>
        </p:txBody>
      </p:sp>
      <p:sp>
        <p:nvSpPr>
          <p:cNvPr id="5" name="Text Placeholder 4">
            <a:extLst>
              <a:ext uri="{FF2B5EF4-FFF2-40B4-BE49-F238E27FC236}">
                <a16:creationId xmlns:a16="http://schemas.microsoft.com/office/drawing/2014/main" id="{377FA10E-9853-800C-5F73-D0FEDC080491}"/>
              </a:ext>
            </a:extLst>
          </p:cNvPr>
          <p:cNvSpPr>
            <a:spLocks noGrp="1"/>
          </p:cNvSpPr>
          <p:nvPr>
            <p:ph type="body" sz="quarter" idx="11"/>
          </p:nvPr>
        </p:nvSpPr>
        <p:spPr/>
        <p:txBody>
          <a:bodyPr/>
          <a:lstStyle/>
          <a:p>
            <a:r>
              <a:rPr lang="es-ES" dirty="0"/>
              <a:t>¿Quién podrá quedarse? Para muchos, el futuro en Colorado es incierto.</a:t>
            </a:r>
            <a:endParaRPr lang="en-US" dirty="0"/>
          </a:p>
        </p:txBody>
      </p:sp>
    </p:spTree>
    <p:extLst>
      <p:ext uri="{BB962C8B-B14F-4D97-AF65-F5344CB8AC3E}">
        <p14:creationId xmlns:p14="http://schemas.microsoft.com/office/powerpoint/2010/main" val="25487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14DD-4DF3-1E6D-F1C4-4424FDAC523F}"/>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798C7E6-74E3-111D-6111-327CB28E8C81}"/>
              </a:ext>
            </a:extLst>
          </p:cNvPr>
          <p:cNvSpPr/>
          <p:nvPr/>
        </p:nvSpPr>
        <p:spPr>
          <a:xfrm>
            <a:off x="960120" y="4322981"/>
            <a:ext cx="10241280" cy="192769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97ED23F5-70C6-53BE-7B6B-CBFF9C7A1343}"/>
              </a:ext>
            </a:extLst>
          </p:cNvPr>
          <p:cNvSpPr/>
          <p:nvPr/>
        </p:nvSpPr>
        <p:spPr>
          <a:xfrm>
            <a:off x="960120" y="2194237"/>
            <a:ext cx="10241280" cy="1927690"/>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CE7D39F-055D-01A0-0F11-546B77374E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0072" y="-37593"/>
            <a:ext cx="2632502" cy="1939545"/>
          </a:xfrm>
          <a:prstGeom prst="rect">
            <a:avLst/>
          </a:prstGeom>
        </p:spPr>
      </p:pic>
      <p:sp>
        <p:nvSpPr>
          <p:cNvPr id="4" name="Slide Number Placeholder 3">
            <a:extLst>
              <a:ext uri="{FF2B5EF4-FFF2-40B4-BE49-F238E27FC236}">
                <a16:creationId xmlns:a16="http://schemas.microsoft.com/office/drawing/2014/main" id="{BABF6E1D-83C3-EAE6-7A76-4E0B1B6ED721}"/>
              </a:ext>
            </a:extLst>
          </p:cNvPr>
          <p:cNvSpPr>
            <a:spLocks noGrp="1"/>
          </p:cNvSpPr>
          <p:nvPr>
            <p:ph type="sldNum" sz="quarter" idx="10"/>
          </p:nvPr>
        </p:nvSpPr>
        <p:spPr/>
        <p:txBody>
          <a:bodyPr/>
          <a:lstStyle/>
          <a:p>
            <a:fld id="{68963FF3-3082-0146-9045-A71664B0B906}" type="slidenum">
              <a:rPr lang="en-US" smtClean="0"/>
              <a:pPr/>
              <a:t>3</a:t>
            </a:fld>
            <a:endParaRPr lang="en-US" dirty="0"/>
          </a:p>
        </p:txBody>
      </p:sp>
      <p:sp>
        <p:nvSpPr>
          <p:cNvPr id="2" name="Text Placeholder 1">
            <a:extLst>
              <a:ext uri="{FF2B5EF4-FFF2-40B4-BE49-F238E27FC236}">
                <a16:creationId xmlns:a16="http://schemas.microsoft.com/office/drawing/2014/main" id="{C51A43AD-DA51-C49E-5984-A1463FF80AD7}"/>
              </a:ext>
            </a:extLst>
          </p:cNvPr>
          <p:cNvSpPr>
            <a:spLocks noGrp="1"/>
          </p:cNvSpPr>
          <p:nvPr>
            <p:ph type="body" sz="quarter" idx="11"/>
          </p:nvPr>
        </p:nvSpPr>
        <p:spPr/>
        <p:txBody>
          <a:bodyPr/>
          <a:lstStyle/>
          <a:p>
            <a:r>
              <a:rPr lang="es-ES_tradnl">
                <a:latin typeface="+mj-lt"/>
              </a:rPr>
              <a:t>Cómo nos contactamos con las personas</a:t>
            </a:r>
          </a:p>
        </p:txBody>
      </p:sp>
      <p:grpSp>
        <p:nvGrpSpPr>
          <p:cNvPr id="34" name="Group 33">
            <a:extLst>
              <a:ext uri="{FF2B5EF4-FFF2-40B4-BE49-F238E27FC236}">
                <a16:creationId xmlns:a16="http://schemas.microsoft.com/office/drawing/2014/main" id="{59BAA56C-937C-A1BC-7713-49E4E0FDE8DF}"/>
              </a:ext>
            </a:extLst>
          </p:cNvPr>
          <p:cNvGrpSpPr/>
          <p:nvPr/>
        </p:nvGrpSpPr>
        <p:grpSpPr>
          <a:xfrm>
            <a:off x="1558883" y="2825832"/>
            <a:ext cx="9104009" cy="1213075"/>
            <a:chOff x="4902471" y="4458969"/>
            <a:chExt cx="5459023" cy="841528"/>
          </a:xfrm>
        </p:grpSpPr>
        <p:grpSp>
          <p:nvGrpSpPr>
            <p:cNvPr id="7" name="Group 6">
              <a:extLst>
                <a:ext uri="{FF2B5EF4-FFF2-40B4-BE49-F238E27FC236}">
                  <a16:creationId xmlns:a16="http://schemas.microsoft.com/office/drawing/2014/main" id="{38079418-946F-186A-C3D7-C3234499AD89}"/>
                </a:ext>
              </a:extLst>
            </p:cNvPr>
            <p:cNvGrpSpPr/>
            <p:nvPr/>
          </p:nvGrpSpPr>
          <p:grpSpPr>
            <a:xfrm>
              <a:off x="8675104" y="4467811"/>
              <a:ext cx="1686390" cy="832686"/>
              <a:chOff x="4811609" y="1807123"/>
              <a:chExt cx="1686390" cy="832686"/>
            </a:xfrm>
          </p:grpSpPr>
          <p:pic>
            <p:nvPicPr>
              <p:cNvPr id="32" name="Picture 31">
                <a:extLst>
                  <a:ext uri="{FF2B5EF4-FFF2-40B4-BE49-F238E27FC236}">
                    <a16:creationId xmlns:a16="http://schemas.microsoft.com/office/drawing/2014/main" id="{772276A8-FEDB-9708-6CD0-C9871F420D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1609" y="2044616"/>
                <a:ext cx="375929" cy="484632"/>
              </a:xfrm>
              <a:prstGeom prst="rect">
                <a:avLst/>
              </a:prstGeom>
            </p:spPr>
          </p:pic>
          <p:sp>
            <p:nvSpPr>
              <p:cNvPr id="33" name="TextBox 32">
                <a:extLst>
                  <a:ext uri="{FF2B5EF4-FFF2-40B4-BE49-F238E27FC236}">
                    <a16:creationId xmlns:a16="http://schemas.microsoft.com/office/drawing/2014/main" id="{BD579CF6-AB83-BACD-729C-4337A8C0ACB3}"/>
                  </a:ext>
                </a:extLst>
              </p:cNvPr>
              <p:cNvSpPr txBox="1"/>
              <p:nvPr/>
            </p:nvSpPr>
            <p:spPr>
              <a:xfrm>
                <a:off x="5158658" y="1807123"/>
                <a:ext cx="1339341" cy="832686"/>
              </a:xfrm>
              <a:prstGeom prst="rect">
                <a:avLst/>
              </a:prstGeom>
              <a:noFill/>
            </p:spPr>
            <p:txBody>
              <a:bodyPr wrap="square" rtlCol="0">
                <a:spAutoFit/>
              </a:bodyPr>
              <a:lstStyle/>
              <a:p>
                <a:pPr algn="ctr"/>
                <a:r>
                  <a:rPr lang="es-ES_tradnl" sz="2400" dirty="0"/>
                  <a:t>Invitaciones por Mensaje de Texto</a:t>
                </a:r>
              </a:p>
            </p:txBody>
          </p:sp>
        </p:grpSp>
        <p:sp>
          <p:nvSpPr>
            <p:cNvPr id="30" name="TextBox 29">
              <a:extLst>
                <a:ext uri="{FF2B5EF4-FFF2-40B4-BE49-F238E27FC236}">
                  <a16:creationId xmlns:a16="http://schemas.microsoft.com/office/drawing/2014/main" id="{A24BBB91-0D57-9B45-6286-684614A89E65}"/>
                </a:ext>
              </a:extLst>
            </p:cNvPr>
            <p:cNvSpPr txBox="1"/>
            <p:nvPr/>
          </p:nvSpPr>
          <p:spPr>
            <a:xfrm>
              <a:off x="5269477" y="4574792"/>
              <a:ext cx="1556450" cy="576475"/>
            </a:xfrm>
            <a:prstGeom prst="rect">
              <a:avLst/>
            </a:prstGeom>
            <a:noFill/>
          </p:spPr>
          <p:txBody>
            <a:bodyPr wrap="square" rtlCol="0" anchor="ctr">
              <a:spAutoFit/>
            </a:bodyPr>
            <a:lstStyle/>
            <a:p>
              <a:pPr algn="ctr"/>
              <a:r>
                <a:rPr lang="es-ES_tradnl" sz="2400" dirty="0"/>
                <a:t>Llamadas Telefónicas</a:t>
              </a:r>
            </a:p>
          </p:txBody>
        </p:sp>
        <p:pic>
          <p:nvPicPr>
            <p:cNvPr id="31" name="Picture 30" descr="A close up of a logo&#10;&#10;Description automatically generated">
              <a:extLst>
                <a:ext uri="{FF2B5EF4-FFF2-40B4-BE49-F238E27FC236}">
                  <a16:creationId xmlns:a16="http://schemas.microsoft.com/office/drawing/2014/main" id="{48B8E24D-51BE-3382-AEA4-B6E4E7888E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2471" y="4631891"/>
              <a:ext cx="571429" cy="571429"/>
            </a:xfrm>
            <a:prstGeom prst="rect">
              <a:avLst/>
            </a:prstGeom>
          </p:spPr>
        </p:pic>
        <p:sp>
          <p:nvSpPr>
            <p:cNvPr id="10" name="TextBox 9">
              <a:extLst>
                <a:ext uri="{FF2B5EF4-FFF2-40B4-BE49-F238E27FC236}">
                  <a16:creationId xmlns:a16="http://schemas.microsoft.com/office/drawing/2014/main" id="{6065361B-28AD-A923-472E-8FC9025592D6}"/>
                </a:ext>
              </a:extLst>
            </p:cNvPr>
            <p:cNvSpPr txBox="1"/>
            <p:nvPr/>
          </p:nvSpPr>
          <p:spPr>
            <a:xfrm>
              <a:off x="7245667" y="4458969"/>
              <a:ext cx="1356747" cy="832686"/>
            </a:xfrm>
            <a:prstGeom prst="rect">
              <a:avLst/>
            </a:prstGeom>
            <a:noFill/>
          </p:spPr>
          <p:txBody>
            <a:bodyPr wrap="square" rtlCol="0">
              <a:spAutoFit/>
            </a:bodyPr>
            <a:lstStyle/>
            <a:p>
              <a:pPr algn="ctr"/>
              <a:r>
                <a:rPr lang="es-ES_tradnl" sz="2400" dirty="0"/>
                <a:t>Invitaciones por Correo Electrónico</a:t>
              </a:r>
            </a:p>
          </p:txBody>
        </p:sp>
        <p:pic>
          <p:nvPicPr>
            <p:cNvPr id="11" name="Picture 22">
              <a:extLst>
                <a:ext uri="{FF2B5EF4-FFF2-40B4-BE49-F238E27FC236}">
                  <a16:creationId xmlns:a16="http://schemas.microsoft.com/office/drawing/2014/main" id="{ACBC4B73-34A3-A38E-6CE6-DAA7E4FA7E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912225" y="4698149"/>
              <a:ext cx="438912" cy="438912"/>
            </a:xfrm>
            <a:prstGeom prst="rect">
              <a:avLst/>
            </a:prstGeom>
          </p:spPr>
        </p:pic>
      </p:grpSp>
      <p:grpSp>
        <p:nvGrpSpPr>
          <p:cNvPr id="35" name="Group 34">
            <a:extLst>
              <a:ext uri="{FF2B5EF4-FFF2-40B4-BE49-F238E27FC236}">
                <a16:creationId xmlns:a16="http://schemas.microsoft.com/office/drawing/2014/main" id="{C96EF5B8-A202-6FAD-827F-F1B8B8FD0983}"/>
              </a:ext>
            </a:extLst>
          </p:cNvPr>
          <p:cNvGrpSpPr/>
          <p:nvPr/>
        </p:nvGrpSpPr>
        <p:grpSpPr>
          <a:xfrm>
            <a:off x="2795121" y="5122854"/>
            <a:ext cx="7023250" cy="997441"/>
            <a:chOff x="4083883" y="4560202"/>
            <a:chExt cx="3655089" cy="608881"/>
          </a:xfrm>
        </p:grpSpPr>
        <p:grpSp>
          <p:nvGrpSpPr>
            <p:cNvPr id="36" name="Group 35">
              <a:extLst>
                <a:ext uri="{FF2B5EF4-FFF2-40B4-BE49-F238E27FC236}">
                  <a16:creationId xmlns:a16="http://schemas.microsoft.com/office/drawing/2014/main" id="{5F65426E-07EE-D51A-69B8-24FF7E605D77}"/>
                </a:ext>
              </a:extLst>
            </p:cNvPr>
            <p:cNvGrpSpPr/>
            <p:nvPr/>
          </p:nvGrpSpPr>
          <p:grpSpPr>
            <a:xfrm>
              <a:off x="4083883" y="4560202"/>
              <a:ext cx="1714975" cy="608881"/>
              <a:chOff x="1185131" y="1911053"/>
              <a:chExt cx="1714975" cy="608881"/>
            </a:xfrm>
          </p:grpSpPr>
          <p:sp>
            <p:nvSpPr>
              <p:cNvPr id="40" name="TextBox 39">
                <a:extLst>
                  <a:ext uri="{FF2B5EF4-FFF2-40B4-BE49-F238E27FC236}">
                    <a16:creationId xmlns:a16="http://schemas.microsoft.com/office/drawing/2014/main" id="{8E2F0249-E22A-F5F5-9CC3-86C4871D3F91}"/>
                  </a:ext>
                </a:extLst>
              </p:cNvPr>
              <p:cNvSpPr txBox="1"/>
              <p:nvPr/>
            </p:nvSpPr>
            <p:spPr>
              <a:xfrm>
                <a:off x="1679039" y="1911053"/>
                <a:ext cx="1221067" cy="507276"/>
              </a:xfrm>
              <a:prstGeom prst="rect">
                <a:avLst/>
              </a:prstGeom>
              <a:noFill/>
            </p:spPr>
            <p:txBody>
              <a:bodyPr wrap="square" lIns="0" rIns="0" rtlCol="0">
                <a:spAutoFit/>
              </a:bodyPr>
              <a:lstStyle/>
              <a:p>
                <a:pPr algn="ctr"/>
                <a:r>
                  <a:rPr lang="es-ES_tradnl" sz="2400" dirty="0"/>
                  <a:t>Entrevistas Telefónicas</a:t>
                </a:r>
              </a:p>
            </p:txBody>
          </p:sp>
          <p:pic>
            <p:nvPicPr>
              <p:cNvPr id="41" name="Picture 40" descr="A close up of a logo&#10;&#10;Description automatically generated">
                <a:extLst>
                  <a:ext uri="{FF2B5EF4-FFF2-40B4-BE49-F238E27FC236}">
                    <a16:creationId xmlns:a16="http://schemas.microsoft.com/office/drawing/2014/main" id="{BED42E3E-D4EF-CD37-7104-BD4C92B3D8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5131" y="1948505"/>
                <a:ext cx="571429" cy="571429"/>
              </a:xfrm>
              <a:prstGeom prst="rect">
                <a:avLst/>
              </a:prstGeom>
            </p:spPr>
          </p:pic>
        </p:grpSp>
        <p:grpSp>
          <p:nvGrpSpPr>
            <p:cNvPr id="37" name="Group 36">
              <a:extLst>
                <a:ext uri="{FF2B5EF4-FFF2-40B4-BE49-F238E27FC236}">
                  <a16:creationId xmlns:a16="http://schemas.microsoft.com/office/drawing/2014/main" id="{A5850C7C-4440-C090-F4BB-40708750C508}"/>
                </a:ext>
              </a:extLst>
            </p:cNvPr>
            <p:cNvGrpSpPr/>
            <p:nvPr/>
          </p:nvGrpSpPr>
          <p:grpSpPr>
            <a:xfrm>
              <a:off x="5975791" y="4560202"/>
              <a:ext cx="1763181" cy="568571"/>
              <a:chOff x="1021220" y="5270525"/>
              <a:chExt cx="1763181" cy="568571"/>
            </a:xfrm>
          </p:grpSpPr>
          <p:sp>
            <p:nvSpPr>
              <p:cNvPr id="38" name="TextBox 37">
                <a:extLst>
                  <a:ext uri="{FF2B5EF4-FFF2-40B4-BE49-F238E27FC236}">
                    <a16:creationId xmlns:a16="http://schemas.microsoft.com/office/drawing/2014/main" id="{433E22F7-D7D4-77ED-80D8-223051F6F48A}"/>
                  </a:ext>
                </a:extLst>
              </p:cNvPr>
              <p:cNvSpPr txBox="1"/>
              <p:nvPr/>
            </p:nvSpPr>
            <p:spPr>
              <a:xfrm>
                <a:off x="1697179" y="5270525"/>
                <a:ext cx="1087222" cy="507276"/>
              </a:xfrm>
              <a:prstGeom prst="rect">
                <a:avLst/>
              </a:prstGeom>
              <a:noFill/>
            </p:spPr>
            <p:txBody>
              <a:bodyPr wrap="square" lIns="0" rIns="0" rtlCol="0">
                <a:spAutoFit/>
              </a:bodyPr>
              <a:lstStyle/>
              <a:p>
                <a:pPr algn="ctr"/>
                <a:r>
                  <a:rPr lang="es-ES_tradnl" sz="2400" dirty="0"/>
                  <a:t>Entrevistas En Línea</a:t>
                </a:r>
              </a:p>
            </p:txBody>
          </p:sp>
          <p:pic>
            <p:nvPicPr>
              <p:cNvPr id="39" name="Picture 38">
                <a:extLst>
                  <a:ext uri="{FF2B5EF4-FFF2-40B4-BE49-F238E27FC236}">
                    <a16:creationId xmlns:a16="http://schemas.microsoft.com/office/drawing/2014/main" id="{CC268525-F267-B32C-6D8A-F6BE23DC97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1220" y="5348286"/>
                <a:ext cx="622155" cy="490810"/>
              </a:xfrm>
              <a:prstGeom prst="rect">
                <a:avLst/>
              </a:prstGeom>
            </p:spPr>
          </p:pic>
        </p:grpSp>
      </p:grpSp>
      <p:sp>
        <p:nvSpPr>
          <p:cNvPr id="8" name="Text Placeholder 7">
            <a:extLst>
              <a:ext uri="{FF2B5EF4-FFF2-40B4-BE49-F238E27FC236}">
                <a16:creationId xmlns:a16="http://schemas.microsoft.com/office/drawing/2014/main" id="{58DA0A6A-3C32-D0A4-4C06-B5D1D36A51DF}"/>
              </a:ext>
            </a:extLst>
          </p:cNvPr>
          <p:cNvSpPr>
            <a:spLocks noGrp="1"/>
          </p:cNvSpPr>
          <p:nvPr>
            <p:ph type="body" sz="quarter" idx="12"/>
          </p:nvPr>
        </p:nvSpPr>
        <p:spPr/>
        <p:txBody>
          <a:bodyPr/>
          <a:lstStyle/>
          <a:p>
            <a:endParaRPr lang="en-US"/>
          </a:p>
        </p:txBody>
      </p:sp>
      <p:sp>
        <p:nvSpPr>
          <p:cNvPr id="9" name="TextBox 8">
            <a:extLst>
              <a:ext uri="{FF2B5EF4-FFF2-40B4-BE49-F238E27FC236}">
                <a16:creationId xmlns:a16="http://schemas.microsoft.com/office/drawing/2014/main" id="{EF2958FA-EE03-971C-5FD5-74A36129D02D}"/>
              </a:ext>
            </a:extLst>
          </p:cNvPr>
          <p:cNvSpPr txBox="1"/>
          <p:nvPr/>
        </p:nvSpPr>
        <p:spPr>
          <a:xfrm>
            <a:off x="3344121" y="2274570"/>
            <a:ext cx="5662719" cy="523220"/>
          </a:xfrm>
          <a:prstGeom prst="rect">
            <a:avLst/>
          </a:prstGeom>
          <a:noFill/>
        </p:spPr>
        <p:txBody>
          <a:bodyPr wrap="square" rtlCol="0">
            <a:spAutoFit/>
          </a:bodyPr>
          <a:lstStyle/>
          <a:p>
            <a:pPr algn="ctr"/>
            <a:r>
              <a:rPr lang="es-ES_tradnl" sz="2800" b="1">
                <a:solidFill>
                  <a:schemeClr val="accent2"/>
                </a:solidFill>
                <a:effectLst>
                  <a:outerShdw blurRad="38100" dist="38100" dir="2700000" algn="tl">
                    <a:srgbClr val="000000">
                      <a:alpha val="43137"/>
                    </a:srgbClr>
                  </a:outerShdw>
                </a:effectLst>
              </a:rPr>
              <a:t>Métodos de Contacto</a:t>
            </a:r>
          </a:p>
        </p:txBody>
      </p:sp>
      <p:sp>
        <p:nvSpPr>
          <p:cNvPr id="12" name="TextBox 11">
            <a:extLst>
              <a:ext uri="{FF2B5EF4-FFF2-40B4-BE49-F238E27FC236}">
                <a16:creationId xmlns:a16="http://schemas.microsoft.com/office/drawing/2014/main" id="{A715285D-6161-89C2-C619-122174B11CFE}"/>
              </a:ext>
            </a:extLst>
          </p:cNvPr>
          <p:cNvSpPr txBox="1"/>
          <p:nvPr/>
        </p:nvSpPr>
        <p:spPr>
          <a:xfrm>
            <a:off x="3257561" y="4384869"/>
            <a:ext cx="6345718" cy="523220"/>
          </a:xfrm>
          <a:prstGeom prst="rect">
            <a:avLst/>
          </a:prstGeom>
          <a:noFill/>
        </p:spPr>
        <p:txBody>
          <a:bodyPr wrap="square" rtlCol="0">
            <a:spAutoFit/>
          </a:bodyPr>
          <a:lstStyle/>
          <a:p>
            <a:pPr algn="ctr"/>
            <a:r>
              <a:rPr lang="es-ES_tradnl" sz="2800" b="1" dirty="0">
                <a:solidFill>
                  <a:schemeClr val="accent2"/>
                </a:solidFill>
                <a:effectLst>
                  <a:outerShdw blurRad="38100" dist="38100" dir="2700000" algn="tl">
                    <a:srgbClr val="000000">
                      <a:alpha val="43137"/>
                    </a:srgbClr>
                  </a:outerShdw>
                </a:effectLst>
              </a:rPr>
              <a:t>Métodos de Recolección de Datos</a:t>
            </a:r>
          </a:p>
        </p:txBody>
      </p:sp>
    </p:spTree>
    <p:extLst>
      <p:ext uri="{BB962C8B-B14F-4D97-AF65-F5344CB8AC3E}">
        <p14:creationId xmlns:p14="http://schemas.microsoft.com/office/powerpoint/2010/main" val="55129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0468-C457-8FD4-114B-02C8480E85DB}"/>
              </a:ext>
            </a:extLst>
          </p:cNvPr>
          <p:cNvSpPr>
            <a:spLocks noGrp="1"/>
          </p:cNvSpPr>
          <p:nvPr>
            <p:ph type="title"/>
          </p:nvPr>
        </p:nvSpPr>
        <p:spPr/>
        <p:txBody>
          <a:bodyPr/>
          <a:lstStyle/>
          <a:p>
            <a:r>
              <a:rPr lang="en-US" dirty="0"/>
              <a:t>Vivienda</a:t>
            </a:r>
          </a:p>
        </p:txBody>
      </p:sp>
      <p:sp>
        <p:nvSpPr>
          <p:cNvPr id="3" name="Text Placeholder 2">
            <a:extLst>
              <a:ext uri="{FF2B5EF4-FFF2-40B4-BE49-F238E27FC236}">
                <a16:creationId xmlns:a16="http://schemas.microsoft.com/office/drawing/2014/main" id="{979D6908-88BB-6C98-8AF2-C7F8F47BF3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F85920-AB21-D999-0551-1F2A0C4F4F58}"/>
              </a:ext>
            </a:extLst>
          </p:cNvPr>
          <p:cNvSpPr>
            <a:spLocks noGrp="1"/>
          </p:cNvSpPr>
          <p:nvPr>
            <p:ph type="sldNum" sz="quarter" idx="12"/>
          </p:nvPr>
        </p:nvSpPr>
        <p:spPr/>
        <p:txBody>
          <a:bodyPr/>
          <a:lstStyle/>
          <a:p>
            <a:fld id="{68963FF3-3082-0146-9045-A71664B0B906}" type="slidenum">
              <a:rPr lang="en-US" smtClean="0"/>
              <a:pPr/>
              <a:t>30</a:t>
            </a:fld>
            <a:endParaRPr lang="en-US" dirty="0"/>
          </a:p>
        </p:txBody>
      </p:sp>
    </p:spTree>
    <p:extLst>
      <p:ext uri="{BB962C8B-B14F-4D97-AF65-F5344CB8AC3E}">
        <p14:creationId xmlns:p14="http://schemas.microsoft.com/office/powerpoint/2010/main" val="387300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AB9EF9-F1FD-2435-C75A-74728C256E5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043EE0FB-ADB9-1F42-523E-7DF70569CE19}"/>
              </a:ext>
            </a:extLst>
          </p:cNvPr>
          <p:cNvSpPr>
            <a:spLocks noGrp="1"/>
          </p:cNvSpPr>
          <p:nvPr>
            <p:ph type="body" sz="quarter" idx="11"/>
          </p:nvPr>
        </p:nvSpPr>
        <p:spPr/>
        <p:txBody>
          <a:bodyPr/>
          <a:lstStyle/>
          <a:p>
            <a:r>
              <a:rPr lang="es-ES" dirty="0"/>
              <a:t>Raíces en peligro: el costo de la vivienda se vuelve inalcanzable.</a:t>
            </a:r>
            <a:endParaRPr lang="en-US" dirty="0"/>
          </a:p>
        </p:txBody>
      </p:sp>
      <p:sp>
        <p:nvSpPr>
          <p:cNvPr id="4" name="Text Placeholder 3">
            <a:extLst>
              <a:ext uri="{FF2B5EF4-FFF2-40B4-BE49-F238E27FC236}">
                <a16:creationId xmlns:a16="http://schemas.microsoft.com/office/drawing/2014/main" id="{16BBA2CF-55CC-00C7-0544-95C5685431B5}"/>
              </a:ext>
            </a:extLst>
          </p:cNvPr>
          <p:cNvSpPr>
            <a:spLocks noGrp="1"/>
          </p:cNvSpPr>
          <p:nvPr>
            <p:ph type="body" sz="quarter" idx="12"/>
          </p:nvPr>
        </p:nvSpPr>
        <p:spPr/>
        <p:txBody>
          <a:bodyPr>
            <a:normAutofit/>
          </a:bodyPr>
          <a:lstStyle/>
          <a:p>
            <a:r>
              <a:rPr lang="en-US" dirty="0"/>
              <a:t>P15l. </a:t>
            </a:r>
            <a:r>
              <a:rPr lang="es-ES" dirty="0"/>
              <a:t>Por favor, considere los siguientes temas que algunas personas señalan como problemas que enfrenta Colorado. Indique si usted cree que es un problema extremadamente grave, muy grave, algo grave o no muy grave para los residentes de Colorado.</a:t>
            </a:r>
          </a:p>
          <a:p>
            <a:r>
              <a:rPr lang="es-ES" dirty="0"/>
              <a:t>(El costo de la vivienda)</a:t>
            </a:r>
            <a:endParaRPr lang="en-US" dirty="0"/>
          </a:p>
        </p:txBody>
      </p:sp>
      <p:sp>
        <p:nvSpPr>
          <p:cNvPr id="5" name="Text Placeholder 4">
            <a:extLst>
              <a:ext uri="{FF2B5EF4-FFF2-40B4-BE49-F238E27FC236}">
                <a16:creationId xmlns:a16="http://schemas.microsoft.com/office/drawing/2014/main" id="{44C47E3A-9FE3-8BEC-2685-C1116954BC2B}"/>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CBC0BAB8-3164-A810-148E-027F2709A554}"/>
              </a:ext>
            </a:extLst>
          </p:cNvPr>
          <p:cNvGraphicFramePr/>
          <p:nvPr>
            <p:extLst>
              <p:ext uri="{D42A27DB-BD31-4B8C-83A1-F6EECF244321}">
                <p14:modId xmlns:p14="http://schemas.microsoft.com/office/powerpoint/2010/main" val="2148387302"/>
              </p:ext>
            </p:extLst>
          </p:nvPr>
        </p:nvGraphicFramePr>
        <p:xfrm>
          <a:off x="457204" y="2375451"/>
          <a:ext cx="10538791"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F1C1C76-0844-FC9D-FF7A-640DA13D8521}"/>
              </a:ext>
            </a:extLst>
          </p:cNvPr>
          <p:cNvSpPr txBox="1"/>
          <p:nvPr/>
        </p:nvSpPr>
        <p:spPr>
          <a:xfrm>
            <a:off x="9579417" y="2886468"/>
            <a:ext cx="22919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Extremedamente</a:t>
            </a: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 Muy serio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problema</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87%</a:t>
            </a:r>
          </a:p>
        </p:txBody>
      </p:sp>
    </p:spTree>
    <p:extLst>
      <p:ext uri="{BB962C8B-B14F-4D97-AF65-F5344CB8AC3E}">
        <p14:creationId xmlns:p14="http://schemas.microsoft.com/office/powerpoint/2010/main" val="335752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D04B4-8A8F-4C64-B9BA-9B024EC4BF0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11A8394E-41BA-4190-CCFD-44A364DCA34D}"/>
              </a:ext>
            </a:extLst>
          </p:cNvPr>
          <p:cNvSpPr>
            <a:spLocks noGrp="1"/>
          </p:cNvSpPr>
          <p:nvPr>
            <p:ph type="body" sz="quarter" idx="11"/>
          </p:nvPr>
        </p:nvSpPr>
        <p:spPr/>
        <p:txBody>
          <a:bodyPr/>
          <a:lstStyle/>
          <a:p>
            <a:r>
              <a:rPr lang="es-ES" dirty="0"/>
              <a:t>Colorado en deuda: el 76% ve la falta de vivienda como emergencia.</a:t>
            </a:r>
            <a:endParaRPr lang="en-US" dirty="0"/>
          </a:p>
        </p:txBody>
      </p:sp>
      <p:sp>
        <p:nvSpPr>
          <p:cNvPr id="4" name="Text Placeholder 3">
            <a:extLst>
              <a:ext uri="{FF2B5EF4-FFF2-40B4-BE49-F238E27FC236}">
                <a16:creationId xmlns:a16="http://schemas.microsoft.com/office/drawing/2014/main" id="{0649F912-FBCB-05B5-C4AA-1C82D71E90F0}"/>
              </a:ext>
            </a:extLst>
          </p:cNvPr>
          <p:cNvSpPr>
            <a:spLocks noGrp="1"/>
          </p:cNvSpPr>
          <p:nvPr>
            <p:ph type="body" sz="quarter" idx="12"/>
          </p:nvPr>
        </p:nvSpPr>
        <p:spPr/>
        <p:txBody>
          <a:bodyPr>
            <a:normAutofit/>
          </a:bodyPr>
          <a:lstStyle/>
          <a:p>
            <a:r>
              <a:rPr lang="es-ES" dirty="0"/>
              <a:t>Q15h. Por favor, considere los siguientes temas que algunas personas señalan como problemas que enfrenta Colorado. Indique si usted cree que es un problema extremadamente grave, muy grave, algo grave o no muy grave para los residentes de Colorado.</a:t>
            </a:r>
          </a:p>
          <a:p>
            <a:r>
              <a:rPr lang="es-ES" dirty="0"/>
              <a:t>(La falta de vivienda)</a:t>
            </a:r>
            <a:endParaRPr lang="en-US" dirty="0"/>
          </a:p>
        </p:txBody>
      </p:sp>
      <p:sp>
        <p:nvSpPr>
          <p:cNvPr id="5" name="Text Placeholder 4">
            <a:extLst>
              <a:ext uri="{FF2B5EF4-FFF2-40B4-BE49-F238E27FC236}">
                <a16:creationId xmlns:a16="http://schemas.microsoft.com/office/drawing/2014/main" id="{BA6613F2-C6DA-D0BE-9BE4-2894BE8E2E09}"/>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AAE1E4B1-9F94-AB76-3516-6563A73652B4}"/>
              </a:ext>
            </a:extLst>
          </p:cNvPr>
          <p:cNvGraphicFramePr/>
          <p:nvPr/>
        </p:nvGraphicFramePr>
        <p:xfrm>
          <a:off x="457204" y="2375451"/>
          <a:ext cx="9819857"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F93599A-78B8-21C3-D9B2-1B277D155CEE}"/>
              </a:ext>
            </a:extLst>
          </p:cNvPr>
          <p:cNvSpPr txBox="1"/>
          <p:nvPr/>
        </p:nvSpPr>
        <p:spPr>
          <a:xfrm>
            <a:off x="9945994" y="2940284"/>
            <a:ext cx="21190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Extremadamente</a:t>
            </a: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/Muy serio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problema</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76%</a:t>
            </a:r>
          </a:p>
        </p:txBody>
      </p:sp>
    </p:spTree>
    <p:extLst>
      <p:ext uri="{BB962C8B-B14F-4D97-AF65-F5344CB8AC3E}">
        <p14:creationId xmlns:p14="http://schemas.microsoft.com/office/powerpoint/2010/main" val="128338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E05FB-7F7E-5EFA-3072-1C420F61371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05BB0EB4-4B52-6EB0-8378-D575592F434D}"/>
              </a:ext>
            </a:extLst>
          </p:cNvPr>
          <p:cNvSpPr>
            <a:spLocks noGrp="1"/>
          </p:cNvSpPr>
          <p:nvPr>
            <p:ph type="body" sz="quarter" idx="11"/>
          </p:nvPr>
        </p:nvSpPr>
        <p:spPr/>
        <p:txBody>
          <a:bodyPr/>
          <a:lstStyle/>
          <a:p>
            <a:r>
              <a:rPr lang="es-ES" dirty="0"/>
              <a:t>El techo se vuelve frágil: casi 4 de cada 10 sienten que no saben si van a estar en el mismo lugar.</a:t>
            </a:r>
            <a:endParaRPr lang="en-US" dirty="0"/>
          </a:p>
        </p:txBody>
      </p:sp>
      <p:sp>
        <p:nvSpPr>
          <p:cNvPr id="4" name="Text Placeholder 3">
            <a:extLst>
              <a:ext uri="{FF2B5EF4-FFF2-40B4-BE49-F238E27FC236}">
                <a16:creationId xmlns:a16="http://schemas.microsoft.com/office/drawing/2014/main" id="{24429B05-8AA3-A957-86A9-CDD2BF71D43F}"/>
              </a:ext>
            </a:extLst>
          </p:cNvPr>
          <p:cNvSpPr>
            <a:spLocks noGrp="1"/>
          </p:cNvSpPr>
          <p:nvPr>
            <p:ph type="body" sz="quarter" idx="12"/>
          </p:nvPr>
        </p:nvSpPr>
        <p:spPr/>
        <p:txBody>
          <a:bodyPr/>
          <a:lstStyle/>
          <a:p>
            <a:r>
              <a:rPr lang="en-US" dirty="0"/>
              <a:t>P19. </a:t>
            </a:r>
            <a:r>
              <a:rPr lang="es-ES" dirty="0"/>
              <a:t>Pensando en el próximo año, ¿qué tan preocupada/o está por la posibilidad de perder su vivienda, tener que mudarse a una vivienda más pequeña o cambiarse de hogar porque no puede pagar el alquiler (la renta) o la hipoteca mensual?</a:t>
            </a:r>
            <a:endParaRPr lang="en-US" dirty="0"/>
          </a:p>
        </p:txBody>
      </p:sp>
      <p:sp>
        <p:nvSpPr>
          <p:cNvPr id="5" name="Text Placeholder 4">
            <a:extLst>
              <a:ext uri="{FF2B5EF4-FFF2-40B4-BE49-F238E27FC236}">
                <a16:creationId xmlns:a16="http://schemas.microsoft.com/office/drawing/2014/main" id="{42DA6355-C733-960B-2D3F-2D0211728179}"/>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FF1709B2-47F2-8BBA-C7E4-92EDD602373A}"/>
              </a:ext>
            </a:extLst>
          </p:cNvPr>
          <p:cNvGraphicFramePr/>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F904DA0-755A-C7B9-DDDE-9EB9ABD80A48}"/>
              </a:ext>
            </a:extLst>
          </p:cNvPr>
          <p:cNvSpPr txBox="1"/>
          <p:nvPr/>
        </p:nvSpPr>
        <p:spPr>
          <a:xfrm>
            <a:off x="7937598" y="2401741"/>
            <a:ext cx="17051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Total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Preocupados</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39%</a:t>
            </a:r>
          </a:p>
        </p:txBody>
      </p:sp>
      <p:sp>
        <p:nvSpPr>
          <p:cNvPr id="8" name="TextBox 7">
            <a:extLst>
              <a:ext uri="{FF2B5EF4-FFF2-40B4-BE49-F238E27FC236}">
                <a16:creationId xmlns:a16="http://schemas.microsoft.com/office/drawing/2014/main" id="{504A205D-514F-9DF9-6E7A-92D578E08AD4}"/>
              </a:ext>
            </a:extLst>
          </p:cNvPr>
          <p:cNvSpPr txBox="1"/>
          <p:nvPr/>
        </p:nvSpPr>
        <p:spPr>
          <a:xfrm>
            <a:off x="8831122" y="3865242"/>
            <a:ext cx="170516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Total No </a:t>
            </a:r>
            <a:r>
              <a:rPr kumimoji="0" lang="en-US" sz="1600" b="1" i="0" u="none" strike="noStrike" kern="1200" cap="none" spc="0" normalizeH="0" baseline="0" noProof="0" dirty="0" err="1">
                <a:ln>
                  <a:noFill/>
                </a:ln>
                <a:solidFill>
                  <a:srgbClr val="4397B6"/>
                </a:solidFill>
                <a:effectLst/>
                <a:uLnTx/>
                <a:uFillTx/>
                <a:latin typeface="Montserrat SemiBold"/>
                <a:ea typeface="+mn-ea"/>
                <a:cs typeface="+mn-cs"/>
              </a:rPr>
              <a:t>Preocupados</a:t>
            </a:r>
            <a:br>
              <a:rPr kumimoji="0" lang="en-US" sz="1600" b="1" i="0" u="none" strike="noStrike" kern="1200" cap="none" spc="0" normalizeH="0" baseline="0" noProof="0" dirty="0">
                <a:ln>
                  <a:noFill/>
                </a:ln>
                <a:solidFill>
                  <a:srgbClr val="4397B6"/>
                </a:solidFill>
                <a:effectLst/>
                <a:uLnTx/>
                <a:uFillTx/>
                <a:latin typeface="Montserrat SemiBold"/>
                <a:ea typeface="+mn-ea"/>
                <a:cs typeface="+mn-cs"/>
              </a:rPr>
            </a:b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59%</a:t>
            </a:r>
          </a:p>
        </p:txBody>
      </p:sp>
    </p:spTree>
    <p:extLst>
      <p:ext uri="{BB962C8B-B14F-4D97-AF65-F5344CB8AC3E}">
        <p14:creationId xmlns:p14="http://schemas.microsoft.com/office/powerpoint/2010/main" val="3880009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0FCED-E4DC-2E15-39F1-96C47D938A5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012C1D6C-7502-DD09-E91A-7F2F7F10B19C}"/>
              </a:ext>
            </a:extLst>
          </p:cNvPr>
          <p:cNvSpPr>
            <a:spLocks noGrp="1"/>
          </p:cNvSpPr>
          <p:nvPr>
            <p:ph type="body" sz="quarter" idx="12"/>
          </p:nvPr>
        </p:nvSpPr>
        <p:spPr/>
        <p:txBody>
          <a:bodyPr/>
          <a:lstStyle/>
          <a:p>
            <a:r>
              <a:rPr lang="en-US" dirty="0"/>
              <a:t>P19. </a:t>
            </a:r>
            <a:r>
              <a:rPr lang="es-ES" dirty="0"/>
              <a:t>Pensando en el próximo año, ¿qué tanto le preocupa la posibilidad de perder su vivienda, tener que mudarse a una más pequeña o cambiarse de hogar porque no puede pagar el alquiler o la hipoteca mensual?</a:t>
            </a:r>
            <a:endParaRPr lang="en-US" dirty="0"/>
          </a:p>
        </p:txBody>
      </p:sp>
      <p:sp>
        <p:nvSpPr>
          <p:cNvPr id="5" name="Text Placeholder 4">
            <a:extLst>
              <a:ext uri="{FF2B5EF4-FFF2-40B4-BE49-F238E27FC236}">
                <a16:creationId xmlns:a16="http://schemas.microsoft.com/office/drawing/2014/main" id="{45F49CEE-3DFE-A9C6-1261-C5EF3BC1F313}"/>
              </a:ext>
            </a:extLst>
          </p:cNvPr>
          <p:cNvSpPr>
            <a:spLocks noGrp="1"/>
          </p:cNvSpPr>
          <p:nvPr>
            <p:ph type="body" sz="quarter" idx="13"/>
          </p:nvPr>
        </p:nvSpPr>
        <p:spPr/>
        <p:txBody>
          <a:bodyPr/>
          <a:lstStyle/>
          <a:p>
            <a:endParaRPr lang="en-US" dirty="0"/>
          </a:p>
        </p:txBody>
      </p:sp>
      <p:graphicFrame>
        <p:nvGraphicFramePr>
          <p:cNvPr id="9" name="Table 5">
            <a:extLst>
              <a:ext uri="{FF2B5EF4-FFF2-40B4-BE49-F238E27FC236}">
                <a16:creationId xmlns:a16="http://schemas.microsoft.com/office/drawing/2014/main" id="{F3298660-4336-3C42-6EAA-D195C67844FC}"/>
              </a:ext>
            </a:extLst>
          </p:cNvPr>
          <p:cNvGraphicFramePr>
            <a:graphicFrameLocks noGrp="1"/>
          </p:cNvGraphicFramePr>
          <p:nvPr/>
        </p:nvGraphicFramePr>
        <p:xfrm>
          <a:off x="563880" y="2113300"/>
          <a:ext cx="11064240" cy="4195988"/>
        </p:xfrm>
        <a:graphic>
          <a:graphicData uri="http://schemas.openxmlformats.org/drawingml/2006/table">
            <a:tbl>
              <a:tblPr firstRow="1" bandRow="1">
                <a:tableStyleId>{073A0DAA-6AF3-43AB-8588-CEC1D06C72B9}</a:tableStyleId>
              </a:tblPr>
              <a:tblGrid>
                <a:gridCol w="4990552">
                  <a:extLst>
                    <a:ext uri="{9D8B030D-6E8A-4147-A177-3AD203B41FA5}">
                      <a16:colId xmlns:a16="http://schemas.microsoft.com/office/drawing/2014/main" val="3800592379"/>
                    </a:ext>
                  </a:extLst>
                </a:gridCol>
                <a:gridCol w="1996499">
                  <a:extLst>
                    <a:ext uri="{9D8B030D-6E8A-4147-A177-3AD203B41FA5}">
                      <a16:colId xmlns:a16="http://schemas.microsoft.com/office/drawing/2014/main" val="3817541411"/>
                    </a:ext>
                  </a:extLst>
                </a:gridCol>
                <a:gridCol w="2052626">
                  <a:extLst>
                    <a:ext uri="{9D8B030D-6E8A-4147-A177-3AD203B41FA5}">
                      <a16:colId xmlns:a16="http://schemas.microsoft.com/office/drawing/2014/main" val="596334569"/>
                    </a:ext>
                  </a:extLst>
                </a:gridCol>
                <a:gridCol w="2024563">
                  <a:extLst>
                    <a:ext uri="{9D8B030D-6E8A-4147-A177-3AD203B41FA5}">
                      <a16:colId xmlns:a16="http://schemas.microsoft.com/office/drawing/2014/main" val="1013737291"/>
                    </a:ext>
                  </a:extLst>
                </a:gridCol>
              </a:tblGrid>
              <a:tr h="308528">
                <a:tc>
                  <a:txBody>
                    <a:bodyPr/>
                    <a:lstStyle/>
                    <a:p>
                      <a:pPr algn="ctr">
                        <a:lnSpc>
                          <a:spcPct val="100000"/>
                        </a:lnSpc>
                      </a:pPr>
                      <a:r>
                        <a:rPr lang="es-ES_tradnl" sz="1200" b="1" noProof="0" dirty="0">
                          <a:solidFill>
                            <a:schemeClr val="accent3"/>
                          </a:solidFill>
                          <a:latin typeface="+mj-lt"/>
                        </a:rPr>
                        <a:t>Grupo Demográfico</a:t>
                      </a:r>
                    </a:p>
                  </a:txBody>
                  <a:tcPr anchor="ctr">
                    <a:solidFill>
                      <a:schemeClr val="accent4"/>
                    </a:solidFill>
                  </a:tcPr>
                </a:tc>
                <a:tc>
                  <a:txBody>
                    <a:bodyPr/>
                    <a:lstStyle/>
                    <a:p>
                      <a:pPr algn="ctr" fontAlgn="b"/>
                      <a:r>
                        <a:rPr lang="es-ES_tradnl" sz="1200" b="1" i="0" u="none" strike="noStrike" noProof="0">
                          <a:solidFill>
                            <a:schemeClr val="accent3"/>
                          </a:solidFill>
                          <a:effectLst/>
                          <a:latin typeface="+mj-lt"/>
                        </a:rPr>
                        <a:t>Total Preocupados</a:t>
                      </a:r>
                    </a:p>
                  </a:txBody>
                  <a:tcPr anchor="ctr">
                    <a:solidFill>
                      <a:schemeClr val="accent4"/>
                    </a:solidFill>
                  </a:tcPr>
                </a:tc>
                <a:tc>
                  <a:txBody>
                    <a:bodyPr/>
                    <a:lstStyle/>
                    <a:p>
                      <a:pPr algn="ctr" fontAlgn="b"/>
                      <a:r>
                        <a:rPr lang="es-ES_tradnl" sz="1200" b="1" i="0" u="none" strike="noStrike" noProof="0">
                          <a:solidFill>
                            <a:schemeClr val="accent3"/>
                          </a:solidFill>
                          <a:effectLst/>
                          <a:latin typeface="+mj-lt"/>
                        </a:rPr>
                        <a:t>Total No Preocupados</a:t>
                      </a:r>
                    </a:p>
                  </a:txBody>
                  <a:tcPr anchor="ctr">
                    <a:solidFill>
                      <a:schemeClr val="accent1"/>
                    </a:solidFill>
                  </a:tcPr>
                </a:tc>
                <a:tc>
                  <a:txBody>
                    <a:bodyPr/>
                    <a:lstStyle/>
                    <a:p>
                      <a:pPr algn="ctr" fontAlgn="b"/>
                      <a:r>
                        <a:rPr lang="es-ES_tradnl" sz="1200" b="1" i="0" u="none" strike="noStrike" noProof="0" dirty="0">
                          <a:solidFill>
                            <a:schemeClr val="tx1"/>
                          </a:solidFill>
                          <a:effectLst/>
                          <a:latin typeface="+mj-lt"/>
                        </a:rPr>
                        <a:t>No lo sabe</a:t>
                      </a:r>
                    </a:p>
                  </a:txBody>
                  <a:tcPr anchor="ctr">
                    <a:solidFill>
                      <a:schemeClr val="accent6"/>
                    </a:solidFill>
                  </a:tcPr>
                </a:tc>
                <a:extLst>
                  <a:ext uri="{0D108BD9-81ED-4DB2-BD59-A6C34878D82A}">
                    <a16:rowId xmlns:a16="http://schemas.microsoft.com/office/drawing/2014/main" val="3309465836"/>
                  </a:ext>
                </a:extLst>
              </a:tr>
              <a:tr h="308528">
                <a:tc>
                  <a:txBody>
                    <a:bodyPr/>
                    <a:lstStyle/>
                    <a:p>
                      <a:pPr algn="l" fontAlgn="b"/>
                      <a:r>
                        <a:rPr lang="es-ES_tradnl" sz="1200" b="1" i="0" u="none" strike="noStrike" noProof="0">
                          <a:solidFill>
                            <a:srgbClr val="000000"/>
                          </a:solidFill>
                          <a:effectLst/>
                          <a:latin typeface="+mj-lt"/>
                        </a:rPr>
                        <a:t>Todos</a:t>
                      </a:r>
                    </a:p>
                  </a:txBody>
                  <a:tcPr anchor="ctr"/>
                </a:tc>
                <a:tc>
                  <a:txBody>
                    <a:bodyPr/>
                    <a:lstStyle/>
                    <a:p>
                      <a:pPr algn="ctr" fontAlgn="b"/>
                      <a:r>
                        <a:rPr lang="en-US" sz="1400" b="1" i="0" u="none" strike="noStrike" dirty="0">
                          <a:solidFill>
                            <a:schemeClr val="tx1"/>
                          </a:solidFill>
                          <a:effectLst/>
                          <a:latin typeface="+mj-lt"/>
                        </a:rPr>
                        <a:t>39%</a:t>
                      </a:r>
                    </a:p>
                  </a:txBody>
                  <a:tcPr marL="9525" marR="9525" anchor="ctr"/>
                </a:tc>
                <a:tc>
                  <a:txBody>
                    <a:bodyPr/>
                    <a:lstStyle/>
                    <a:p>
                      <a:pPr algn="ctr" fontAlgn="b"/>
                      <a:r>
                        <a:rPr lang="en-US" sz="1400" b="1" i="0" u="none" strike="noStrike" dirty="0">
                          <a:solidFill>
                            <a:schemeClr val="tx1"/>
                          </a:solidFill>
                          <a:effectLst/>
                          <a:latin typeface="+mj-lt"/>
                        </a:rPr>
                        <a:t>59%</a:t>
                      </a:r>
                    </a:p>
                  </a:txBody>
                  <a:tcPr marL="9525" marR="9525" anchor="ctr"/>
                </a:tc>
                <a:tc>
                  <a:txBody>
                    <a:bodyPr/>
                    <a:lstStyle/>
                    <a:p>
                      <a:pPr algn="ctr" fontAlgn="b"/>
                      <a:r>
                        <a:rPr lang="en-US" sz="1400" b="1" i="0" u="none" strike="noStrike" dirty="0">
                          <a:solidFill>
                            <a:schemeClr val="tx1"/>
                          </a:solidFill>
                          <a:effectLst/>
                          <a:latin typeface="+mj-lt"/>
                        </a:rPr>
                        <a:t>2%</a:t>
                      </a:r>
                    </a:p>
                  </a:txBody>
                  <a:tcPr marL="9525" marR="9525" anchor="ctr"/>
                </a:tc>
                <a:extLst>
                  <a:ext uri="{0D108BD9-81ED-4DB2-BD59-A6C34878D82A}">
                    <a16:rowId xmlns:a16="http://schemas.microsoft.com/office/drawing/2014/main" val="2623794283"/>
                  </a:ext>
                </a:extLst>
              </a:tr>
              <a:tr h="255638">
                <a:tc>
                  <a:txBody>
                    <a:bodyPr/>
                    <a:lstStyle/>
                    <a:p>
                      <a:pPr algn="l" fontAlgn="b"/>
                      <a:r>
                        <a:rPr lang="es-ES_tradnl" sz="1200" b="1" i="0" u="none" strike="noStrike" noProof="0" dirty="0">
                          <a:solidFill>
                            <a:schemeClr val="accent3"/>
                          </a:solidFill>
                          <a:effectLst/>
                          <a:latin typeface="+mj-lt"/>
                        </a:rPr>
                        <a:t>Residencia</a:t>
                      </a:r>
                    </a:p>
                  </a:txBody>
                  <a:tcPr marT="18288" marB="18288"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j-lt"/>
                      </a:endParaRPr>
                    </a:p>
                  </a:txBody>
                  <a:tcPr marL="9525" marR="9525"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j-lt"/>
                      </a:endParaRPr>
                    </a:p>
                  </a:txBody>
                  <a:tcPr marL="9525" marR="9525"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j-lt"/>
                      </a:endParaRPr>
                    </a:p>
                  </a:txBody>
                  <a:tcPr marL="9525" marR="9525" marT="18288" marB="18288"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441056169"/>
                  </a:ext>
                </a:extLst>
              </a:tr>
              <a:tr h="255638">
                <a:tc>
                  <a:txBody>
                    <a:bodyPr/>
                    <a:lstStyle/>
                    <a:p>
                      <a:pPr algn="l" fontAlgn="b"/>
                      <a:r>
                        <a:rPr lang="es-ES_tradnl" sz="1200" b="0" i="0" u="none" strike="noStrike" noProof="0" dirty="0">
                          <a:solidFill>
                            <a:schemeClr val="tx1"/>
                          </a:solidFill>
                          <a:effectLst/>
                          <a:latin typeface="+mn-lt"/>
                        </a:rPr>
                        <a:t>Propietarios</a:t>
                      </a:r>
                    </a:p>
                  </a:txBody>
                  <a:tcPr marR="9525" marT="18288" marB="18288" anchor="ctr"/>
                </a:tc>
                <a:tc>
                  <a:txBody>
                    <a:bodyPr/>
                    <a:lstStyle/>
                    <a:p>
                      <a:pPr algn="ctr" fontAlgn="b">
                        <a:buNone/>
                      </a:pPr>
                      <a:r>
                        <a:rPr lang="en-US" sz="1400" b="0" i="0" u="none" strike="noStrike" dirty="0">
                          <a:solidFill>
                            <a:schemeClr val="tx1"/>
                          </a:solidFill>
                          <a:effectLst/>
                          <a:latin typeface="+mn-lt"/>
                        </a:rPr>
                        <a:t>31%</a:t>
                      </a:r>
                    </a:p>
                  </a:txBody>
                  <a:tcPr marL="7620" marR="7620" marT="7620" marB="0" anchor="ctr"/>
                </a:tc>
                <a:tc>
                  <a:txBody>
                    <a:bodyPr/>
                    <a:lstStyle/>
                    <a:p>
                      <a:pPr algn="ctr" fontAlgn="b">
                        <a:buNone/>
                      </a:pPr>
                      <a:r>
                        <a:rPr lang="en-US" sz="1400" b="0" i="0" u="none" strike="noStrike">
                          <a:solidFill>
                            <a:schemeClr val="tx1"/>
                          </a:solidFill>
                          <a:effectLst/>
                          <a:latin typeface="+mn-lt"/>
                        </a:rPr>
                        <a:t>67%</a:t>
                      </a:r>
                    </a:p>
                  </a:txBody>
                  <a:tcPr marL="7620" marR="7620" marT="7620" marB="0" anchor="ctr"/>
                </a:tc>
                <a:tc>
                  <a:txBody>
                    <a:bodyPr/>
                    <a:lstStyle/>
                    <a:p>
                      <a:pPr algn="ctr" fontAlgn="b">
                        <a:buNone/>
                      </a:pPr>
                      <a:r>
                        <a:rPr lang="en-US" sz="1400" b="0" i="0" u="none" strike="noStrike">
                          <a:solidFill>
                            <a:schemeClr val="tx1"/>
                          </a:solidFill>
                          <a:effectLst/>
                          <a:latin typeface="+mn-lt"/>
                        </a:rPr>
                        <a:t>2%</a:t>
                      </a:r>
                    </a:p>
                  </a:txBody>
                  <a:tcPr marL="7620" marR="7620" marT="7620" marB="0" anchor="ctr"/>
                </a:tc>
                <a:extLst>
                  <a:ext uri="{0D108BD9-81ED-4DB2-BD59-A6C34878D82A}">
                    <a16:rowId xmlns:a16="http://schemas.microsoft.com/office/drawing/2014/main" val="1405945096"/>
                  </a:ext>
                </a:extLst>
              </a:tr>
              <a:tr h="255638">
                <a:tc>
                  <a:txBody>
                    <a:bodyPr/>
                    <a:lstStyle/>
                    <a:p>
                      <a:pPr algn="l" fontAlgn="b"/>
                      <a:r>
                        <a:rPr lang="es-ES_tradnl" sz="1200" b="0" i="0" u="none" strike="noStrike" noProof="0" dirty="0">
                          <a:solidFill>
                            <a:schemeClr val="tx1"/>
                          </a:solidFill>
                          <a:effectLst/>
                          <a:latin typeface="+mn-lt"/>
                        </a:rPr>
                        <a:t>Arrendatarios</a:t>
                      </a:r>
                    </a:p>
                  </a:txBody>
                  <a:tcPr marR="9525" marT="18288" marB="18288" anchor="ctr"/>
                </a:tc>
                <a:tc>
                  <a:txBody>
                    <a:bodyPr/>
                    <a:lstStyle/>
                    <a:p>
                      <a:pPr algn="ctr" fontAlgn="b">
                        <a:buNone/>
                      </a:pPr>
                      <a:r>
                        <a:rPr lang="en-US" sz="1400" b="0" i="0" u="none" strike="noStrike">
                          <a:solidFill>
                            <a:schemeClr val="tx1"/>
                          </a:solidFill>
                          <a:effectLst/>
                          <a:latin typeface="+mn-lt"/>
                        </a:rPr>
                        <a:t>50%</a:t>
                      </a:r>
                    </a:p>
                  </a:txBody>
                  <a:tcPr marL="7620" marR="7620" marT="7620" marB="0" anchor="ctr"/>
                </a:tc>
                <a:tc>
                  <a:txBody>
                    <a:bodyPr/>
                    <a:lstStyle/>
                    <a:p>
                      <a:pPr algn="ctr" fontAlgn="b">
                        <a:buNone/>
                      </a:pPr>
                      <a:r>
                        <a:rPr lang="en-US" sz="1400" b="0" i="0" u="none" strike="noStrike" dirty="0">
                          <a:solidFill>
                            <a:schemeClr val="tx1"/>
                          </a:solidFill>
                          <a:effectLst/>
                          <a:latin typeface="+mn-lt"/>
                        </a:rPr>
                        <a:t>49%</a:t>
                      </a:r>
                    </a:p>
                  </a:txBody>
                  <a:tcPr marL="7620" marR="7620" marT="7620" marB="0" anchor="ctr"/>
                </a:tc>
                <a:tc>
                  <a:txBody>
                    <a:bodyPr/>
                    <a:lstStyle/>
                    <a:p>
                      <a:pPr algn="ctr" fontAlgn="b">
                        <a:buNone/>
                      </a:pPr>
                      <a:r>
                        <a:rPr lang="en-US" sz="1400" b="0" i="0" u="none" strike="noStrike">
                          <a:solidFill>
                            <a:schemeClr val="tx1"/>
                          </a:solidFill>
                          <a:effectLst/>
                          <a:latin typeface="+mn-lt"/>
                        </a:rPr>
                        <a:t>1%</a:t>
                      </a:r>
                    </a:p>
                  </a:txBody>
                  <a:tcPr marL="7620" marR="7620" marT="7620" marB="0" anchor="ctr"/>
                </a:tc>
                <a:extLst>
                  <a:ext uri="{0D108BD9-81ED-4DB2-BD59-A6C34878D82A}">
                    <a16:rowId xmlns:a16="http://schemas.microsoft.com/office/drawing/2014/main" val="4050123762"/>
                  </a:ext>
                </a:extLst>
              </a:tr>
              <a:tr h="255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_tradnl" sz="1200" b="1" i="0" u="none" strike="noStrike" noProof="0" dirty="0">
                          <a:solidFill>
                            <a:schemeClr val="accent3"/>
                          </a:solidFill>
                          <a:effectLst/>
                          <a:latin typeface="+mj-lt"/>
                        </a:rPr>
                        <a:t>Situación Laboral</a:t>
                      </a:r>
                    </a:p>
                  </a:txBody>
                  <a:tcPr marR="9525" marT="18288" marB="18288"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780722549"/>
                  </a:ext>
                </a:extLst>
              </a:tr>
              <a:tr h="255638">
                <a:tc>
                  <a:txBody>
                    <a:bodyPr/>
                    <a:lstStyle/>
                    <a:p>
                      <a:pPr algn="l" rtl="0" fontAlgn="b"/>
                      <a:r>
                        <a:rPr lang="es-ES_tradnl" sz="1200" b="0" i="0" u="none" strike="noStrike" noProof="0" dirty="0">
                          <a:solidFill>
                            <a:srgbClr val="2D3342"/>
                          </a:solidFill>
                          <a:effectLst/>
                          <a:latin typeface="Montserrat Light" panose="00000400000000000000" pitchFamily="2" charset="0"/>
                        </a:rPr>
                        <a:t>Tiempo Completo</a:t>
                      </a:r>
                    </a:p>
                  </a:txBody>
                  <a:tcPr marL="85725" marR="9525" marT="9525" marB="0" anchor="ctr"/>
                </a:tc>
                <a:tc>
                  <a:txBody>
                    <a:bodyPr/>
                    <a:lstStyle/>
                    <a:p>
                      <a:pPr algn="ctr" fontAlgn="b">
                        <a:buNone/>
                      </a:pPr>
                      <a:r>
                        <a:rPr lang="en-US" sz="1400" b="0" i="0" u="none" strike="noStrike">
                          <a:solidFill>
                            <a:schemeClr val="tx1"/>
                          </a:solidFill>
                          <a:effectLst/>
                          <a:latin typeface="+mn-lt"/>
                        </a:rPr>
                        <a:t>37%</a:t>
                      </a:r>
                    </a:p>
                  </a:txBody>
                  <a:tcPr marL="7620" marR="7620" marT="7620" marB="0" anchor="ctr"/>
                </a:tc>
                <a:tc>
                  <a:txBody>
                    <a:bodyPr/>
                    <a:lstStyle/>
                    <a:p>
                      <a:pPr algn="ctr" fontAlgn="b">
                        <a:buNone/>
                      </a:pPr>
                      <a:r>
                        <a:rPr lang="en-US" sz="1400" b="0" i="0" u="none" strike="noStrike" dirty="0">
                          <a:solidFill>
                            <a:schemeClr val="tx1"/>
                          </a:solidFill>
                          <a:effectLst/>
                          <a:latin typeface="+mn-lt"/>
                        </a:rPr>
                        <a:t>62%</a:t>
                      </a:r>
                    </a:p>
                  </a:txBody>
                  <a:tcPr marL="7620" marR="7620" marT="7620" marB="0" anchor="ctr"/>
                </a:tc>
                <a:tc>
                  <a:txBody>
                    <a:bodyPr/>
                    <a:lstStyle/>
                    <a:p>
                      <a:pPr algn="ctr" fontAlgn="b">
                        <a:buNone/>
                      </a:pPr>
                      <a:r>
                        <a:rPr lang="en-US" sz="1400" b="0" i="0" u="none" strike="noStrike">
                          <a:solidFill>
                            <a:schemeClr val="tx1"/>
                          </a:solidFill>
                          <a:effectLst/>
                          <a:latin typeface="+mn-lt"/>
                        </a:rPr>
                        <a:t>1%</a:t>
                      </a:r>
                    </a:p>
                  </a:txBody>
                  <a:tcPr marL="7620" marR="7620" marT="7620" marB="0" anchor="ctr"/>
                </a:tc>
                <a:extLst>
                  <a:ext uri="{0D108BD9-81ED-4DB2-BD59-A6C34878D82A}">
                    <a16:rowId xmlns:a16="http://schemas.microsoft.com/office/drawing/2014/main" val="3509380447"/>
                  </a:ext>
                </a:extLst>
              </a:tr>
              <a:tr h="255638">
                <a:tc>
                  <a:txBody>
                    <a:bodyPr/>
                    <a:lstStyle/>
                    <a:p>
                      <a:pPr algn="l" rtl="0" fontAlgn="b"/>
                      <a:r>
                        <a:rPr lang="es-ES_tradnl" sz="1200" b="0" i="0" u="none" strike="noStrike" noProof="0" dirty="0">
                          <a:solidFill>
                            <a:srgbClr val="2D3342"/>
                          </a:solidFill>
                          <a:effectLst/>
                          <a:latin typeface="Montserrat Light" panose="00000400000000000000" pitchFamily="2" charset="0"/>
                        </a:rPr>
                        <a:t>Medio Tiempo</a:t>
                      </a:r>
                    </a:p>
                  </a:txBody>
                  <a:tcPr marL="85725" marR="9525" marT="9525" marB="0" anchor="ctr"/>
                </a:tc>
                <a:tc>
                  <a:txBody>
                    <a:bodyPr/>
                    <a:lstStyle/>
                    <a:p>
                      <a:pPr algn="ctr" fontAlgn="b">
                        <a:buNone/>
                      </a:pPr>
                      <a:r>
                        <a:rPr lang="en-US" sz="1400" b="0" i="0" u="none" strike="noStrike">
                          <a:solidFill>
                            <a:schemeClr val="tx1"/>
                          </a:solidFill>
                          <a:effectLst/>
                          <a:latin typeface="+mn-lt"/>
                        </a:rPr>
                        <a:t>42%</a:t>
                      </a:r>
                    </a:p>
                  </a:txBody>
                  <a:tcPr marL="7620" marR="7620" marT="7620" marB="0" anchor="ctr"/>
                </a:tc>
                <a:tc>
                  <a:txBody>
                    <a:bodyPr/>
                    <a:lstStyle/>
                    <a:p>
                      <a:pPr algn="ctr" fontAlgn="b">
                        <a:buNone/>
                      </a:pPr>
                      <a:r>
                        <a:rPr lang="en-US" sz="1400" b="0" i="0" u="none" strike="noStrike">
                          <a:solidFill>
                            <a:schemeClr val="tx1"/>
                          </a:solidFill>
                          <a:effectLst/>
                          <a:latin typeface="+mn-lt"/>
                        </a:rPr>
                        <a:t>56%</a:t>
                      </a:r>
                    </a:p>
                  </a:txBody>
                  <a:tcPr marL="7620" marR="7620" marT="7620" marB="0" anchor="ctr"/>
                </a:tc>
                <a:tc>
                  <a:txBody>
                    <a:bodyPr/>
                    <a:lstStyle/>
                    <a:p>
                      <a:pPr algn="ctr" fontAlgn="b">
                        <a:buNone/>
                      </a:pPr>
                      <a:r>
                        <a:rPr lang="en-US" sz="1400" b="0" i="0" u="none" strike="noStrike">
                          <a:solidFill>
                            <a:schemeClr val="tx1"/>
                          </a:solidFill>
                          <a:effectLst/>
                          <a:latin typeface="+mn-lt"/>
                        </a:rPr>
                        <a:t>1%</a:t>
                      </a:r>
                    </a:p>
                  </a:txBody>
                  <a:tcPr marL="7620" marR="7620" marT="7620" marB="0" anchor="ctr"/>
                </a:tc>
                <a:extLst>
                  <a:ext uri="{0D108BD9-81ED-4DB2-BD59-A6C34878D82A}">
                    <a16:rowId xmlns:a16="http://schemas.microsoft.com/office/drawing/2014/main" val="1895369775"/>
                  </a:ext>
                </a:extLst>
              </a:tr>
              <a:tr h="255638">
                <a:tc>
                  <a:txBody>
                    <a:bodyPr/>
                    <a:lstStyle/>
                    <a:p>
                      <a:pPr algn="l" rtl="0" fontAlgn="b"/>
                      <a:r>
                        <a:rPr lang="es-ES_tradnl" sz="1200" b="0" i="0" u="none" strike="noStrike" noProof="0" dirty="0">
                          <a:solidFill>
                            <a:srgbClr val="2D3342"/>
                          </a:solidFill>
                          <a:effectLst/>
                          <a:latin typeface="Montserrat Light" panose="00000400000000000000" pitchFamily="2" charset="0"/>
                        </a:rPr>
                        <a:t>Retirado</a:t>
                      </a:r>
                    </a:p>
                  </a:txBody>
                  <a:tcPr marL="85725" marR="9525" marT="9525" marB="0" anchor="ctr"/>
                </a:tc>
                <a:tc>
                  <a:txBody>
                    <a:bodyPr/>
                    <a:lstStyle/>
                    <a:p>
                      <a:pPr algn="ctr" fontAlgn="b">
                        <a:buNone/>
                      </a:pPr>
                      <a:r>
                        <a:rPr lang="en-US" sz="1400" b="0" i="0" u="none" strike="noStrike">
                          <a:solidFill>
                            <a:schemeClr val="tx1"/>
                          </a:solidFill>
                          <a:effectLst/>
                          <a:latin typeface="+mn-lt"/>
                        </a:rPr>
                        <a:t>26%</a:t>
                      </a:r>
                    </a:p>
                  </a:txBody>
                  <a:tcPr marL="7620" marR="7620" marT="7620" marB="0" anchor="ctr"/>
                </a:tc>
                <a:tc>
                  <a:txBody>
                    <a:bodyPr/>
                    <a:lstStyle/>
                    <a:p>
                      <a:pPr algn="ctr" fontAlgn="b">
                        <a:buNone/>
                      </a:pPr>
                      <a:r>
                        <a:rPr lang="en-US" sz="1400" b="0" i="0" u="none" strike="noStrike" dirty="0">
                          <a:solidFill>
                            <a:schemeClr val="tx1"/>
                          </a:solidFill>
                          <a:effectLst/>
                          <a:latin typeface="+mn-lt"/>
                        </a:rPr>
                        <a:t>71%</a:t>
                      </a:r>
                    </a:p>
                  </a:txBody>
                  <a:tcPr marL="7620" marR="7620" marT="7620" marB="0" anchor="ctr"/>
                </a:tc>
                <a:tc>
                  <a:txBody>
                    <a:bodyPr/>
                    <a:lstStyle/>
                    <a:p>
                      <a:pPr algn="ctr" fontAlgn="b">
                        <a:buNone/>
                      </a:pPr>
                      <a:r>
                        <a:rPr lang="en-US" sz="1400" b="0" i="0" u="none" strike="noStrike">
                          <a:solidFill>
                            <a:schemeClr val="tx1"/>
                          </a:solidFill>
                          <a:effectLst/>
                          <a:latin typeface="+mn-lt"/>
                        </a:rPr>
                        <a:t>2%</a:t>
                      </a:r>
                    </a:p>
                  </a:txBody>
                  <a:tcPr marL="7620" marR="7620" marT="7620" marB="0" anchor="ctr"/>
                </a:tc>
                <a:extLst>
                  <a:ext uri="{0D108BD9-81ED-4DB2-BD59-A6C34878D82A}">
                    <a16:rowId xmlns:a16="http://schemas.microsoft.com/office/drawing/2014/main" val="1858963443"/>
                  </a:ext>
                </a:extLst>
              </a:tr>
              <a:tr h="255638">
                <a:tc>
                  <a:txBody>
                    <a:bodyPr/>
                    <a:lstStyle/>
                    <a:p>
                      <a:pPr algn="l" rtl="0" fontAlgn="b"/>
                      <a:r>
                        <a:rPr lang="es-ES_tradnl" sz="1200" b="0" i="0" u="none" strike="noStrike" noProof="0" dirty="0">
                          <a:solidFill>
                            <a:srgbClr val="2D3342"/>
                          </a:solidFill>
                          <a:effectLst/>
                          <a:latin typeface="Montserrat Light" panose="00000400000000000000" pitchFamily="2" charset="0"/>
                        </a:rPr>
                        <a:t>Desempleado</a:t>
                      </a:r>
                    </a:p>
                  </a:txBody>
                  <a:tcPr marL="85725" marR="9525" marT="9525" marB="0" anchor="ctr"/>
                </a:tc>
                <a:tc>
                  <a:txBody>
                    <a:bodyPr/>
                    <a:lstStyle/>
                    <a:p>
                      <a:pPr algn="ctr" fontAlgn="b">
                        <a:buNone/>
                      </a:pPr>
                      <a:r>
                        <a:rPr lang="en-US" sz="1400" b="0" i="0" u="none" strike="noStrike">
                          <a:solidFill>
                            <a:schemeClr val="tx1"/>
                          </a:solidFill>
                          <a:effectLst/>
                          <a:latin typeface="+mn-lt"/>
                        </a:rPr>
                        <a:t>65%</a:t>
                      </a:r>
                    </a:p>
                  </a:txBody>
                  <a:tcPr marL="7620" marR="7620" marT="7620" marB="0" anchor="ctr"/>
                </a:tc>
                <a:tc>
                  <a:txBody>
                    <a:bodyPr/>
                    <a:lstStyle/>
                    <a:p>
                      <a:pPr algn="ctr" fontAlgn="b">
                        <a:buNone/>
                      </a:pPr>
                      <a:r>
                        <a:rPr lang="en-US" sz="1400" b="0" i="0" u="none" strike="noStrike">
                          <a:solidFill>
                            <a:schemeClr val="tx1"/>
                          </a:solidFill>
                          <a:effectLst/>
                          <a:latin typeface="+mn-lt"/>
                        </a:rPr>
                        <a:t>35%</a:t>
                      </a:r>
                    </a:p>
                  </a:txBody>
                  <a:tcPr marL="7620" marR="7620" marT="7620" marB="0" anchor="ctr"/>
                </a:tc>
                <a:tc>
                  <a:txBody>
                    <a:bodyPr/>
                    <a:lstStyle/>
                    <a:p>
                      <a:pPr algn="ctr" fontAlgn="b">
                        <a:buNone/>
                      </a:pPr>
                      <a:r>
                        <a:rPr lang="en-US" sz="1400" b="0" i="0" u="none" strike="noStrike">
                          <a:solidFill>
                            <a:schemeClr val="tx1"/>
                          </a:solidFill>
                          <a:effectLst/>
                          <a:latin typeface="+mn-lt"/>
                        </a:rPr>
                        <a:t>0%</a:t>
                      </a:r>
                    </a:p>
                  </a:txBody>
                  <a:tcPr marL="7620" marR="7620" marT="7620" marB="0" anchor="ctr"/>
                </a:tc>
                <a:extLst>
                  <a:ext uri="{0D108BD9-81ED-4DB2-BD59-A6C34878D82A}">
                    <a16:rowId xmlns:a16="http://schemas.microsoft.com/office/drawing/2014/main" val="416170847"/>
                  </a:ext>
                </a:extLst>
              </a:tr>
              <a:tr h="255638">
                <a:tc>
                  <a:txBody>
                    <a:bodyPr/>
                    <a:lstStyle/>
                    <a:p>
                      <a:pPr algn="l" fontAlgn="b"/>
                      <a:r>
                        <a:rPr lang="es-ES_tradnl" sz="1200" b="1" i="0" u="none" strike="noStrike" noProof="0" dirty="0">
                          <a:solidFill>
                            <a:schemeClr val="accent3"/>
                          </a:solidFill>
                          <a:effectLst/>
                          <a:latin typeface="+mj-lt"/>
                          <a:cs typeface="Calibri" panose="020F0502020204030204" pitchFamily="34" charset="0"/>
                        </a:rPr>
                        <a:t>Región</a:t>
                      </a:r>
                    </a:p>
                  </a:txBody>
                  <a:tcPr marT="18288" marB="18288"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428900130"/>
                  </a:ext>
                </a:extLst>
              </a:tr>
              <a:tr h="255638">
                <a:tc>
                  <a:txBody>
                    <a:bodyPr/>
                    <a:lstStyle/>
                    <a:p>
                      <a:pPr algn="l" rtl="0" fontAlgn="b"/>
                      <a:r>
                        <a:rPr lang="es-ES_tradnl" sz="1200" b="0" i="0" u="none" strike="noStrike" noProof="0" dirty="0">
                          <a:solidFill>
                            <a:srgbClr val="2D3342"/>
                          </a:solidFill>
                          <a:effectLst/>
                          <a:latin typeface="Montserrat Light" panose="00000400000000000000" pitchFamily="2" charset="0"/>
                        </a:rPr>
                        <a:t>Planicies del Este</a:t>
                      </a:r>
                    </a:p>
                  </a:txBody>
                  <a:tcPr marL="85725" marR="9525" marT="9525" marB="0" anchor="ctr"/>
                </a:tc>
                <a:tc>
                  <a:txBody>
                    <a:bodyPr/>
                    <a:lstStyle/>
                    <a:p>
                      <a:pPr algn="ctr" fontAlgn="b">
                        <a:buNone/>
                      </a:pPr>
                      <a:r>
                        <a:rPr lang="en-US" sz="1400" b="0" i="0" u="none" strike="noStrike">
                          <a:solidFill>
                            <a:schemeClr val="tx1"/>
                          </a:solidFill>
                          <a:effectLst/>
                          <a:latin typeface="+mn-lt"/>
                        </a:rPr>
                        <a:t>10%</a:t>
                      </a:r>
                    </a:p>
                  </a:txBody>
                  <a:tcPr marL="7620" marR="7620" marT="7620" marB="0" anchor="ctr"/>
                </a:tc>
                <a:tc>
                  <a:txBody>
                    <a:bodyPr/>
                    <a:lstStyle/>
                    <a:p>
                      <a:pPr algn="ctr" fontAlgn="b">
                        <a:buNone/>
                      </a:pPr>
                      <a:r>
                        <a:rPr lang="en-US" sz="1400" b="0" i="0" u="none" strike="noStrike">
                          <a:solidFill>
                            <a:schemeClr val="tx1"/>
                          </a:solidFill>
                          <a:effectLst/>
                          <a:latin typeface="+mn-lt"/>
                        </a:rPr>
                        <a:t>87%</a:t>
                      </a:r>
                    </a:p>
                  </a:txBody>
                  <a:tcPr marL="7620" marR="7620" marT="7620" marB="0" anchor="ctr"/>
                </a:tc>
                <a:tc>
                  <a:txBody>
                    <a:bodyPr/>
                    <a:lstStyle/>
                    <a:p>
                      <a:pPr algn="ctr" fontAlgn="b">
                        <a:buNone/>
                      </a:pPr>
                      <a:r>
                        <a:rPr lang="en-US" sz="1400" b="0" i="0" u="none" strike="noStrike">
                          <a:solidFill>
                            <a:schemeClr val="tx1"/>
                          </a:solidFill>
                          <a:effectLst/>
                          <a:latin typeface="+mn-lt"/>
                        </a:rPr>
                        <a:t>3%</a:t>
                      </a:r>
                    </a:p>
                  </a:txBody>
                  <a:tcPr marL="7620" marR="7620" marT="7620" marB="0" anchor="ctr"/>
                </a:tc>
                <a:extLst>
                  <a:ext uri="{0D108BD9-81ED-4DB2-BD59-A6C34878D82A}">
                    <a16:rowId xmlns:a16="http://schemas.microsoft.com/office/drawing/2014/main" val="912803720"/>
                  </a:ext>
                </a:extLst>
              </a:tr>
              <a:tr h="255638">
                <a:tc>
                  <a:txBody>
                    <a:bodyPr/>
                    <a:lstStyle/>
                    <a:p>
                      <a:pPr algn="l" rtl="0" fontAlgn="b"/>
                      <a:r>
                        <a:rPr lang="es-ES_tradnl" sz="1200" b="0" i="0" u="none" strike="noStrike" noProof="0">
                          <a:solidFill>
                            <a:srgbClr val="2D3342"/>
                          </a:solidFill>
                          <a:effectLst/>
                          <a:latin typeface="Montserrat Light" panose="00000400000000000000" pitchFamily="2" charset="0"/>
                        </a:rPr>
                        <a:t>Colorado Spirngs</a:t>
                      </a:r>
                    </a:p>
                  </a:txBody>
                  <a:tcPr marL="85725" marR="9525" marT="9525" marB="0" anchor="ctr"/>
                </a:tc>
                <a:tc>
                  <a:txBody>
                    <a:bodyPr/>
                    <a:lstStyle/>
                    <a:p>
                      <a:pPr algn="ctr" fontAlgn="b">
                        <a:buNone/>
                      </a:pPr>
                      <a:r>
                        <a:rPr lang="en-US" sz="1400" b="0" i="0" u="none" strike="noStrike">
                          <a:solidFill>
                            <a:schemeClr val="tx1"/>
                          </a:solidFill>
                          <a:effectLst/>
                          <a:latin typeface="+mn-lt"/>
                        </a:rPr>
                        <a:t>35%</a:t>
                      </a:r>
                    </a:p>
                  </a:txBody>
                  <a:tcPr marL="7620" marR="7620" marT="7620" marB="0" anchor="ctr"/>
                </a:tc>
                <a:tc>
                  <a:txBody>
                    <a:bodyPr/>
                    <a:lstStyle/>
                    <a:p>
                      <a:pPr algn="ctr" fontAlgn="b">
                        <a:buNone/>
                      </a:pPr>
                      <a:r>
                        <a:rPr lang="en-US" sz="1400" b="0" i="0" u="none" strike="noStrike">
                          <a:solidFill>
                            <a:schemeClr val="tx1"/>
                          </a:solidFill>
                          <a:effectLst/>
                          <a:latin typeface="+mn-lt"/>
                        </a:rPr>
                        <a:t>65%</a:t>
                      </a:r>
                    </a:p>
                  </a:txBody>
                  <a:tcPr marL="7620" marR="7620" marT="7620" marB="0" anchor="ctr"/>
                </a:tc>
                <a:tc>
                  <a:txBody>
                    <a:bodyPr/>
                    <a:lstStyle/>
                    <a:p>
                      <a:pPr algn="ctr" fontAlgn="b">
                        <a:buNone/>
                      </a:pPr>
                      <a:r>
                        <a:rPr lang="en-US" sz="1400" b="0" i="0" u="none" strike="noStrike" dirty="0">
                          <a:solidFill>
                            <a:schemeClr val="tx1"/>
                          </a:solidFill>
                          <a:effectLst/>
                          <a:latin typeface="+mn-lt"/>
                        </a:rPr>
                        <a:t>0%</a:t>
                      </a:r>
                    </a:p>
                  </a:txBody>
                  <a:tcPr marL="7620" marR="7620" marT="7620" marB="0" anchor="ctr"/>
                </a:tc>
                <a:extLst>
                  <a:ext uri="{0D108BD9-81ED-4DB2-BD59-A6C34878D82A}">
                    <a16:rowId xmlns:a16="http://schemas.microsoft.com/office/drawing/2014/main" val="2488205570"/>
                  </a:ext>
                </a:extLst>
              </a:tr>
              <a:tr h="255638">
                <a:tc>
                  <a:txBody>
                    <a:bodyPr/>
                    <a:lstStyle/>
                    <a:p>
                      <a:pPr algn="l" rtl="0" fontAlgn="b"/>
                      <a:r>
                        <a:rPr lang="es-ES_tradnl" sz="1200" b="0" i="0" u="none" strike="noStrike" noProof="0">
                          <a:solidFill>
                            <a:srgbClr val="2D3342"/>
                          </a:solidFill>
                          <a:effectLst/>
                          <a:latin typeface="Montserrat Light" panose="00000400000000000000" pitchFamily="2" charset="0"/>
                        </a:rPr>
                        <a:t>Larimer/Weld</a:t>
                      </a:r>
                    </a:p>
                  </a:txBody>
                  <a:tcPr marL="85725" marR="9525" marT="9525" marB="0" anchor="ctr"/>
                </a:tc>
                <a:tc>
                  <a:txBody>
                    <a:bodyPr/>
                    <a:lstStyle/>
                    <a:p>
                      <a:pPr algn="ctr" fontAlgn="b">
                        <a:buNone/>
                      </a:pPr>
                      <a:r>
                        <a:rPr lang="en-US" sz="1400" b="0" i="0" u="none" strike="noStrike">
                          <a:solidFill>
                            <a:schemeClr val="tx1"/>
                          </a:solidFill>
                          <a:effectLst/>
                          <a:latin typeface="+mn-lt"/>
                        </a:rPr>
                        <a:t>42%</a:t>
                      </a:r>
                    </a:p>
                  </a:txBody>
                  <a:tcPr marL="7620" marR="7620" marT="7620" marB="0" anchor="ctr"/>
                </a:tc>
                <a:tc>
                  <a:txBody>
                    <a:bodyPr/>
                    <a:lstStyle/>
                    <a:p>
                      <a:pPr algn="ctr" fontAlgn="b">
                        <a:buNone/>
                      </a:pPr>
                      <a:r>
                        <a:rPr lang="en-US" sz="1400" b="0" i="0" u="none" strike="noStrike" dirty="0">
                          <a:solidFill>
                            <a:schemeClr val="tx1"/>
                          </a:solidFill>
                          <a:effectLst/>
                          <a:latin typeface="+mn-lt"/>
                        </a:rPr>
                        <a:t>55%</a:t>
                      </a:r>
                    </a:p>
                  </a:txBody>
                  <a:tcPr marL="7620" marR="7620" marT="7620" marB="0" anchor="ctr"/>
                </a:tc>
                <a:tc>
                  <a:txBody>
                    <a:bodyPr/>
                    <a:lstStyle/>
                    <a:p>
                      <a:pPr algn="ctr" fontAlgn="b">
                        <a:buNone/>
                      </a:pPr>
                      <a:r>
                        <a:rPr lang="en-US" sz="1400" b="0" i="0" u="none" strike="noStrike" dirty="0">
                          <a:solidFill>
                            <a:schemeClr val="tx1"/>
                          </a:solidFill>
                          <a:effectLst/>
                          <a:latin typeface="+mn-lt"/>
                        </a:rPr>
                        <a:t>3%</a:t>
                      </a:r>
                    </a:p>
                  </a:txBody>
                  <a:tcPr marL="7620" marR="7620" marT="7620" marB="0" anchor="ctr"/>
                </a:tc>
                <a:extLst>
                  <a:ext uri="{0D108BD9-81ED-4DB2-BD59-A6C34878D82A}">
                    <a16:rowId xmlns:a16="http://schemas.microsoft.com/office/drawing/2014/main" val="3537458760"/>
                  </a:ext>
                </a:extLst>
              </a:tr>
              <a:tr h="255638">
                <a:tc>
                  <a:txBody>
                    <a:bodyPr/>
                    <a:lstStyle/>
                    <a:p>
                      <a:pPr algn="l" rtl="0" fontAlgn="b"/>
                      <a:r>
                        <a:rPr lang="es-ES_tradnl" sz="1200" b="0" i="0" u="none" strike="noStrike" noProof="0" dirty="0">
                          <a:solidFill>
                            <a:srgbClr val="2D3342"/>
                          </a:solidFill>
                          <a:effectLst/>
                          <a:latin typeface="Montserrat Light" panose="00000400000000000000" pitchFamily="2" charset="0"/>
                        </a:rPr>
                        <a:t>Denver Metro</a:t>
                      </a:r>
                    </a:p>
                  </a:txBody>
                  <a:tcPr marL="85725" marR="9525" marT="9525" marB="0" anchor="ctr"/>
                </a:tc>
                <a:tc>
                  <a:txBody>
                    <a:bodyPr/>
                    <a:lstStyle/>
                    <a:p>
                      <a:pPr algn="ctr" fontAlgn="b">
                        <a:buNone/>
                      </a:pPr>
                      <a:r>
                        <a:rPr lang="en-US" sz="1400" b="0" i="0" u="none" strike="noStrike">
                          <a:solidFill>
                            <a:schemeClr val="tx1"/>
                          </a:solidFill>
                          <a:effectLst/>
                          <a:latin typeface="+mn-lt"/>
                        </a:rPr>
                        <a:t>41%</a:t>
                      </a:r>
                    </a:p>
                  </a:txBody>
                  <a:tcPr marL="7620" marR="7620" marT="7620" marB="0" anchor="ctr"/>
                </a:tc>
                <a:tc>
                  <a:txBody>
                    <a:bodyPr/>
                    <a:lstStyle/>
                    <a:p>
                      <a:pPr algn="ctr" fontAlgn="b">
                        <a:buNone/>
                      </a:pPr>
                      <a:r>
                        <a:rPr lang="en-US" sz="1400" b="0" i="0" u="none" strike="noStrike">
                          <a:solidFill>
                            <a:schemeClr val="tx1"/>
                          </a:solidFill>
                          <a:effectLst/>
                          <a:latin typeface="+mn-lt"/>
                        </a:rPr>
                        <a:t>58%</a:t>
                      </a:r>
                    </a:p>
                  </a:txBody>
                  <a:tcPr marL="7620" marR="7620" marT="7620" marB="0" anchor="ctr"/>
                </a:tc>
                <a:tc>
                  <a:txBody>
                    <a:bodyPr/>
                    <a:lstStyle/>
                    <a:p>
                      <a:pPr algn="ctr" fontAlgn="b">
                        <a:buNone/>
                      </a:pPr>
                      <a:r>
                        <a:rPr lang="en-US" sz="1400" b="0" i="0" u="none" strike="noStrike" dirty="0">
                          <a:solidFill>
                            <a:schemeClr val="tx1"/>
                          </a:solidFill>
                          <a:effectLst/>
                          <a:latin typeface="+mn-lt"/>
                        </a:rPr>
                        <a:t>1%</a:t>
                      </a:r>
                    </a:p>
                  </a:txBody>
                  <a:tcPr marL="7620" marR="7620" marT="7620" marB="0" anchor="ctr"/>
                </a:tc>
                <a:extLst>
                  <a:ext uri="{0D108BD9-81ED-4DB2-BD59-A6C34878D82A}">
                    <a16:rowId xmlns:a16="http://schemas.microsoft.com/office/drawing/2014/main" val="138301188"/>
                  </a:ext>
                </a:extLst>
              </a:tr>
              <a:tr h="255638">
                <a:tc>
                  <a:txBody>
                    <a:bodyPr/>
                    <a:lstStyle/>
                    <a:p>
                      <a:pPr algn="l" rtl="0" fontAlgn="b"/>
                      <a:r>
                        <a:rPr lang="es-ES_tradnl" sz="1200" b="0" i="0" u="none" strike="noStrike" noProof="0" dirty="0">
                          <a:solidFill>
                            <a:srgbClr val="2D3342"/>
                          </a:solidFill>
                          <a:effectLst/>
                          <a:latin typeface="Montserrat Light" panose="00000400000000000000" pitchFamily="2" charset="0"/>
                        </a:rPr>
                        <a:t>Ladera Occidental</a:t>
                      </a:r>
                    </a:p>
                  </a:txBody>
                  <a:tcPr marL="85725" marR="9525" marT="9525" marB="0" anchor="ctr"/>
                </a:tc>
                <a:tc>
                  <a:txBody>
                    <a:bodyPr/>
                    <a:lstStyle/>
                    <a:p>
                      <a:pPr algn="ctr" fontAlgn="b">
                        <a:buNone/>
                      </a:pPr>
                      <a:r>
                        <a:rPr lang="en-US" sz="1400" b="0" i="0" u="none" strike="noStrike">
                          <a:solidFill>
                            <a:schemeClr val="tx1"/>
                          </a:solidFill>
                          <a:effectLst/>
                          <a:latin typeface="+mn-lt"/>
                        </a:rPr>
                        <a:t>31%</a:t>
                      </a:r>
                    </a:p>
                  </a:txBody>
                  <a:tcPr marL="7620" marR="7620" marT="7620" marB="0" anchor="ctr"/>
                </a:tc>
                <a:tc>
                  <a:txBody>
                    <a:bodyPr/>
                    <a:lstStyle/>
                    <a:p>
                      <a:pPr algn="ctr" fontAlgn="b">
                        <a:buNone/>
                      </a:pPr>
                      <a:r>
                        <a:rPr lang="en-US" sz="1400" b="0" i="0" u="none" strike="noStrike">
                          <a:solidFill>
                            <a:schemeClr val="tx1"/>
                          </a:solidFill>
                          <a:effectLst/>
                          <a:latin typeface="+mn-lt"/>
                        </a:rPr>
                        <a:t>60%</a:t>
                      </a:r>
                    </a:p>
                  </a:txBody>
                  <a:tcPr marL="7620" marR="7620" marT="7620" marB="0" anchor="ctr"/>
                </a:tc>
                <a:tc>
                  <a:txBody>
                    <a:bodyPr/>
                    <a:lstStyle/>
                    <a:p>
                      <a:pPr algn="ctr" fontAlgn="b">
                        <a:buNone/>
                      </a:pPr>
                      <a:r>
                        <a:rPr lang="en-US" sz="1400" b="0" i="0" u="none" strike="noStrike" dirty="0">
                          <a:solidFill>
                            <a:schemeClr val="tx1"/>
                          </a:solidFill>
                          <a:effectLst/>
                          <a:latin typeface="+mn-lt"/>
                        </a:rPr>
                        <a:t>9%</a:t>
                      </a:r>
                    </a:p>
                  </a:txBody>
                  <a:tcPr marL="7620" marR="7620" marT="7620" marB="0" anchor="ctr"/>
                </a:tc>
                <a:extLst>
                  <a:ext uri="{0D108BD9-81ED-4DB2-BD59-A6C34878D82A}">
                    <a16:rowId xmlns:a16="http://schemas.microsoft.com/office/drawing/2014/main" val="2388803284"/>
                  </a:ext>
                </a:extLst>
              </a:tr>
            </a:tbl>
          </a:graphicData>
        </a:graphic>
      </p:graphicFrame>
      <p:sp>
        <p:nvSpPr>
          <p:cNvPr id="6" name="Text Placeholder 5">
            <a:extLst>
              <a:ext uri="{FF2B5EF4-FFF2-40B4-BE49-F238E27FC236}">
                <a16:creationId xmlns:a16="http://schemas.microsoft.com/office/drawing/2014/main" id="{E75C42AC-0A1F-4C88-7864-67051F1176AC}"/>
              </a:ext>
            </a:extLst>
          </p:cNvPr>
          <p:cNvSpPr>
            <a:spLocks noGrp="1"/>
          </p:cNvSpPr>
          <p:nvPr>
            <p:ph type="body" sz="quarter" idx="11"/>
          </p:nvPr>
        </p:nvSpPr>
        <p:spPr>
          <a:xfrm>
            <a:off x="309966" y="0"/>
            <a:ext cx="11561762" cy="985838"/>
          </a:xfrm>
        </p:spPr>
        <p:txBody>
          <a:bodyPr>
            <a:normAutofit fontScale="92500" lnSpcReduction="20000"/>
          </a:bodyPr>
          <a:lstStyle/>
          <a:p>
            <a:endParaRPr lang="en-US" sz="2400" dirty="0"/>
          </a:p>
          <a:p>
            <a:r>
              <a:rPr lang="en-US" sz="2400" dirty="0" err="1"/>
              <a:t>Quienes</a:t>
            </a:r>
            <a:r>
              <a:rPr lang="en-US" sz="2400" dirty="0"/>
              <a:t> </a:t>
            </a:r>
            <a:r>
              <a:rPr lang="en-US" sz="2400" dirty="0" err="1"/>
              <a:t>rentan</a:t>
            </a:r>
            <a:r>
              <a:rPr lang="en-US" sz="2400" dirty="0"/>
              <a:t> </a:t>
            </a:r>
            <a:r>
              <a:rPr lang="en-US" sz="2400" dirty="0" err="1"/>
              <a:t>viven</a:t>
            </a:r>
            <a:r>
              <a:rPr lang="en-US" sz="2400" dirty="0"/>
              <a:t> con </a:t>
            </a:r>
            <a:r>
              <a:rPr lang="en-US" sz="2400" dirty="0" err="1"/>
              <a:t>más</a:t>
            </a:r>
            <a:r>
              <a:rPr lang="en-US" sz="2400" dirty="0"/>
              <a:t> </a:t>
            </a:r>
            <a:r>
              <a:rPr lang="en-US" sz="2400" dirty="0" err="1"/>
              <a:t>incertidumbre</a:t>
            </a:r>
            <a:r>
              <a:rPr lang="en-US" sz="2400" dirty="0"/>
              <a:t>: </a:t>
            </a:r>
            <a:r>
              <a:rPr lang="en-US" sz="2400" dirty="0" err="1"/>
              <a:t>el</a:t>
            </a:r>
            <a:r>
              <a:rPr lang="en-US" sz="2400" dirty="0"/>
              <a:t> </a:t>
            </a:r>
            <a:r>
              <a:rPr lang="en-US" sz="2400" dirty="0" err="1"/>
              <a:t>temor</a:t>
            </a:r>
            <a:r>
              <a:rPr lang="en-US" sz="2400" dirty="0"/>
              <a:t> a </a:t>
            </a:r>
            <a:r>
              <a:rPr lang="en-US" sz="2400" dirty="0" err="1"/>
              <a:t>perder</a:t>
            </a:r>
            <a:r>
              <a:rPr lang="en-US" sz="2400" dirty="0"/>
              <a:t> </a:t>
            </a:r>
            <a:r>
              <a:rPr lang="en-US" sz="2400" dirty="0" err="1"/>
              <a:t>su</a:t>
            </a:r>
            <a:r>
              <a:rPr lang="en-US" sz="2400" dirty="0"/>
              <a:t> </a:t>
            </a:r>
            <a:r>
              <a:rPr lang="en-US" sz="2400" dirty="0" err="1"/>
              <a:t>hogar</a:t>
            </a:r>
            <a:r>
              <a:rPr lang="en-US" sz="2400" dirty="0"/>
              <a:t> es </a:t>
            </a:r>
            <a:r>
              <a:rPr lang="en-US" sz="2400" dirty="0" err="1"/>
              <a:t>mucho</a:t>
            </a:r>
            <a:r>
              <a:rPr lang="en-US" sz="2400" dirty="0"/>
              <a:t> </a:t>
            </a:r>
            <a:r>
              <a:rPr lang="en-US" sz="2400" dirty="0" err="1"/>
              <a:t>más</a:t>
            </a:r>
            <a:r>
              <a:rPr lang="en-US" sz="2400" dirty="0"/>
              <a:t> </a:t>
            </a:r>
            <a:r>
              <a:rPr lang="en-US" sz="2400" dirty="0" err="1"/>
              <a:t>común</a:t>
            </a:r>
            <a:r>
              <a:rPr lang="en-US" sz="2400" dirty="0"/>
              <a:t> entre </a:t>
            </a:r>
            <a:r>
              <a:rPr lang="en-US" sz="2400" dirty="0" err="1"/>
              <a:t>arrendatarios</a:t>
            </a:r>
            <a:r>
              <a:rPr lang="en-US" sz="2400" dirty="0"/>
              <a:t> que entre </a:t>
            </a:r>
            <a:r>
              <a:rPr lang="en-US" sz="2400" dirty="0" err="1"/>
              <a:t>propietarios</a:t>
            </a:r>
            <a:r>
              <a:rPr lang="en-US" sz="2400" dirty="0"/>
              <a:t>.</a:t>
            </a:r>
          </a:p>
        </p:txBody>
      </p:sp>
    </p:spTree>
    <p:extLst>
      <p:ext uri="{BB962C8B-B14F-4D97-AF65-F5344CB8AC3E}">
        <p14:creationId xmlns:p14="http://schemas.microsoft.com/office/powerpoint/2010/main" val="2034975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761782-A80A-5372-4D37-3BEEB274BE92}"/>
              </a:ext>
            </a:extLst>
          </p:cNvPr>
          <p:cNvSpPr>
            <a:spLocks noGrp="1"/>
          </p:cNvSpPr>
          <p:nvPr>
            <p:ph type="sldNum" sz="quarter" idx="10"/>
          </p:nvPr>
        </p:nvSpPr>
        <p:spPr>
          <a:xfrm>
            <a:off x="11353800" y="6357894"/>
            <a:ext cx="711200" cy="215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CAC43F9F-0E80-8DF2-5B0E-E83F66B7E126}"/>
              </a:ext>
            </a:extLst>
          </p:cNvPr>
          <p:cNvSpPr>
            <a:spLocks noGrp="1"/>
          </p:cNvSpPr>
          <p:nvPr>
            <p:ph type="body" sz="quarter" idx="12"/>
          </p:nvPr>
        </p:nvSpPr>
        <p:spPr>
          <a:xfrm>
            <a:off x="309563" y="985838"/>
            <a:ext cx="11561762" cy="842962"/>
          </a:xfrm>
        </p:spPr>
        <p:txBody>
          <a:bodyPr/>
          <a:lstStyle/>
          <a:p>
            <a:r>
              <a:rPr lang="en-US" dirty="0"/>
              <a:t>P30. </a:t>
            </a:r>
            <a:r>
              <a:rPr lang="es-ES" dirty="0"/>
              <a:t>¿De quién alquila usted?</a:t>
            </a:r>
          </a:p>
          <a:p>
            <a:r>
              <a:rPr lang="es-ES" dirty="0"/>
              <a:t>(Preguntado únicamente a quienes alquilan, n=105)</a:t>
            </a:r>
            <a:endParaRPr lang="en-US" dirty="0"/>
          </a:p>
        </p:txBody>
      </p:sp>
      <p:sp>
        <p:nvSpPr>
          <p:cNvPr id="10" name="Text Placeholder 9">
            <a:extLst>
              <a:ext uri="{FF2B5EF4-FFF2-40B4-BE49-F238E27FC236}">
                <a16:creationId xmlns:a16="http://schemas.microsoft.com/office/drawing/2014/main" id="{DB119218-95A6-9E81-CB93-A0838B00BE77}"/>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65285A17-433D-F4A1-1390-F582B4229D80}"/>
              </a:ext>
            </a:extLst>
          </p:cNvPr>
          <p:cNvGraphicFramePr/>
          <p:nvPr/>
        </p:nvGraphicFramePr>
        <p:xfrm>
          <a:off x="960120" y="2249214"/>
          <a:ext cx="9948673" cy="37405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A084E5FD-BC51-2A97-8E2A-7F2A32B82F2E}"/>
              </a:ext>
            </a:extLst>
          </p:cNvPr>
          <p:cNvSpPr>
            <a:spLocks noGrp="1"/>
          </p:cNvSpPr>
          <p:nvPr>
            <p:ph type="body" sz="quarter" idx="11"/>
          </p:nvPr>
        </p:nvSpPr>
        <p:spPr/>
        <p:txBody>
          <a:bodyPr/>
          <a:lstStyle/>
          <a:p>
            <a:r>
              <a:rPr lang="es-ES" dirty="0"/>
              <a:t>El poder detrás de las llaves: Las grandes empresas inmobiliarias dominan el mercado de alquiler (renta).</a:t>
            </a:r>
            <a:endParaRPr lang="en-US" dirty="0"/>
          </a:p>
        </p:txBody>
      </p:sp>
    </p:spTree>
    <p:extLst>
      <p:ext uri="{BB962C8B-B14F-4D97-AF65-F5344CB8AC3E}">
        <p14:creationId xmlns:p14="http://schemas.microsoft.com/office/powerpoint/2010/main" val="237144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C8741-A694-210F-4D6F-C60AB0A1FDCB}"/>
              </a:ext>
            </a:extLst>
          </p:cNvPr>
          <p:cNvSpPr>
            <a:spLocks noGrp="1"/>
          </p:cNvSpPr>
          <p:nvPr>
            <p:ph type="sldNum" sz="quarter" idx="10"/>
          </p:nvPr>
        </p:nvSpPr>
        <p:spPr/>
        <p:txBody>
          <a:bodyPr/>
          <a:lstStyle/>
          <a:p>
            <a:fld id="{68963FF3-3082-0146-9045-A71664B0B906}" type="slidenum">
              <a:rPr lang="en-US" smtClean="0"/>
              <a:t>36</a:t>
            </a:fld>
            <a:endParaRPr lang="en-US" dirty="0"/>
          </a:p>
        </p:txBody>
      </p:sp>
      <p:sp>
        <p:nvSpPr>
          <p:cNvPr id="4" name="Text Placeholder 3">
            <a:extLst>
              <a:ext uri="{FF2B5EF4-FFF2-40B4-BE49-F238E27FC236}">
                <a16:creationId xmlns:a16="http://schemas.microsoft.com/office/drawing/2014/main" id="{544DA7BF-8441-8B0D-0783-294A7165C646}"/>
              </a:ext>
            </a:extLst>
          </p:cNvPr>
          <p:cNvSpPr>
            <a:spLocks noGrp="1"/>
          </p:cNvSpPr>
          <p:nvPr>
            <p:ph type="body" sz="quarter" idx="12"/>
          </p:nvPr>
        </p:nvSpPr>
        <p:spPr/>
        <p:txBody>
          <a:bodyPr/>
          <a:lstStyle/>
          <a:p>
            <a:r>
              <a:rPr lang="en-US" dirty="0"/>
              <a:t>P31.</a:t>
            </a:r>
            <a:r>
              <a:rPr lang="es-ES_tradnl" dirty="0"/>
              <a:t> ¿Tuvo que hacer algunas de las siguientes opciones para pagar su renta o hipoteca durante el último año?: </a:t>
            </a:r>
            <a:endParaRPr lang="en-US" dirty="0"/>
          </a:p>
        </p:txBody>
      </p:sp>
      <p:sp>
        <p:nvSpPr>
          <p:cNvPr id="5" name="Text Placeholder 4">
            <a:extLst>
              <a:ext uri="{FF2B5EF4-FFF2-40B4-BE49-F238E27FC236}">
                <a16:creationId xmlns:a16="http://schemas.microsoft.com/office/drawing/2014/main" id="{D4E1E707-C804-718C-D74A-0AF600C4C721}"/>
              </a:ext>
            </a:extLst>
          </p:cNvPr>
          <p:cNvSpPr>
            <a:spLocks noGrp="1"/>
          </p:cNvSpPr>
          <p:nvPr>
            <p:ph type="body" sz="quarter" idx="13"/>
          </p:nvPr>
        </p:nvSpPr>
        <p:spPr/>
        <p:txBody>
          <a:bodyPr/>
          <a:lstStyle/>
          <a:p>
            <a:r>
              <a:rPr lang="en-US" dirty="0"/>
              <a:t>*Asked of Renters Only</a:t>
            </a:r>
          </a:p>
        </p:txBody>
      </p:sp>
      <p:grpSp>
        <p:nvGrpSpPr>
          <p:cNvPr id="9" name="Group 8">
            <a:extLst>
              <a:ext uri="{FF2B5EF4-FFF2-40B4-BE49-F238E27FC236}">
                <a16:creationId xmlns:a16="http://schemas.microsoft.com/office/drawing/2014/main" id="{21124A21-ED6C-D945-FCF7-39A8CC9C5FB3}"/>
              </a:ext>
            </a:extLst>
          </p:cNvPr>
          <p:cNvGrpSpPr/>
          <p:nvPr/>
        </p:nvGrpSpPr>
        <p:grpSpPr>
          <a:xfrm>
            <a:off x="237891" y="2042445"/>
            <a:ext cx="11457743" cy="4435267"/>
            <a:chOff x="237891" y="2042445"/>
            <a:chExt cx="11457743" cy="4435267"/>
          </a:xfrm>
        </p:grpSpPr>
        <p:graphicFrame>
          <p:nvGraphicFramePr>
            <p:cNvPr id="6" name="Chart 5">
              <a:extLst>
                <a:ext uri="{FF2B5EF4-FFF2-40B4-BE49-F238E27FC236}">
                  <a16:creationId xmlns:a16="http://schemas.microsoft.com/office/drawing/2014/main" id="{48B20D12-00C1-A48C-F086-A09E2B47EAF1}"/>
                </a:ext>
              </a:extLst>
            </p:cNvPr>
            <p:cNvGraphicFramePr/>
            <p:nvPr>
              <p:extLst>
                <p:ext uri="{D42A27DB-BD31-4B8C-83A1-F6EECF244321}">
                  <p14:modId xmlns:p14="http://schemas.microsoft.com/office/powerpoint/2010/main" val="1211580783"/>
                </p:ext>
              </p:extLst>
            </p:nvPr>
          </p:nvGraphicFramePr>
          <p:xfrm>
            <a:off x="341834" y="2042445"/>
            <a:ext cx="11353800" cy="44352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9BA2269-1941-AED8-BC39-2EEA386BB646}"/>
                </a:ext>
              </a:extLst>
            </p:cNvPr>
            <p:cNvSpPr txBox="1"/>
            <p:nvPr/>
          </p:nvSpPr>
          <p:spPr>
            <a:xfrm>
              <a:off x="237891" y="2167535"/>
              <a:ext cx="6101696" cy="523220"/>
            </a:xfrm>
            <a:prstGeom prst="rect">
              <a:avLst/>
            </a:prstGeom>
            <a:noFill/>
          </p:spPr>
          <p:txBody>
            <a:bodyPr wrap="square">
              <a:spAutoFit/>
            </a:bodyPr>
            <a:lstStyle/>
            <a:p>
              <a:pPr algn="r"/>
              <a:r>
                <a:rPr lang="en-US" sz="1400" dirty="0"/>
                <a:t>*</a:t>
              </a:r>
              <a:r>
                <a:rPr lang="en-US" sz="1400" dirty="0" err="1"/>
                <a:t>Evitar</a:t>
              </a:r>
              <a:r>
                <a:rPr lang="en-US" sz="1400" dirty="0"/>
                <a:t> </a:t>
              </a:r>
              <a:r>
                <a:rPr lang="en-US" sz="1400" dirty="0" err="1"/>
                <a:t>abordar</a:t>
              </a:r>
              <a:r>
                <a:rPr lang="en-US" sz="1400" dirty="0"/>
                <a:t> </a:t>
              </a:r>
              <a:r>
                <a:rPr lang="en-US" sz="1400" dirty="0" err="1"/>
                <a:t>problemas</a:t>
              </a:r>
              <a:r>
                <a:rPr lang="en-US" sz="1400" dirty="0"/>
                <a:t> con </a:t>
              </a:r>
              <a:r>
                <a:rPr lang="en-US" sz="1400" dirty="0" err="1"/>
                <a:t>su</a:t>
              </a:r>
              <a:r>
                <a:rPr lang="en-US" sz="1400" dirty="0"/>
                <a:t> </a:t>
              </a:r>
              <a:r>
                <a:rPr lang="en-US" sz="1400" dirty="0" err="1"/>
                <a:t>arrendador</a:t>
              </a:r>
              <a:r>
                <a:rPr lang="en-US" sz="1400" dirty="0"/>
                <a:t> </a:t>
              </a:r>
              <a:r>
                <a:rPr lang="en-US" sz="1400" dirty="0" err="1"/>
                <a:t>por</a:t>
              </a:r>
              <a:r>
                <a:rPr lang="en-US" sz="1400" dirty="0"/>
                <a:t> </a:t>
              </a:r>
              <a:r>
                <a:rPr lang="en-US" sz="1400" dirty="0" err="1"/>
                <a:t>miedo</a:t>
              </a:r>
              <a:r>
                <a:rPr lang="en-US" sz="1400" dirty="0"/>
                <a:t> a que </a:t>
              </a:r>
              <a:r>
                <a:rPr lang="en-US" sz="1400" dirty="0" err="1"/>
                <a:t>su</a:t>
              </a:r>
              <a:r>
                <a:rPr lang="en-US" sz="1400" dirty="0"/>
                <a:t> </a:t>
              </a:r>
              <a:r>
                <a:rPr lang="en-US" sz="1400" dirty="0" err="1"/>
                <a:t>renta</a:t>
              </a:r>
              <a:r>
                <a:rPr lang="en-US" sz="1400" dirty="0"/>
                <a:t> fuera </a:t>
              </a:r>
              <a:r>
                <a:rPr lang="en-US" sz="1400" dirty="0" err="1"/>
                <a:t>aumentada</a:t>
              </a:r>
              <a:r>
                <a:rPr lang="en-US" sz="1400" dirty="0"/>
                <a:t> o </a:t>
              </a:r>
              <a:r>
                <a:rPr lang="en-US" sz="1400" dirty="0" err="1"/>
                <a:t>por</a:t>
              </a:r>
              <a:r>
                <a:rPr lang="en-US" sz="1400" dirty="0"/>
                <a:t> </a:t>
              </a:r>
              <a:r>
                <a:rPr lang="en-US" sz="1400" dirty="0" err="1"/>
                <a:t>miedo</a:t>
              </a:r>
              <a:r>
                <a:rPr lang="en-US" sz="1400" dirty="0"/>
                <a:t> a ser </a:t>
              </a:r>
              <a:r>
                <a:rPr lang="en-US" sz="1400" dirty="0" err="1"/>
                <a:t>desalojado</a:t>
              </a:r>
              <a:r>
                <a:rPr lang="en-US" sz="1400" dirty="0"/>
                <a:t>(a)(n=105)</a:t>
              </a:r>
            </a:p>
          </p:txBody>
        </p:sp>
      </p:grpSp>
      <p:sp>
        <p:nvSpPr>
          <p:cNvPr id="7" name="Text Placeholder 6">
            <a:extLst>
              <a:ext uri="{FF2B5EF4-FFF2-40B4-BE49-F238E27FC236}">
                <a16:creationId xmlns:a16="http://schemas.microsoft.com/office/drawing/2014/main" id="{CD8A7109-0711-3215-A616-69BAA281EBC9}"/>
              </a:ext>
            </a:extLst>
          </p:cNvPr>
          <p:cNvSpPr>
            <a:spLocks noGrp="1"/>
          </p:cNvSpPr>
          <p:nvPr>
            <p:ph type="body" sz="quarter" idx="11"/>
          </p:nvPr>
        </p:nvSpPr>
        <p:spPr>
          <a:xfrm>
            <a:off x="309966" y="0"/>
            <a:ext cx="11561762" cy="944216"/>
          </a:xfrm>
        </p:spPr>
        <p:txBody>
          <a:bodyPr/>
          <a:lstStyle/>
          <a:p>
            <a:r>
              <a:rPr lang="en-US" dirty="0" err="1"/>
              <a:t>Quedarse</a:t>
            </a:r>
            <a:r>
              <a:rPr lang="en-US" dirty="0"/>
              <a:t> </a:t>
            </a:r>
            <a:r>
              <a:rPr lang="en-US" dirty="0" err="1"/>
              <a:t>callado</a:t>
            </a:r>
            <a:r>
              <a:rPr lang="en-US" dirty="0"/>
              <a:t> y </a:t>
            </a:r>
            <a:r>
              <a:rPr lang="en-US" dirty="0" err="1"/>
              <a:t>hacer</a:t>
            </a:r>
            <a:r>
              <a:rPr lang="en-US" dirty="0"/>
              <a:t> </a:t>
            </a:r>
            <a:r>
              <a:rPr lang="en-US" dirty="0" err="1"/>
              <a:t>ajustes</a:t>
            </a:r>
            <a:r>
              <a:rPr lang="en-US" dirty="0"/>
              <a:t> </a:t>
            </a:r>
            <a:r>
              <a:rPr lang="en-US" dirty="0" err="1"/>
              <a:t>finacieros</a:t>
            </a:r>
            <a:r>
              <a:rPr lang="en-US" dirty="0"/>
              <a:t> es </a:t>
            </a:r>
            <a:r>
              <a:rPr lang="en-US" dirty="0" err="1"/>
              <a:t>común</a:t>
            </a:r>
            <a:r>
              <a:rPr lang="en-US" dirty="0"/>
              <a:t> entre Latinos/Hispanos. </a:t>
            </a:r>
          </a:p>
        </p:txBody>
      </p:sp>
    </p:spTree>
    <p:extLst>
      <p:ext uri="{BB962C8B-B14F-4D97-AF65-F5344CB8AC3E}">
        <p14:creationId xmlns:p14="http://schemas.microsoft.com/office/powerpoint/2010/main" val="3287728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fld id="{68963FF3-3082-0146-9045-A71664B0B906}" type="slidenum">
              <a:rPr lang="en-US" smtClean="0"/>
              <a:pPr/>
              <a:t>37</a:t>
            </a:fld>
            <a:endParaRPr lang="en-US" dirty="0"/>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p:txBody>
          <a:bodyPr/>
          <a:lstStyle/>
          <a:p>
            <a:r>
              <a:rPr lang="es-ES_tradnl" dirty="0"/>
              <a:t>Q31. ¿Tuvo que hacer algunas de las siguientes opciones para pagar su renta o hipoteca durante el último año?: </a:t>
            </a:r>
          </a:p>
          <a:p>
            <a:r>
              <a:rPr lang="es-ES_tradnl" dirty="0"/>
              <a:t>(% Sí) </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s-ES_tradnl"/>
              <a:t>*Pregunta Solo Para Arrendatarios</a:t>
            </a:r>
          </a:p>
        </p:txBody>
      </p:sp>
      <p:sp>
        <p:nvSpPr>
          <p:cNvPr id="6" name="Text Placeholder 5">
            <a:extLst>
              <a:ext uri="{FF2B5EF4-FFF2-40B4-BE49-F238E27FC236}">
                <a16:creationId xmlns:a16="http://schemas.microsoft.com/office/drawing/2014/main" id="{F4AA5D4E-E551-A644-1B3B-6EA93118968B}"/>
              </a:ext>
            </a:extLst>
          </p:cNvPr>
          <p:cNvSpPr>
            <a:spLocks noGrp="1"/>
          </p:cNvSpPr>
          <p:nvPr>
            <p:ph type="body" sz="quarter" idx="11"/>
          </p:nvPr>
        </p:nvSpPr>
        <p:spPr/>
        <p:txBody>
          <a:bodyPr>
            <a:normAutofit fontScale="92500" lnSpcReduction="10000"/>
          </a:bodyPr>
          <a:lstStyle/>
          <a:p>
            <a:r>
              <a:rPr lang="es-ES" dirty="0"/>
              <a:t>Mientras que muchos propietarios logran mantener estabilidad, los arrendatarios y las familias con ingresos limitados suelen verse obligados a hacer sacrificios para pagar su hogar</a:t>
            </a:r>
            <a:r>
              <a:rPr lang="es-ES_tradnl" dirty="0"/>
              <a:t>.</a:t>
            </a:r>
          </a:p>
        </p:txBody>
      </p:sp>
      <p:graphicFrame>
        <p:nvGraphicFramePr>
          <p:cNvPr id="5" name="Table 4">
            <a:extLst>
              <a:ext uri="{FF2B5EF4-FFF2-40B4-BE49-F238E27FC236}">
                <a16:creationId xmlns:a16="http://schemas.microsoft.com/office/drawing/2014/main" id="{A71F748A-945C-74C1-73E5-B77D8E7FDB84}"/>
              </a:ext>
            </a:extLst>
          </p:cNvPr>
          <p:cNvGraphicFramePr>
            <a:graphicFrameLocks noGrp="1"/>
          </p:cNvGraphicFramePr>
          <p:nvPr>
            <p:extLst>
              <p:ext uri="{D42A27DB-BD31-4B8C-83A1-F6EECF244321}">
                <p14:modId xmlns:p14="http://schemas.microsoft.com/office/powerpoint/2010/main" val="3695084946"/>
              </p:ext>
            </p:extLst>
          </p:nvPr>
        </p:nvGraphicFramePr>
        <p:xfrm>
          <a:off x="285175" y="2025392"/>
          <a:ext cx="11610538" cy="4332546"/>
        </p:xfrm>
        <a:graphic>
          <a:graphicData uri="http://schemas.openxmlformats.org/drawingml/2006/table">
            <a:tbl>
              <a:tblPr firstRow="1" bandRow="1">
                <a:tableStyleId>{073A0DAA-6AF3-43AB-8588-CEC1D06C72B9}</a:tableStyleId>
              </a:tblPr>
              <a:tblGrid>
                <a:gridCol w="3368677">
                  <a:extLst>
                    <a:ext uri="{9D8B030D-6E8A-4147-A177-3AD203B41FA5}">
                      <a16:colId xmlns:a16="http://schemas.microsoft.com/office/drawing/2014/main" val="1321566041"/>
                    </a:ext>
                  </a:extLst>
                </a:gridCol>
                <a:gridCol w="742950">
                  <a:extLst>
                    <a:ext uri="{9D8B030D-6E8A-4147-A177-3AD203B41FA5}">
                      <a16:colId xmlns:a16="http://schemas.microsoft.com/office/drawing/2014/main" val="1503471007"/>
                    </a:ext>
                  </a:extLst>
                </a:gridCol>
                <a:gridCol w="962025">
                  <a:extLst>
                    <a:ext uri="{9D8B030D-6E8A-4147-A177-3AD203B41FA5}">
                      <a16:colId xmlns:a16="http://schemas.microsoft.com/office/drawing/2014/main" val="2006612677"/>
                    </a:ext>
                  </a:extLst>
                </a:gridCol>
                <a:gridCol w="990600">
                  <a:extLst>
                    <a:ext uri="{9D8B030D-6E8A-4147-A177-3AD203B41FA5}">
                      <a16:colId xmlns:a16="http://schemas.microsoft.com/office/drawing/2014/main" val="330127880"/>
                    </a:ext>
                  </a:extLst>
                </a:gridCol>
                <a:gridCol w="923925">
                  <a:extLst>
                    <a:ext uri="{9D8B030D-6E8A-4147-A177-3AD203B41FA5}">
                      <a16:colId xmlns:a16="http://schemas.microsoft.com/office/drawing/2014/main" val="2590282343"/>
                    </a:ext>
                  </a:extLst>
                </a:gridCol>
                <a:gridCol w="904875">
                  <a:extLst>
                    <a:ext uri="{9D8B030D-6E8A-4147-A177-3AD203B41FA5}">
                      <a16:colId xmlns:a16="http://schemas.microsoft.com/office/drawing/2014/main" val="3731663982"/>
                    </a:ext>
                  </a:extLst>
                </a:gridCol>
                <a:gridCol w="1043328">
                  <a:extLst>
                    <a:ext uri="{9D8B030D-6E8A-4147-A177-3AD203B41FA5}">
                      <a16:colId xmlns:a16="http://schemas.microsoft.com/office/drawing/2014/main" val="3957734231"/>
                    </a:ext>
                  </a:extLst>
                </a:gridCol>
                <a:gridCol w="1004547">
                  <a:extLst>
                    <a:ext uri="{9D8B030D-6E8A-4147-A177-3AD203B41FA5}">
                      <a16:colId xmlns:a16="http://schemas.microsoft.com/office/drawing/2014/main" val="278075973"/>
                    </a:ext>
                  </a:extLst>
                </a:gridCol>
                <a:gridCol w="857250">
                  <a:extLst>
                    <a:ext uri="{9D8B030D-6E8A-4147-A177-3AD203B41FA5}">
                      <a16:colId xmlns:a16="http://schemas.microsoft.com/office/drawing/2014/main" val="3099000750"/>
                    </a:ext>
                  </a:extLst>
                </a:gridCol>
                <a:gridCol w="812361">
                  <a:extLst>
                    <a:ext uri="{9D8B030D-6E8A-4147-A177-3AD203B41FA5}">
                      <a16:colId xmlns:a16="http://schemas.microsoft.com/office/drawing/2014/main" val="1050703418"/>
                    </a:ext>
                  </a:extLst>
                </a:gridCol>
              </a:tblGrid>
              <a:tr h="308776">
                <a:tc rowSpan="2">
                  <a:txBody>
                    <a:bodyPr/>
                    <a:lstStyle/>
                    <a:p>
                      <a:pPr algn="ctr">
                        <a:lnSpc>
                          <a:spcPct val="100000"/>
                        </a:lnSpc>
                      </a:pPr>
                      <a:r>
                        <a:rPr lang="es-ES_tradnl" sz="1300" b="1" noProof="0" dirty="0">
                          <a:latin typeface="+mj-lt"/>
                        </a:rPr>
                        <a:t>Acción</a:t>
                      </a:r>
                    </a:p>
                  </a:txBody>
                  <a:tcPr marT="91440" marB="91440" anchor="ctr">
                    <a:solidFill>
                      <a:schemeClr val="accent4"/>
                    </a:solidFill>
                  </a:tcPr>
                </a:tc>
                <a:tc rowSpan="2">
                  <a:txBody>
                    <a:bodyPr/>
                    <a:lstStyle/>
                    <a:p>
                      <a:pPr algn="ctr">
                        <a:lnSpc>
                          <a:spcPct val="100000"/>
                        </a:lnSpc>
                      </a:pPr>
                      <a:r>
                        <a:rPr lang="es-ES_tradnl" sz="1300" b="1" noProof="0">
                          <a:latin typeface="+mj-lt"/>
                        </a:rPr>
                        <a:t>Todos</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r>
                        <a:rPr lang="en-US" sz="1400" dirty="0" err="1"/>
                        <a:t>Ingreso</a:t>
                      </a:r>
                      <a:r>
                        <a:rPr lang="en-US" sz="1400" dirty="0"/>
                        <a:t> del Hogar</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algn="ctr"/>
                      <a:r>
                        <a:rPr lang="en-US" sz="1400" b="1" dirty="0"/>
                        <a:t>Residencia</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pPr algn="ctr">
                        <a:lnSpc>
                          <a:spcPct val="100000"/>
                        </a:lnSpc>
                      </a:pPr>
                      <a:endParaRPr lang="en-US" sz="1400" b="1" dirty="0">
                        <a:latin typeface="+mj-lt"/>
                      </a:endParaRP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4189429181"/>
                  </a:ext>
                </a:extLst>
              </a:tr>
              <a:tr h="432693">
                <a:tc vMerge="1">
                  <a:txBody>
                    <a:bodyPr/>
                    <a:lstStyle/>
                    <a:p>
                      <a:endParaRPr lang="en-US" dirty="0"/>
                    </a:p>
                  </a:txBody>
                  <a:tcPr/>
                </a:tc>
                <a:tc vMerge="1">
                  <a:txBody>
                    <a:bodyPr/>
                    <a:lstStyle/>
                    <a:p>
                      <a:endParaRPr lang="en-US" dirty="0"/>
                    </a:p>
                  </a:txBody>
                  <a:tcPr/>
                </a:tc>
                <a:tc>
                  <a:txBody>
                    <a:bodyPr/>
                    <a:lstStyle/>
                    <a:p>
                      <a:pPr algn="ctr" rtl="0" fontAlgn="b"/>
                      <a:r>
                        <a:rPr lang="es-ES_tradnl" sz="1300" b="0" i="0" u="none" strike="noStrike" noProof="0" dirty="0">
                          <a:solidFill>
                            <a:schemeClr val="accent3"/>
                          </a:solidFill>
                          <a:effectLst/>
                          <a:latin typeface="+mj-lt"/>
                        </a:rPr>
                        <a:t>&lt;$30,000</a:t>
                      </a:r>
                    </a:p>
                  </a:txBody>
                  <a:tcPr marL="85725" marR="9525" marT="9525"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300" b="0" i="0" u="none" strike="noStrike" noProof="0">
                          <a:solidFill>
                            <a:schemeClr val="accent3"/>
                          </a:solidFill>
                          <a:effectLst/>
                          <a:latin typeface="+mj-lt"/>
                        </a:rPr>
                        <a:t>$30,000-$50,000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300" b="0" i="0" u="none" strike="noStrike" noProof="0" dirty="0">
                          <a:solidFill>
                            <a:schemeClr val="accent3"/>
                          </a:solidFill>
                          <a:effectLst/>
                          <a:latin typeface="+mj-lt"/>
                        </a:rPr>
                        <a:t>$50,000-$75,000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300" b="0" i="0" u="none" strike="noStrike" noProof="0" dirty="0">
                          <a:solidFill>
                            <a:schemeClr val="accent3"/>
                          </a:solidFill>
                          <a:effectLst/>
                          <a:latin typeface="+mj-lt"/>
                        </a:rPr>
                        <a:t>$75,000-$100,000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300" b="0" i="0" u="none" strike="noStrike" noProof="0" dirty="0">
                          <a:solidFill>
                            <a:schemeClr val="accent3"/>
                          </a:solidFill>
                          <a:effectLst/>
                          <a:latin typeface="+mj-lt"/>
                        </a:rPr>
                        <a:t>$100,000-$150,000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300" b="0" i="0" u="none" strike="noStrike" noProof="0" dirty="0">
                          <a:solidFill>
                            <a:schemeClr val="accent3"/>
                          </a:solidFill>
                          <a:effectLst/>
                          <a:latin typeface="+mj-lt"/>
                        </a:rPr>
                        <a:t>$150,000+</a:t>
                      </a:r>
                    </a:p>
                  </a:txBody>
                  <a:tcPr marL="85725" marR="9525" marT="9525"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s-ES_tradnl" sz="1000" b="0" i="0" u="none" strike="noStrike" noProof="0" dirty="0">
                          <a:solidFill>
                            <a:schemeClr val="accent3"/>
                          </a:solidFill>
                          <a:effectLst/>
                          <a:latin typeface="+mj-lt"/>
                        </a:rPr>
                        <a:t>Propietarios</a:t>
                      </a:r>
                    </a:p>
                  </a:txBody>
                  <a:tcPr marL="9525" marR="9525" marT="9525"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s-ES_tradnl" sz="1000" b="0" i="0" u="none" strike="noStrike" noProof="0" dirty="0">
                          <a:solidFill>
                            <a:schemeClr val="accent3"/>
                          </a:solidFill>
                          <a:effectLst/>
                          <a:latin typeface="+mj-lt"/>
                        </a:rPr>
                        <a:t>Inquilinos</a:t>
                      </a:r>
                    </a:p>
                  </a:txBody>
                  <a:tcPr marL="9525" marR="9525" marT="9525"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4079759014"/>
                  </a:ext>
                </a:extLst>
              </a:tr>
              <a:tr h="85522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_tradnl" sz="1400" b="0" i="0" u="none" strike="noStrike" noProof="0" dirty="0">
                          <a:solidFill>
                            <a:srgbClr val="000000"/>
                          </a:solidFill>
                          <a:effectLst/>
                          <a:latin typeface="+mn-lt"/>
                        </a:rPr>
                        <a:t>*</a:t>
                      </a:r>
                      <a:r>
                        <a:rPr lang="es-ES_tradnl" sz="1200" b="0" i="0" u="none" strike="noStrike" noProof="0" dirty="0">
                          <a:solidFill>
                            <a:srgbClr val="000000"/>
                          </a:solidFill>
                          <a:effectLst/>
                          <a:latin typeface="+mn-lt"/>
                        </a:rPr>
                        <a:t>Evitar abordar problemas con su arrendador por miedo a que su renta fuera aumentada o por miedo a ser desalojado(a)</a:t>
                      </a:r>
                    </a:p>
                    <a:p>
                      <a:pPr algn="ctr" fontAlgn="ctr"/>
                      <a:r>
                        <a:rPr lang="en-US" sz="1200" b="0" i="0" u="none" strike="noStrike" dirty="0">
                          <a:solidFill>
                            <a:srgbClr val="2D3342"/>
                          </a:solidFill>
                          <a:effectLst/>
                          <a:latin typeface="+mn-lt"/>
                        </a:rPr>
                        <a:t>(n=105)</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ctr"/>
                      <a:r>
                        <a:rPr lang="en-US" sz="1300" b="0" i="0" u="none" strike="noStrike" dirty="0">
                          <a:solidFill>
                            <a:schemeClr val="tx1"/>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ontserrat Light (Body)"/>
                        </a:rPr>
                        <a:t>50%</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ontserrat Light (Body)"/>
                        </a:rPr>
                        <a:t>45%</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ontserrat Light (Body)"/>
                        </a:rPr>
                        <a:t>41%</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72%</a:t>
                      </a:r>
                    </a:p>
                  </a:txBody>
                  <a:tcPr marL="7620" marR="7620" marT="7620"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ontserrat Light (Body)"/>
                        </a:rPr>
                        <a:t>-- </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37%</a:t>
                      </a:r>
                    </a:p>
                  </a:txBody>
                  <a:tcPr marL="7620" marR="7620" marT="7620" marB="0" anchor="ctr">
                    <a:lnL w="127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511785755"/>
                  </a:ext>
                </a:extLst>
              </a:tr>
              <a:tr h="432693">
                <a:tc>
                  <a:txBody>
                    <a:bodyPr/>
                    <a:lstStyle/>
                    <a:p>
                      <a:pPr algn="ctr" fontAlgn="ctr"/>
                      <a:r>
                        <a:rPr lang="es-ES_tradnl" sz="1200" b="0" i="0" u="none" strike="noStrike" noProof="0" dirty="0">
                          <a:solidFill>
                            <a:srgbClr val="000000"/>
                          </a:solidFill>
                          <a:effectLst/>
                          <a:latin typeface="+mn-lt"/>
                        </a:rPr>
                        <a:t>Reducir o prescindir de otras necesidades, como alimento o atención médica</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3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56%</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55%</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42%</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26%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14%</a:t>
                      </a:r>
                    </a:p>
                  </a:txBody>
                  <a:tcPr marL="7620" marR="7620" marT="7620"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28%</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54%</a:t>
                      </a:r>
                    </a:p>
                  </a:txBody>
                  <a:tcPr marL="7620" marR="7620" marT="762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86769433"/>
                  </a:ext>
                </a:extLst>
              </a:tr>
              <a:tr h="235645">
                <a:tc>
                  <a:txBody>
                    <a:bodyPr/>
                    <a:lstStyle/>
                    <a:p>
                      <a:pPr algn="ctr" fontAlgn="ctr"/>
                      <a:r>
                        <a:rPr lang="es-ES_tradnl" sz="1200" b="0" i="0" u="none" strike="noStrike" noProof="0" dirty="0">
                          <a:solidFill>
                            <a:srgbClr val="000000"/>
                          </a:solidFill>
                          <a:effectLst/>
                          <a:latin typeface="+mn-lt"/>
                        </a:rPr>
                        <a:t>Atrasarse en sus facturas o pagos</a:t>
                      </a:r>
                    </a:p>
                  </a:txBody>
                  <a:tcPr marL="9525" marR="9525" marT="9525" marB="0" anchor="ctr">
                    <a:lnT w="12700" cap="flat" cmpd="sng" algn="ctr">
                      <a:solidFill>
                        <a:schemeClr val="accent3"/>
                      </a:solidFill>
                      <a:prstDash val="solid"/>
                      <a:round/>
                      <a:headEnd type="none" w="med" len="med"/>
                      <a:tailEnd type="none" w="med" len="med"/>
                    </a:lnT>
                  </a:tcPr>
                </a:tc>
                <a:tc>
                  <a:txBody>
                    <a:bodyPr/>
                    <a:lstStyle/>
                    <a:p>
                      <a:pPr algn="ctr" fontAlgn="ctr"/>
                      <a:r>
                        <a:rPr lang="en-US" sz="13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65%</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57%</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43%</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23%</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18%</a:t>
                      </a:r>
                    </a:p>
                  </a:txBody>
                  <a:tcPr marL="7620" marR="7620" marT="7620"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26%</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49%</a:t>
                      </a:r>
                    </a:p>
                  </a:txBody>
                  <a:tcPr marL="7620" marR="7620" marT="762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59323267"/>
                  </a:ext>
                </a:extLst>
              </a:tr>
              <a:tr h="432693">
                <a:tc>
                  <a:txBody>
                    <a:bodyPr/>
                    <a:lstStyle/>
                    <a:p>
                      <a:pPr algn="ctr" fontAlgn="ctr"/>
                      <a:r>
                        <a:rPr lang="es-ES_tradnl" sz="1200" b="0" i="0" u="none" strike="noStrike" noProof="0" dirty="0">
                          <a:solidFill>
                            <a:srgbClr val="000000"/>
                          </a:solidFill>
                          <a:effectLst/>
                          <a:latin typeface="+mn-lt"/>
                        </a:rPr>
                        <a:t>Trabajar varios empleos, o más de los que usted hubiera querido</a:t>
                      </a:r>
                    </a:p>
                  </a:txBody>
                  <a:tcPr marL="9525" marR="9525" marT="9525" marB="0" anchor="ctr"/>
                </a:tc>
                <a:tc>
                  <a:txBody>
                    <a:bodyPr/>
                    <a:lstStyle/>
                    <a:p>
                      <a:pPr algn="ctr" fontAlgn="ctr"/>
                      <a:r>
                        <a:rPr lang="en-US" sz="13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27%</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39%</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611140408"/>
                  </a:ext>
                </a:extLst>
              </a:tr>
              <a:tr h="432693">
                <a:tc>
                  <a:txBody>
                    <a:bodyPr/>
                    <a:lstStyle/>
                    <a:p>
                      <a:pPr algn="ctr" fontAlgn="ctr"/>
                      <a:r>
                        <a:rPr lang="es-ES_tradnl" sz="1200" b="0" i="0" u="none" strike="noStrike" noProof="0" dirty="0">
                          <a:solidFill>
                            <a:srgbClr val="000000"/>
                          </a:solidFill>
                          <a:effectLst/>
                          <a:latin typeface="+mn-lt"/>
                        </a:rPr>
                        <a:t>Contraer una deuda con intereses elevados como saldos de tarjetas de crédito o préstamos rápidos</a:t>
                      </a:r>
                    </a:p>
                  </a:txBody>
                  <a:tcPr marL="9525" marR="9525" marT="9525" marB="0" anchor="ctr"/>
                </a:tc>
                <a:tc>
                  <a:txBody>
                    <a:bodyPr/>
                    <a:lstStyle/>
                    <a:p>
                      <a:pPr algn="ctr" fontAlgn="ctr"/>
                      <a:r>
                        <a:rPr lang="en-US" sz="13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42%</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39%</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29%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32%</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34%</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453739640"/>
                  </a:ext>
                </a:extLst>
              </a:tr>
              <a:tr h="643960">
                <a:tc>
                  <a:txBody>
                    <a:bodyPr/>
                    <a:lstStyle/>
                    <a:p>
                      <a:pPr algn="ctr" fontAlgn="ctr"/>
                      <a:r>
                        <a:rPr lang="es-ES_tradnl" sz="1200" b="0" i="0" u="none" strike="noStrike" noProof="0" dirty="0">
                          <a:solidFill>
                            <a:srgbClr val="000000"/>
                          </a:solidFill>
                          <a:effectLst/>
                          <a:latin typeface="+mn-lt"/>
                        </a:rPr>
                        <a:t>Permanecer en una vivienda que no era la adecuada para usted por sentir que no le alcanzaría otro lugar</a:t>
                      </a:r>
                    </a:p>
                  </a:txBody>
                  <a:tcPr marL="9525" marR="9525" marT="9525" marB="0" anchor="ctr"/>
                </a:tc>
                <a:tc>
                  <a:txBody>
                    <a:bodyPr/>
                    <a:lstStyle/>
                    <a:p>
                      <a:pPr algn="ctr" fontAlgn="ctr"/>
                      <a:r>
                        <a:rPr lang="en-US" sz="1300" b="0" i="0" u="none" strike="noStrike" dirty="0">
                          <a:solidFill>
                            <a:schemeClr val="tx1"/>
                          </a:solidFill>
                          <a:effectLst/>
                          <a:latin typeface="+mj-lt"/>
                        </a:rPr>
                        <a:t>21%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7%</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48%</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234143012"/>
                  </a:ext>
                </a:extLst>
              </a:tr>
              <a:tr h="432693">
                <a:tc>
                  <a:txBody>
                    <a:bodyPr/>
                    <a:lstStyle/>
                    <a:p>
                      <a:pPr algn="ctr" fontAlgn="ctr"/>
                      <a:r>
                        <a:rPr lang="es-ES_tradnl" sz="1200" b="0" i="0" u="none" strike="noStrike" noProof="0" dirty="0">
                          <a:solidFill>
                            <a:srgbClr val="000000"/>
                          </a:solidFill>
                          <a:effectLst/>
                          <a:latin typeface="+mn-lt"/>
                        </a:rPr>
                        <a:t>Vender propiedad o activo valioso, como un auto, que le hubiera gustado conservar</a:t>
                      </a:r>
                    </a:p>
                  </a:txBody>
                  <a:tcPr marL="9525" marR="9525" marT="9525" marB="0" anchor="ctr"/>
                </a:tc>
                <a:tc>
                  <a:txBody>
                    <a:bodyPr/>
                    <a:lstStyle/>
                    <a:p>
                      <a:pPr algn="ctr" fontAlgn="ctr"/>
                      <a:r>
                        <a:rPr lang="en-US" sz="1300" b="0" i="0" u="none" strike="noStrike" dirty="0">
                          <a:solidFill>
                            <a:schemeClr val="tx1"/>
                          </a:solidFill>
                          <a:effectLst/>
                          <a:latin typeface="+mj-lt"/>
                        </a:rPr>
                        <a:t>15%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14%</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13%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20%</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164157351"/>
                  </a:ext>
                </a:extLst>
              </a:tr>
            </a:tbl>
          </a:graphicData>
        </a:graphic>
      </p:graphicFrame>
    </p:spTree>
    <p:extLst>
      <p:ext uri="{BB962C8B-B14F-4D97-AF65-F5344CB8AC3E}">
        <p14:creationId xmlns:p14="http://schemas.microsoft.com/office/powerpoint/2010/main" val="1480797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8C57C-2206-7FEA-5181-098BF1B4CD2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71497B17-1B66-52AC-3E55-0F092054110F}"/>
              </a:ext>
            </a:extLst>
          </p:cNvPr>
          <p:cNvSpPr>
            <a:spLocks noGrp="1"/>
          </p:cNvSpPr>
          <p:nvPr>
            <p:ph type="body" sz="quarter" idx="12"/>
          </p:nvPr>
        </p:nvSpPr>
        <p:spPr/>
        <p:txBody>
          <a:bodyPr/>
          <a:lstStyle/>
          <a:p>
            <a:r>
              <a:rPr lang="en-US" dirty="0"/>
              <a:t>P31. </a:t>
            </a:r>
            <a:r>
              <a:rPr lang="es-ES_tradnl" dirty="0"/>
              <a:t>¿Tuvo que hacer algunas de las siguientes opciones para pagar su renta o hipoteca durante el último año?: </a:t>
            </a:r>
            <a:endParaRPr lang="en-US" dirty="0"/>
          </a:p>
          <a:p>
            <a:r>
              <a:rPr lang="en-US" dirty="0"/>
              <a:t>(% </a:t>
            </a:r>
            <a:r>
              <a:rPr lang="es-ES_tradnl" dirty="0"/>
              <a:t>Sí) </a:t>
            </a:r>
            <a:endParaRPr lang="en-US" dirty="0"/>
          </a:p>
        </p:txBody>
      </p:sp>
      <p:sp>
        <p:nvSpPr>
          <p:cNvPr id="5" name="Text Placeholder 4">
            <a:extLst>
              <a:ext uri="{FF2B5EF4-FFF2-40B4-BE49-F238E27FC236}">
                <a16:creationId xmlns:a16="http://schemas.microsoft.com/office/drawing/2014/main" id="{E7E38018-BD7F-93D0-2261-D94E61187359}"/>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C4C5A03B-D0EC-A84C-CEB2-0F41E5B6CD00}"/>
              </a:ext>
            </a:extLst>
          </p:cNvPr>
          <p:cNvGraphicFramePr>
            <a:graphicFrameLocks noGrp="1"/>
          </p:cNvGraphicFramePr>
          <p:nvPr/>
        </p:nvGraphicFramePr>
        <p:xfrm>
          <a:off x="382918" y="2126716"/>
          <a:ext cx="11426164" cy="4210728"/>
        </p:xfrm>
        <a:graphic>
          <a:graphicData uri="http://schemas.openxmlformats.org/drawingml/2006/table">
            <a:tbl>
              <a:tblPr firstRow="1" bandRow="1">
                <a:tableStyleId>{073A0DAA-6AF3-43AB-8588-CEC1D06C72B9}</a:tableStyleId>
              </a:tblPr>
              <a:tblGrid>
                <a:gridCol w="7030814">
                  <a:extLst>
                    <a:ext uri="{9D8B030D-6E8A-4147-A177-3AD203B41FA5}">
                      <a16:colId xmlns:a16="http://schemas.microsoft.com/office/drawing/2014/main" val="3800592379"/>
                    </a:ext>
                  </a:extLst>
                </a:gridCol>
                <a:gridCol w="811787">
                  <a:extLst>
                    <a:ext uri="{9D8B030D-6E8A-4147-A177-3AD203B41FA5}">
                      <a16:colId xmlns:a16="http://schemas.microsoft.com/office/drawing/2014/main" val="327636290"/>
                    </a:ext>
                  </a:extLst>
                </a:gridCol>
                <a:gridCol w="1194521">
                  <a:extLst>
                    <a:ext uri="{9D8B030D-6E8A-4147-A177-3AD203B41FA5}">
                      <a16:colId xmlns:a16="http://schemas.microsoft.com/office/drawing/2014/main" val="2653160821"/>
                    </a:ext>
                  </a:extLst>
                </a:gridCol>
                <a:gridCol w="1194521">
                  <a:extLst>
                    <a:ext uri="{9D8B030D-6E8A-4147-A177-3AD203B41FA5}">
                      <a16:colId xmlns:a16="http://schemas.microsoft.com/office/drawing/2014/main" val="2040574421"/>
                    </a:ext>
                  </a:extLst>
                </a:gridCol>
                <a:gridCol w="1194521">
                  <a:extLst>
                    <a:ext uri="{9D8B030D-6E8A-4147-A177-3AD203B41FA5}">
                      <a16:colId xmlns:a16="http://schemas.microsoft.com/office/drawing/2014/main" val="2133235606"/>
                    </a:ext>
                  </a:extLst>
                </a:gridCol>
              </a:tblGrid>
              <a:tr h="566819">
                <a:tc rowSpan="2">
                  <a:txBody>
                    <a:bodyPr/>
                    <a:lstStyle/>
                    <a:p>
                      <a:pPr algn="ctr">
                        <a:lnSpc>
                          <a:spcPct val="100000"/>
                        </a:lnSpc>
                      </a:pPr>
                      <a:r>
                        <a:rPr lang="es-ES_tradnl" sz="1400" b="1" noProof="0" dirty="0">
                          <a:latin typeface="+mj-lt"/>
                        </a:rPr>
                        <a:t>Acción</a:t>
                      </a:r>
                    </a:p>
                  </a:txBody>
                  <a:tcPr marT="91440" marB="91440" anchor="ctr">
                    <a:solidFill>
                      <a:schemeClr val="accent4"/>
                    </a:solidFill>
                  </a:tcPr>
                </a:tc>
                <a:tc rowSpan="2">
                  <a:txBody>
                    <a:bodyPr/>
                    <a:lstStyle/>
                    <a:p>
                      <a:pPr algn="ctr">
                        <a:lnSpc>
                          <a:spcPct val="100000"/>
                        </a:lnSpc>
                      </a:pPr>
                      <a:r>
                        <a:rPr lang="es-ES_tradnl" sz="1400" b="1" noProof="0">
                          <a:latin typeface="+mj-lt"/>
                        </a:rPr>
                        <a:t>Todos</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s-ES_tradnl" sz="1400" b="1" noProof="0">
                          <a:latin typeface="+mj-lt"/>
                        </a:rPr>
                        <a:t>Urbanidad</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566819">
                <a:tc vMerge="1">
                  <a:txBody>
                    <a:bodyPr/>
                    <a:lstStyle/>
                    <a:p>
                      <a:endParaRPr lang="en-US" dirty="0"/>
                    </a:p>
                  </a:txBody>
                  <a:tcPr/>
                </a:tc>
                <a:tc vMerge="1">
                  <a:txBody>
                    <a:bodyPr/>
                    <a:lstStyle/>
                    <a:p>
                      <a:endParaRPr lang="en-US" dirty="0"/>
                    </a:p>
                  </a:txBody>
                  <a:tcPr/>
                </a:tc>
                <a:tc>
                  <a:txBody>
                    <a:bodyPr/>
                    <a:lstStyle/>
                    <a:p>
                      <a:pPr algn="ctr" fontAlgn="b"/>
                      <a:r>
                        <a:rPr lang="es-ES_tradnl" sz="1400" b="0" i="0" u="none" strike="noStrike" noProof="0" dirty="0">
                          <a:solidFill>
                            <a:schemeClr val="accent3"/>
                          </a:solidFill>
                          <a:effectLst/>
                          <a:latin typeface="+mj-lt"/>
                        </a:rPr>
                        <a:t>Urbanos</a:t>
                      </a:r>
                    </a:p>
                  </a:txBody>
                  <a:tcPr marL="9525" marR="9525"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s-ES_tradnl" sz="1400" b="0" i="0" u="none" strike="noStrike" noProof="0" dirty="0">
                          <a:solidFill>
                            <a:schemeClr val="accent3"/>
                          </a:solidFill>
                          <a:effectLst/>
                          <a:latin typeface="+mj-lt"/>
                        </a:rPr>
                        <a:t>Suburbanos</a:t>
                      </a: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s-ES_tradnl" sz="1400" b="0" i="0" u="none" strike="noStrike" kern="1200" noProof="0" dirty="0">
                          <a:solidFill>
                            <a:schemeClr val="accent3"/>
                          </a:solidFill>
                          <a:effectLst/>
                          <a:latin typeface="+mj-lt"/>
                          <a:ea typeface="+mn-ea"/>
                          <a:cs typeface="+mn-cs"/>
                        </a:rPr>
                        <a:t>Rurales</a:t>
                      </a: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624046">
                <a:tc>
                  <a:txBody>
                    <a:bodyPr/>
                    <a:lstStyle/>
                    <a:p>
                      <a:pPr algn="ctr" fontAlgn="ctr"/>
                      <a:r>
                        <a:rPr lang="en-US" sz="1400" b="0" i="0" u="none" strike="noStrike" dirty="0">
                          <a:solidFill>
                            <a:srgbClr val="2D3342"/>
                          </a:solidFill>
                          <a:effectLst/>
                          <a:latin typeface="+mn-lt"/>
                        </a:rPr>
                        <a:t>*</a:t>
                      </a:r>
                      <a:r>
                        <a:rPr lang="es-ES_tradnl" sz="1400" b="0" i="0" u="none" strike="noStrike" noProof="0" dirty="0">
                          <a:solidFill>
                            <a:srgbClr val="000000"/>
                          </a:solidFill>
                          <a:effectLst/>
                          <a:latin typeface="+mn-lt"/>
                        </a:rPr>
                        <a:t>Evitar abordar problemas con su arrendador por miedo a que su renta fuera aumentada o por miedo a ser desalojado(a) </a:t>
                      </a:r>
                      <a:r>
                        <a:rPr lang="en-US" sz="1400" b="0" i="0" u="none" strike="noStrike" dirty="0">
                          <a:solidFill>
                            <a:srgbClr val="2D3342"/>
                          </a:solidFill>
                          <a:effectLst/>
                          <a:latin typeface="+mn-lt"/>
                        </a:rPr>
                        <a:t>(n=105)</a:t>
                      </a:r>
                    </a:p>
                  </a:txBody>
                  <a:tcPr marL="9525" marR="9525" marT="9525" marB="0" anchor="ctr"/>
                </a:tc>
                <a:tc>
                  <a:txBody>
                    <a:bodyPr/>
                    <a:lstStyle/>
                    <a:p>
                      <a:pPr algn="ctr" fontAlgn="ctr"/>
                      <a:r>
                        <a:rPr lang="en-US" sz="1400" b="0" i="0" u="none" strike="noStrike" dirty="0">
                          <a:solidFill>
                            <a:schemeClr val="tx1"/>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38%</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40%</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29%</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318836">
                <a:tc>
                  <a:txBody>
                    <a:bodyPr/>
                    <a:lstStyle/>
                    <a:p>
                      <a:pPr algn="ctr" fontAlgn="ctr"/>
                      <a:r>
                        <a:rPr lang="es-ES_tradnl" sz="1400" b="0" i="0" u="none" strike="noStrike" noProof="0" dirty="0">
                          <a:solidFill>
                            <a:srgbClr val="000000"/>
                          </a:solidFill>
                          <a:effectLst/>
                          <a:latin typeface="+mn-lt"/>
                        </a:rPr>
                        <a:t>Reducir o prescindir de otras necesidades, como alimento o atención médica</a:t>
                      </a:r>
                    </a:p>
                  </a:txBody>
                  <a:tcPr marL="9525" marR="9525" marT="9525" marB="0" anchor="ctr"/>
                </a:tc>
                <a:tc>
                  <a:txBody>
                    <a:bodyPr/>
                    <a:lstStyle/>
                    <a:p>
                      <a:pPr algn="ctr" fontAlgn="ctr"/>
                      <a:r>
                        <a:rPr lang="en-US" sz="14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46%</a:t>
                      </a:r>
                    </a:p>
                  </a:txBody>
                  <a:tcPr marL="7620" marR="7620" marT="7620" marB="0" anchor="ctr"/>
                </a:tc>
                <a:extLst>
                  <a:ext uri="{0D108BD9-81ED-4DB2-BD59-A6C34878D82A}">
                    <a16:rowId xmlns:a16="http://schemas.microsoft.com/office/drawing/2014/main" val="4078463797"/>
                  </a:ext>
                </a:extLst>
              </a:tr>
              <a:tr h="318836">
                <a:tc>
                  <a:txBody>
                    <a:bodyPr/>
                    <a:lstStyle/>
                    <a:p>
                      <a:pPr algn="ctr" fontAlgn="ctr"/>
                      <a:r>
                        <a:rPr lang="es-ES_tradnl" sz="1400" b="0" i="0" u="none" strike="noStrike" noProof="0" dirty="0">
                          <a:solidFill>
                            <a:srgbClr val="000000"/>
                          </a:solidFill>
                          <a:effectLst/>
                          <a:latin typeface="+mn-lt"/>
                        </a:rPr>
                        <a:t>Atrasarse en sus facturas o pagos</a:t>
                      </a:r>
                    </a:p>
                  </a:txBody>
                  <a:tcPr marL="9525" marR="9525" marT="9525" marB="0" anchor="ctr"/>
                </a:tc>
                <a:tc>
                  <a:txBody>
                    <a:bodyPr/>
                    <a:lstStyle/>
                    <a:p>
                      <a:pPr algn="ctr" fontAlgn="ctr"/>
                      <a:r>
                        <a:rPr lang="en-US" sz="14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35%</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tc>
                <a:extLst>
                  <a:ext uri="{0D108BD9-81ED-4DB2-BD59-A6C34878D82A}">
                    <a16:rowId xmlns:a16="http://schemas.microsoft.com/office/drawing/2014/main" val="3935473897"/>
                  </a:ext>
                </a:extLst>
              </a:tr>
              <a:tr h="318836">
                <a:tc>
                  <a:txBody>
                    <a:bodyPr/>
                    <a:lstStyle/>
                    <a:p>
                      <a:pPr algn="ctr" fontAlgn="ctr"/>
                      <a:r>
                        <a:rPr lang="es-ES_tradnl" sz="1400" b="0" i="0" u="none" strike="noStrike" noProof="0" dirty="0">
                          <a:solidFill>
                            <a:srgbClr val="000000"/>
                          </a:solidFill>
                          <a:effectLst/>
                          <a:latin typeface="+mn-lt"/>
                        </a:rPr>
                        <a:t>Trabajar varios empleos, o más de los que usted hubiera querido</a:t>
                      </a:r>
                    </a:p>
                  </a:txBody>
                  <a:tcPr marL="9525" marR="9525" marT="9525" marB="0" anchor="ctr"/>
                </a:tc>
                <a:tc>
                  <a:txBody>
                    <a:bodyPr/>
                    <a:lstStyle/>
                    <a:p>
                      <a:pPr algn="ctr" fontAlgn="ctr"/>
                      <a:r>
                        <a:rPr lang="en-US" sz="14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23%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30%</a:t>
                      </a:r>
                    </a:p>
                  </a:txBody>
                  <a:tcPr marL="7620" marR="7620" marT="7620" marB="0" anchor="ctr"/>
                </a:tc>
                <a:extLst>
                  <a:ext uri="{0D108BD9-81ED-4DB2-BD59-A6C34878D82A}">
                    <a16:rowId xmlns:a16="http://schemas.microsoft.com/office/drawing/2014/main" val="3745797655"/>
                  </a:ext>
                </a:extLst>
              </a:tr>
              <a:tr h="318836">
                <a:tc>
                  <a:txBody>
                    <a:bodyPr/>
                    <a:lstStyle/>
                    <a:p>
                      <a:pPr algn="ctr" fontAlgn="ctr"/>
                      <a:r>
                        <a:rPr lang="es-ES_tradnl" sz="1400" b="0" i="0" u="none" strike="noStrike" noProof="0" dirty="0">
                          <a:solidFill>
                            <a:srgbClr val="000000"/>
                          </a:solidFill>
                          <a:effectLst/>
                          <a:latin typeface="+mn-lt"/>
                        </a:rPr>
                        <a:t>Contraer una deuda con intereses elevados como saldos de tarjetas de crédito o préstamos rápidos</a:t>
                      </a:r>
                    </a:p>
                  </a:txBody>
                  <a:tcPr marL="9525" marR="9525" marT="9525" marB="0" anchor="ctr"/>
                </a:tc>
                <a:tc>
                  <a:txBody>
                    <a:bodyPr/>
                    <a:lstStyle/>
                    <a:p>
                      <a:pPr algn="ctr" fontAlgn="ctr"/>
                      <a:r>
                        <a:rPr lang="en-US" sz="14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29%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44%</a:t>
                      </a:r>
                    </a:p>
                  </a:txBody>
                  <a:tcPr marL="7620" marR="7620" marT="7620" marB="0" anchor="ctr"/>
                </a:tc>
                <a:extLst>
                  <a:ext uri="{0D108BD9-81ED-4DB2-BD59-A6C34878D82A}">
                    <a16:rowId xmlns:a16="http://schemas.microsoft.com/office/drawing/2014/main" val="3248585081"/>
                  </a:ext>
                </a:extLst>
              </a:tr>
              <a:tr h="624046">
                <a:tc>
                  <a:txBody>
                    <a:bodyPr/>
                    <a:lstStyle/>
                    <a:p>
                      <a:pPr algn="ctr" fontAlgn="ctr"/>
                      <a:r>
                        <a:rPr lang="es-ES_tradnl" sz="1400" b="0" i="0" u="none" strike="noStrike" noProof="0" dirty="0">
                          <a:solidFill>
                            <a:srgbClr val="000000"/>
                          </a:solidFill>
                          <a:effectLst/>
                          <a:latin typeface="+mn-lt"/>
                        </a:rPr>
                        <a:t>Permanecer en una vivienda que no era la adecuada para usted por sentir que no le alcanzaría otro lugar</a:t>
                      </a:r>
                    </a:p>
                  </a:txBody>
                  <a:tcPr marL="9525" marR="9525" marT="9525" marB="0" anchor="ctr"/>
                </a:tc>
                <a:tc>
                  <a:txBody>
                    <a:bodyPr/>
                    <a:lstStyle/>
                    <a:p>
                      <a:pPr algn="ctr" fontAlgn="ctr"/>
                      <a:r>
                        <a:rPr lang="en-US" sz="1400" b="0" i="0" u="none" strike="noStrike" dirty="0">
                          <a:solidFill>
                            <a:schemeClr val="tx1"/>
                          </a:solidFill>
                          <a:effectLst/>
                          <a:latin typeface="+mj-lt"/>
                        </a:rPr>
                        <a:t>21%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25%</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15%</a:t>
                      </a:r>
                    </a:p>
                  </a:txBody>
                  <a:tcPr marL="7620" marR="7620" marT="7620" marB="0" anchor="ctr"/>
                </a:tc>
                <a:extLst>
                  <a:ext uri="{0D108BD9-81ED-4DB2-BD59-A6C34878D82A}">
                    <a16:rowId xmlns:a16="http://schemas.microsoft.com/office/drawing/2014/main" val="3382529085"/>
                  </a:ext>
                </a:extLst>
              </a:tr>
              <a:tr h="318836">
                <a:tc>
                  <a:txBody>
                    <a:bodyPr/>
                    <a:lstStyle/>
                    <a:p>
                      <a:pPr algn="ctr" fontAlgn="ctr"/>
                      <a:r>
                        <a:rPr lang="es-ES_tradnl" sz="1400" b="0" i="0" u="none" strike="noStrike" noProof="0" dirty="0">
                          <a:solidFill>
                            <a:srgbClr val="000000"/>
                          </a:solidFill>
                          <a:effectLst/>
                          <a:latin typeface="+mn-lt"/>
                        </a:rPr>
                        <a:t>Vender alguna propiedad o activo valioso, como un auto, que le hubiera gustado conservar</a:t>
                      </a:r>
                    </a:p>
                  </a:txBody>
                  <a:tcPr marL="9525" marR="9525" marT="9525" marB="0" anchor="ctr"/>
                </a:tc>
                <a:tc>
                  <a:txBody>
                    <a:bodyPr/>
                    <a:lstStyle/>
                    <a:p>
                      <a:pPr algn="ctr" fontAlgn="ctr"/>
                      <a:r>
                        <a:rPr lang="en-US" sz="1400" b="0" i="0" u="none" strike="noStrike" dirty="0">
                          <a:solidFill>
                            <a:schemeClr val="tx1"/>
                          </a:solidFill>
                          <a:effectLst/>
                          <a:latin typeface="+mj-lt"/>
                        </a:rPr>
                        <a:t>15%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11%</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16%</a:t>
                      </a:r>
                    </a:p>
                  </a:txBody>
                  <a:tcPr marL="7620" marR="7620" marT="7620" marB="0" anchor="ctr"/>
                </a:tc>
                <a:extLst>
                  <a:ext uri="{0D108BD9-81ED-4DB2-BD59-A6C34878D82A}">
                    <a16:rowId xmlns:a16="http://schemas.microsoft.com/office/drawing/2014/main" val="3340272812"/>
                  </a:ext>
                </a:extLst>
              </a:tr>
            </a:tbl>
          </a:graphicData>
        </a:graphic>
      </p:graphicFrame>
      <p:sp>
        <p:nvSpPr>
          <p:cNvPr id="8" name="Text Placeholder 7">
            <a:extLst>
              <a:ext uri="{FF2B5EF4-FFF2-40B4-BE49-F238E27FC236}">
                <a16:creationId xmlns:a16="http://schemas.microsoft.com/office/drawing/2014/main" id="{2BDC4C84-A008-FC6F-41A5-1830B51E74B0}"/>
              </a:ext>
            </a:extLst>
          </p:cNvPr>
          <p:cNvSpPr>
            <a:spLocks noGrp="1"/>
          </p:cNvSpPr>
          <p:nvPr>
            <p:ph type="body" sz="quarter" idx="11"/>
          </p:nvPr>
        </p:nvSpPr>
        <p:spPr/>
        <p:txBody>
          <a:bodyPr/>
          <a:lstStyle/>
          <a:p>
            <a:r>
              <a:rPr lang="es-ES_tradnl" dirty="0"/>
              <a:t>Es más probable que los residentes suburbanos reporten haber tenido que evitar abordar problemas por miedo al desalojo.</a:t>
            </a:r>
            <a:endParaRPr lang="en-US" dirty="0"/>
          </a:p>
        </p:txBody>
      </p:sp>
    </p:spTree>
    <p:extLst>
      <p:ext uri="{BB962C8B-B14F-4D97-AF65-F5344CB8AC3E}">
        <p14:creationId xmlns:p14="http://schemas.microsoft.com/office/powerpoint/2010/main" val="626752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D3AFCE-0702-3604-917F-152C2444D85E}"/>
              </a:ext>
            </a:extLst>
          </p:cNvPr>
          <p:cNvSpPr>
            <a:spLocks noGrp="1"/>
          </p:cNvSpPr>
          <p:nvPr>
            <p:ph type="title"/>
          </p:nvPr>
        </p:nvSpPr>
        <p:spPr/>
        <p:txBody>
          <a:bodyPr/>
          <a:lstStyle/>
          <a:p>
            <a:r>
              <a:rPr lang="es-ES_tradnl" dirty="0"/>
              <a:t>Costo del cuidado de la salud</a:t>
            </a:r>
          </a:p>
        </p:txBody>
      </p:sp>
      <p:sp>
        <p:nvSpPr>
          <p:cNvPr id="5" name="Text Placeholder 4">
            <a:extLst>
              <a:ext uri="{FF2B5EF4-FFF2-40B4-BE49-F238E27FC236}">
                <a16:creationId xmlns:a16="http://schemas.microsoft.com/office/drawing/2014/main" id="{ADAB78AC-7F8F-D7A8-D165-608FCDB405F7}"/>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AC955B80-75BE-6F05-519E-BC4B4DEEC3C8}"/>
              </a:ext>
            </a:extLst>
          </p:cNvPr>
          <p:cNvSpPr>
            <a:spLocks noGrp="1"/>
          </p:cNvSpPr>
          <p:nvPr>
            <p:ph type="sldNum" sz="quarter" idx="12"/>
          </p:nvPr>
        </p:nvSpPr>
        <p:spPr/>
        <p:txBody>
          <a:bodyPr/>
          <a:lstStyle/>
          <a:p>
            <a:fld id="{68963FF3-3082-0146-9045-A71664B0B906}" type="slidenum">
              <a:rPr lang="en-US" smtClean="0"/>
              <a:t>39</a:t>
            </a:fld>
            <a:endParaRPr lang="en-US" dirty="0"/>
          </a:p>
        </p:txBody>
      </p:sp>
    </p:spTree>
    <p:extLst>
      <p:ext uri="{BB962C8B-B14F-4D97-AF65-F5344CB8AC3E}">
        <p14:creationId xmlns:p14="http://schemas.microsoft.com/office/powerpoint/2010/main" val="125604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1705A638-7691-296D-D745-05E3AB833B32}"/>
              </a:ext>
            </a:extLst>
          </p:cNvPr>
          <p:cNvSpPr>
            <a:spLocks noGrp="1"/>
          </p:cNvSpPr>
          <p:nvPr>
            <p:ph type="sldNum" sz="quarter" idx="10"/>
          </p:nvPr>
        </p:nvSpPr>
        <p:spPr/>
        <p:txBody>
          <a:bodyPr/>
          <a:lstStyle/>
          <a:p>
            <a:fld id="{68963FF3-3082-0146-9045-A71664B0B906}" type="slidenum">
              <a:rPr lang="en-US" smtClean="0"/>
              <a:t>4</a:t>
            </a:fld>
            <a:endParaRPr lang="en-US" dirty="0"/>
          </a:p>
        </p:txBody>
      </p:sp>
      <p:sp>
        <p:nvSpPr>
          <p:cNvPr id="15" name="Text Placeholder 14">
            <a:extLst>
              <a:ext uri="{FF2B5EF4-FFF2-40B4-BE49-F238E27FC236}">
                <a16:creationId xmlns:a16="http://schemas.microsoft.com/office/drawing/2014/main" id="{B4D45D1D-0F6E-101A-0F69-5806AECA1896}"/>
              </a:ext>
            </a:extLst>
          </p:cNvPr>
          <p:cNvSpPr>
            <a:spLocks noGrp="1"/>
          </p:cNvSpPr>
          <p:nvPr>
            <p:ph type="body" sz="quarter" idx="12"/>
          </p:nvPr>
        </p:nvSpPr>
        <p:spPr/>
        <p:txBody>
          <a:bodyPr/>
          <a:lstStyle/>
          <a:p>
            <a:r>
              <a:rPr lang="es-ES_tradnl">
                <a:latin typeface="+mj-lt"/>
              </a:rPr>
              <a:t>Mapa de Regiones de Colorado</a:t>
            </a:r>
          </a:p>
        </p:txBody>
      </p:sp>
      <p:graphicFrame>
        <p:nvGraphicFramePr>
          <p:cNvPr id="10" name="Table 9">
            <a:extLst>
              <a:ext uri="{FF2B5EF4-FFF2-40B4-BE49-F238E27FC236}">
                <a16:creationId xmlns:a16="http://schemas.microsoft.com/office/drawing/2014/main" id="{2CDE392E-7967-369D-4949-5E8ED7A2AE09}"/>
              </a:ext>
            </a:extLst>
          </p:cNvPr>
          <p:cNvGraphicFramePr>
            <a:graphicFrameLocks noGrp="1"/>
          </p:cNvGraphicFramePr>
          <p:nvPr>
            <p:extLst>
              <p:ext uri="{D42A27DB-BD31-4B8C-83A1-F6EECF244321}">
                <p14:modId xmlns:p14="http://schemas.microsoft.com/office/powerpoint/2010/main" val="1128145574"/>
              </p:ext>
            </p:extLst>
          </p:nvPr>
        </p:nvGraphicFramePr>
        <p:xfrm>
          <a:off x="553386" y="4121840"/>
          <a:ext cx="3008026" cy="1574110"/>
        </p:xfrm>
        <a:graphic>
          <a:graphicData uri="http://schemas.openxmlformats.org/drawingml/2006/table">
            <a:tbl>
              <a:tblPr firstCol="1" bandRow="1">
                <a:tableStyleId>{073A0DAA-6AF3-43AB-8588-CEC1D06C72B9}</a:tableStyleId>
              </a:tblPr>
              <a:tblGrid>
                <a:gridCol w="245604">
                  <a:extLst>
                    <a:ext uri="{9D8B030D-6E8A-4147-A177-3AD203B41FA5}">
                      <a16:colId xmlns:a16="http://schemas.microsoft.com/office/drawing/2014/main" val="345740147"/>
                    </a:ext>
                  </a:extLst>
                </a:gridCol>
                <a:gridCol w="2089106">
                  <a:extLst>
                    <a:ext uri="{9D8B030D-6E8A-4147-A177-3AD203B41FA5}">
                      <a16:colId xmlns:a16="http://schemas.microsoft.com/office/drawing/2014/main" val="2811704561"/>
                    </a:ext>
                  </a:extLst>
                </a:gridCol>
                <a:gridCol w="673316">
                  <a:extLst>
                    <a:ext uri="{9D8B030D-6E8A-4147-A177-3AD203B41FA5}">
                      <a16:colId xmlns:a16="http://schemas.microsoft.com/office/drawing/2014/main" val="2326132235"/>
                    </a:ext>
                  </a:extLst>
                </a:gridCol>
              </a:tblGrid>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rgbClr val="B3D6E3"/>
                    </a:solidFill>
                  </a:tcPr>
                </a:tc>
                <a:tc>
                  <a:txBody>
                    <a:bodyPr/>
                    <a:lstStyle/>
                    <a:p>
                      <a:pPr marL="0" marR="0" algn="l" fontAlgn="b">
                        <a:spcBef>
                          <a:spcPts val="0"/>
                        </a:spcBef>
                        <a:spcAft>
                          <a:spcPts val="0"/>
                        </a:spcAft>
                      </a:pPr>
                      <a:r>
                        <a:rPr lang="en-US" sz="1400" dirty="0" err="1">
                          <a:effectLst/>
                          <a:latin typeface="+mn-lt"/>
                        </a:rPr>
                        <a:t>Planicies</a:t>
                      </a:r>
                      <a:r>
                        <a:rPr lang="en-US" sz="1400" dirty="0">
                          <a:effectLst/>
                          <a:latin typeface="+mn-lt"/>
                        </a:rPr>
                        <a:t> del Este (Eastern Plains) (1)</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s-ES_tradnl" sz="1400" noProof="0" dirty="0">
                          <a:effectLst/>
                          <a:latin typeface="+mn-lt"/>
                        </a:rPr>
                        <a:t>2%</a:t>
                      </a:r>
                      <a:endParaRPr lang="es-ES_tradnl" sz="1400" noProof="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3875043630"/>
                  </a:ext>
                </a:extLst>
              </a:tr>
              <a:tr h="248742">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rgbClr val="6B919F"/>
                    </a:solidFill>
                  </a:tcPr>
                </a:tc>
                <a:tc>
                  <a:txBody>
                    <a:bodyPr/>
                    <a:lstStyle/>
                    <a:p>
                      <a:pPr marL="0" marR="0" algn="l" fontAlgn="b">
                        <a:spcBef>
                          <a:spcPts val="0"/>
                        </a:spcBef>
                        <a:spcAft>
                          <a:spcPts val="0"/>
                        </a:spcAft>
                      </a:pPr>
                      <a:r>
                        <a:rPr lang="en-US" sz="1400" dirty="0">
                          <a:effectLst/>
                          <a:latin typeface="+mn-lt"/>
                        </a:rPr>
                        <a:t>Colorado Springs (2)</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15%</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3038648090"/>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lumMod val="50000"/>
                      </a:schemeClr>
                    </a:solidFill>
                  </a:tcPr>
                </a:tc>
                <a:tc>
                  <a:txBody>
                    <a:bodyPr/>
                    <a:lstStyle/>
                    <a:p>
                      <a:pPr marL="0" marR="0" algn="l" fontAlgn="b">
                        <a:spcBef>
                          <a:spcPts val="0"/>
                        </a:spcBef>
                        <a:spcAft>
                          <a:spcPts val="0"/>
                        </a:spcAft>
                      </a:pPr>
                      <a:r>
                        <a:rPr lang="en-US" sz="1400" dirty="0">
                          <a:effectLst/>
                          <a:latin typeface="+mn-lt"/>
                        </a:rPr>
                        <a:t>Larimer Weld (3)</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12%</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2138536935"/>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lumMod val="75000"/>
                      </a:schemeClr>
                    </a:solidFill>
                  </a:tcPr>
                </a:tc>
                <a:tc>
                  <a:txBody>
                    <a:bodyPr/>
                    <a:lstStyle/>
                    <a:p>
                      <a:pPr marL="0" marR="0" algn="l" fontAlgn="b">
                        <a:spcBef>
                          <a:spcPts val="0"/>
                        </a:spcBef>
                        <a:spcAft>
                          <a:spcPts val="0"/>
                        </a:spcAft>
                      </a:pPr>
                      <a:r>
                        <a:rPr lang="en-US" sz="1400" dirty="0">
                          <a:effectLst/>
                          <a:latin typeface="+mn-lt"/>
                        </a:rPr>
                        <a:t>Denver Metro (4)</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56%</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672013958"/>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solidFill>
                  </a:tcPr>
                </a:tc>
                <a:tc>
                  <a:txBody>
                    <a:bodyPr/>
                    <a:lstStyle/>
                    <a:p>
                      <a:pPr marL="0" marR="0" algn="l" fontAlgn="b">
                        <a:spcBef>
                          <a:spcPts val="0"/>
                        </a:spcBef>
                        <a:spcAft>
                          <a:spcPts val="0"/>
                        </a:spcAft>
                      </a:pPr>
                      <a:r>
                        <a:rPr lang="en-US" sz="1400" dirty="0">
                          <a:effectLst/>
                          <a:latin typeface="+mn-lt"/>
                        </a:rPr>
                        <a:t>Ladera Occidental (Western Slope) (5)</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13%</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881220952"/>
                  </a:ext>
                </a:extLst>
              </a:tr>
            </a:tbl>
          </a:graphicData>
        </a:graphic>
      </p:graphicFrame>
      <p:pic>
        <p:nvPicPr>
          <p:cNvPr id="30" name="Picture 29">
            <a:extLst>
              <a:ext uri="{FF2B5EF4-FFF2-40B4-BE49-F238E27FC236}">
                <a16:creationId xmlns:a16="http://schemas.microsoft.com/office/drawing/2014/main" id="{56442FF8-6760-E207-383E-C40EAFF4BD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2506" y="522596"/>
            <a:ext cx="8064164" cy="5833864"/>
          </a:xfrm>
          <a:prstGeom prst="rect">
            <a:avLst/>
          </a:prstGeom>
        </p:spPr>
      </p:pic>
    </p:spTree>
    <p:extLst>
      <p:ext uri="{BB962C8B-B14F-4D97-AF65-F5344CB8AC3E}">
        <p14:creationId xmlns:p14="http://schemas.microsoft.com/office/powerpoint/2010/main" val="1407276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57FD-C083-9B94-63AC-7E84DE9E08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33183-CE19-93FB-317C-6AC7A7B63B99}"/>
              </a:ext>
            </a:extLst>
          </p:cNvPr>
          <p:cNvSpPr>
            <a:spLocks noGrp="1"/>
          </p:cNvSpPr>
          <p:nvPr>
            <p:ph type="sldNum" sz="quarter" idx="10"/>
          </p:nvPr>
        </p:nvSpPr>
        <p:spPr>
          <a:xfrm>
            <a:off x="11353800" y="6357894"/>
            <a:ext cx="711200" cy="215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26BAD75B-E954-FFA8-0E0B-C9ACFB03AB65}"/>
              </a:ext>
            </a:extLst>
          </p:cNvPr>
          <p:cNvSpPr>
            <a:spLocks noGrp="1"/>
          </p:cNvSpPr>
          <p:nvPr>
            <p:ph type="body" sz="quarter" idx="12"/>
          </p:nvPr>
        </p:nvSpPr>
        <p:spPr>
          <a:xfrm>
            <a:off x="309563" y="985838"/>
            <a:ext cx="11561762" cy="842962"/>
          </a:xfrm>
        </p:spPr>
        <p:txBody>
          <a:bodyPr/>
          <a:lstStyle/>
          <a:p>
            <a:r>
              <a:rPr lang="en-US" dirty="0"/>
              <a:t>P9. </a:t>
            </a:r>
            <a:r>
              <a:rPr lang="es-ES_tradnl" dirty="0"/>
              <a:t>.¿Cuenta con seguro médico? (DE SER ASÍ, PREGUNTAR: ¿Cuál es su plan de seguro médico primario? </a:t>
            </a:r>
            <a:endParaRPr lang="en-US" dirty="0"/>
          </a:p>
        </p:txBody>
      </p:sp>
      <p:sp>
        <p:nvSpPr>
          <p:cNvPr id="9" name="Text Placeholder 8">
            <a:extLst>
              <a:ext uri="{FF2B5EF4-FFF2-40B4-BE49-F238E27FC236}">
                <a16:creationId xmlns:a16="http://schemas.microsoft.com/office/drawing/2014/main" id="{43E2AE47-9BD2-B70A-C928-78CA8F66422B}"/>
              </a:ext>
            </a:extLst>
          </p:cNvPr>
          <p:cNvSpPr>
            <a:spLocks noGrp="1"/>
          </p:cNvSpPr>
          <p:nvPr>
            <p:ph type="body" sz="quarter" idx="13"/>
          </p:nvPr>
        </p:nvSpPr>
        <p:spPr/>
        <p:txBody>
          <a:bodyPr/>
          <a:lstStyle/>
          <a:p>
            <a:endParaRPr lang="en-US"/>
          </a:p>
        </p:txBody>
      </p:sp>
      <p:graphicFrame>
        <p:nvGraphicFramePr>
          <p:cNvPr id="7" name="Chart 6">
            <a:extLst>
              <a:ext uri="{FF2B5EF4-FFF2-40B4-BE49-F238E27FC236}">
                <a16:creationId xmlns:a16="http://schemas.microsoft.com/office/drawing/2014/main" id="{479FE926-AC5C-B82F-E269-890828A9BEE5}"/>
              </a:ext>
            </a:extLst>
          </p:cNvPr>
          <p:cNvGraphicFramePr/>
          <p:nvPr/>
        </p:nvGraphicFramePr>
        <p:xfrm>
          <a:off x="309563" y="1976847"/>
          <a:ext cx="11194742" cy="43810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64C21DBD-3C95-88E4-BAA2-6E039371F141}"/>
              </a:ext>
            </a:extLst>
          </p:cNvPr>
          <p:cNvSpPr>
            <a:spLocks noGrp="1"/>
          </p:cNvSpPr>
          <p:nvPr>
            <p:ph type="body" sz="quarter" idx="11"/>
          </p:nvPr>
        </p:nvSpPr>
        <p:spPr>
          <a:xfrm>
            <a:off x="309966" y="284205"/>
            <a:ext cx="11561762" cy="1188335"/>
          </a:xfrm>
        </p:spPr>
        <p:txBody>
          <a:bodyPr>
            <a:normAutofit/>
          </a:bodyPr>
          <a:lstStyle/>
          <a:p>
            <a:r>
              <a:rPr lang="es-ES" dirty="0"/>
              <a:t>La mayoría de los Latinos/Hispanos de Colorado cuentan con cobertura médica a través de su empleador, el empleador de su pareja o mediante Medicaid/</a:t>
            </a:r>
            <a:r>
              <a:rPr lang="es-ES" dirty="0" err="1"/>
              <a:t>Health</a:t>
            </a:r>
            <a:r>
              <a:rPr lang="es-ES" dirty="0"/>
              <a:t> </a:t>
            </a:r>
            <a:r>
              <a:rPr lang="es-ES" dirty="0" err="1"/>
              <a:t>First</a:t>
            </a:r>
            <a:r>
              <a:rPr lang="es-ES" dirty="0"/>
              <a:t> Colorado</a:t>
            </a:r>
            <a:r>
              <a:rPr lang="es-ES_tradnl" dirty="0"/>
              <a:t>.</a:t>
            </a:r>
          </a:p>
          <a:p>
            <a:endParaRPr lang="en-US" dirty="0"/>
          </a:p>
        </p:txBody>
      </p:sp>
    </p:spTree>
    <p:extLst>
      <p:ext uri="{BB962C8B-B14F-4D97-AF65-F5344CB8AC3E}">
        <p14:creationId xmlns:p14="http://schemas.microsoft.com/office/powerpoint/2010/main" val="3762789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E909BC-DA99-82F7-036D-C8A472F000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0DC9E110-2E2F-731E-EF3B-B02D2BD8977C}"/>
              </a:ext>
            </a:extLst>
          </p:cNvPr>
          <p:cNvSpPr>
            <a:spLocks noGrp="1"/>
          </p:cNvSpPr>
          <p:nvPr>
            <p:ph type="body" sz="quarter" idx="11"/>
          </p:nvPr>
        </p:nvSpPr>
        <p:spPr/>
        <p:txBody>
          <a:bodyPr/>
          <a:lstStyle/>
          <a:p>
            <a:r>
              <a:rPr lang="es-ES" dirty="0"/>
              <a:t>El alto costo del cuidado de salud genera inquietud en la comunidad</a:t>
            </a:r>
            <a:r>
              <a:rPr lang="en-US" dirty="0"/>
              <a:t>.</a:t>
            </a:r>
          </a:p>
        </p:txBody>
      </p:sp>
      <p:sp>
        <p:nvSpPr>
          <p:cNvPr id="4" name="Text Placeholder 3">
            <a:extLst>
              <a:ext uri="{FF2B5EF4-FFF2-40B4-BE49-F238E27FC236}">
                <a16:creationId xmlns:a16="http://schemas.microsoft.com/office/drawing/2014/main" id="{7C011F5C-80F0-7719-20F5-CAE48F1BEA78}"/>
              </a:ext>
            </a:extLst>
          </p:cNvPr>
          <p:cNvSpPr>
            <a:spLocks noGrp="1"/>
          </p:cNvSpPr>
          <p:nvPr>
            <p:ph type="body" sz="quarter" idx="12"/>
          </p:nvPr>
        </p:nvSpPr>
        <p:spPr/>
        <p:txBody>
          <a:bodyPr>
            <a:normAutofit/>
          </a:bodyPr>
          <a:lstStyle/>
          <a:p>
            <a:r>
              <a:rPr lang="en-US" dirty="0"/>
              <a:t>P15d. </a:t>
            </a:r>
            <a:r>
              <a:rPr lang="es-ES" dirty="0"/>
              <a:t>Por favor, considere los siguientes temas que algunas personas señalan como problemas que enfrenta Colorado. Indique si usted cree que es un problema extremadamente grave, muy grave, algo grave o no muy grave para los residentes de Colorado.</a:t>
            </a:r>
          </a:p>
          <a:p>
            <a:r>
              <a:rPr lang="es-ES" dirty="0"/>
              <a:t>(El costo de la atención médica)</a:t>
            </a:r>
            <a:endParaRPr lang="en-US" dirty="0"/>
          </a:p>
        </p:txBody>
      </p:sp>
      <p:sp>
        <p:nvSpPr>
          <p:cNvPr id="5" name="Text Placeholder 4">
            <a:extLst>
              <a:ext uri="{FF2B5EF4-FFF2-40B4-BE49-F238E27FC236}">
                <a16:creationId xmlns:a16="http://schemas.microsoft.com/office/drawing/2014/main" id="{549481F0-5089-92DE-10E2-0DDDDE07A9B0}"/>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4DF9D2AF-923C-38BF-093D-B2D6D665E914}"/>
              </a:ext>
            </a:extLst>
          </p:cNvPr>
          <p:cNvGraphicFramePr/>
          <p:nvPr/>
        </p:nvGraphicFramePr>
        <p:xfrm>
          <a:off x="457204" y="2375451"/>
          <a:ext cx="10896596"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1C62F04-8437-A43E-0FB4-156C4A914922}"/>
              </a:ext>
            </a:extLst>
          </p:cNvPr>
          <p:cNvSpPr txBox="1"/>
          <p:nvPr/>
        </p:nvSpPr>
        <p:spPr>
          <a:xfrm>
            <a:off x="9291182" y="2900527"/>
            <a:ext cx="20626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Extremadamente</a:t>
            </a: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/Muy serio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problema</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78%</a:t>
            </a:r>
          </a:p>
        </p:txBody>
      </p:sp>
    </p:spTree>
    <p:extLst>
      <p:ext uri="{BB962C8B-B14F-4D97-AF65-F5344CB8AC3E}">
        <p14:creationId xmlns:p14="http://schemas.microsoft.com/office/powerpoint/2010/main" val="1199826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2AB01-9885-A482-96DE-9F2DF670DD8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F094E80D-5B86-CF2F-B6EB-8FF31A07E358}"/>
              </a:ext>
            </a:extLst>
          </p:cNvPr>
          <p:cNvSpPr>
            <a:spLocks noGrp="1"/>
          </p:cNvSpPr>
          <p:nvPr>
            <p:ph type="body" sz="quarter" idx="11"/>
          </p:nvPr>
        </p:nvSpPr>
        <p:spPr/>
        <p:txBody>
          <a:bodyPr>
            <a:normAutofit/>
          </a:bodyPr>
          <a:lstStyle/>
          <a:p>
            <a:r>
              <a:rPr lang="es-ES" dirty="0"/>
              <a:t>Casi la mitad teme quedarse sin seguro: 42% de los Latinos enfrentan incertidumbre médica.</a:t>
            </a:r>
            <a:endParaRPr lang="es-ES_tradnl" sz="2800" dirty="0"/>
          </a:p>
        </p:txBody>
      </p:sp>
      <p:sp>
        <p:nvSpPr>
          <p:cNvPr id="4" name="Text Placeholder 3">
            <a:extLst>
              <a:ext uri="{FF2B5EF4-FFF2-40B4-BE49-F238E27FC236}">
                <a16:creationId xmlns:a16="http://schemas.microsoft.com/office/drawing/2014/main" id="{21F29742-D2A1-9EE7-0DD5-FE610A04E350}"/>
              </a:ext>
            </a:extLst>
          </p:cNvPr>
          <p:cNvSpPr>
            <a:spLocks noGrp="1"/>
          </p:cNvSpPr>
          <p:nvPr>
            <p:ph type="body" sz="quarter" idx="12"/>
          </p:nvPr>
        </p:nvSpPr>
        <p:spPr/>
        <p:txBody>
          <a:bodyPr/>
          <a:lstStyle/>
          <a:p>
            <a:r>
              <a:rPr lang="en-US" dirty="0"/>
              <a:t>P20. </a:t>
            </a:r>
            <a:r>
              <a:rPr lang="es-ES" dirty="0"/>
              <a:t>Pensando en el próximo año, ¿qué tanto le preocupa que usted o alguien en su hogar se quede sin cobertura de seguro médico?</a:t>
            </a:r>
            <a:endParaRPr lang="en-US" dirty="0"/>
          </a:p>
        </p:txBody>
      </p:sp>
      <p:sp>
        <p:nvSpPr>
          <p:cNvPr id="5" name="Text Placeholder 4">
            <a:extLst>
              <a:ext uri="{FF2B5EF4-FFF2-40B4-BE49-F238E27FC236}">
                <a16:creationId xmlns:a16="http://schemas.microsoft.com/office/drawing/2014/main" id="{15B4F822-32C5-E3A9-AFA9-CC505D56378E}"/>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538085DB-D590-05A7-322E-18E542A2E202}"/>
              </a:ext>
            </a:extLst>
          </p:cNvPr>
          <p:cNvGraphicFramePr/>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BE7800A-824E-2ACF-5F7F-F18B36EFD82A}"/>
              </a:ext>
            </a:extLst>
          </p:cNvPr>
          <p:cNvSpPr txBox="1"/>
          <p:nvPr/>
        </p:nvSpPr>
        <p:spPr>
          <a:xfrm>
            <a:off x="7937598" y="2401741"/>
            <a:ext cx="17170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Total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Preocupados</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42%</a:t>
            </a:r>
          </a:p>
        </p:txBody>
      </p:sp>
      <p:sp>
        <p:nvSpPr>
          <p:cNvPr id="8" name="TextBox 7">
            <a:extLst>
              <a:ext uri="{FF2B5EF4-FFF2-40B4-BE49-F238E27FC236}">
                <a16:creationId xmlns:a16="http://schemas.microsoft.com/office/drawing/2014/main" id="{09C34EF6-9580-5342-74EC-7E9004CA17D4}"/>
              </a:ext>
            </a:extLst>
          </p:cNvPr>
          <p:cNvSpPr txBox="1"/>
          <p:nvPr/>
        </p:nvSpPr>
        <p:spPr>
          <a:xfrm>
            <a:off x="8751610" y="3865242"/>
            <a:ext cx="17170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Total No </a:t>
            </a:r>
            <a:r>
              <a:rPr kumimoji="0" lang="en-US" sz="1600" b="1" i="0" u="none" strike="noStrike" kern="1200" cap="none" spc="0" normalizeH="0" baseline="0" noProof="0" dirty="0" err="1">
                <a:ln>
                  <a:noFill/>
                </a:ln>
                <a:solidFill>
                  <a:srgbClr val="4397B6"/>
                </a:solidFill>
                <a:effectLst/>
                <a:uLnTx/>
                <a:uFillTx/>
                <a:latin typeface="Montserrat SemiBold"/>
                <a:ea typeface="+mn-ea"/>
                <a:cs typeface="+mn-cs"/>
              </a:rPr>
              <a:t>Preocupados</a:t>
            </a:r>
            <a:br>
              <a:rPr kumimoji="0" lang="en-US" sz="1600" b="1" i="0" u="none" strike="noStrike" kern="1200" cap="none" spc="0" normalizeH="0" baseline="0" noProof="0" dirty="0">
                <a:ln>
                  <a:noFill/>
                </a:ln>
                <a:solidFill>
                  <a:srgbClr val="4397B6"/>
                </a:solidFill>
                <a:effectLst/>
                <a:uLnTx/>
                <a:uFillTx/>
                <a:latin typeface="Montserrat SemiBold"/>
                <a:ea typeface="+mn-ea"/>
                <a:cs typeface="+mn-cs"/>
              </a:rPr>
            </a:br>
            <a:r>
              <a:rPr kumimoji="0" lang="en-US" sz="1600" b="1" i="0" u="none" strike="noStrike" kern="1200" cap="none" spc="0" normalizeH="0" baseline="0" noProof="0" dirty="0">
                <a:ln>
                  <a:noFill/>
                </a:ln>
                <a:solidFill>
                  <a:srgbClr val="4397B6"/>
                </a:solidFill>
                <a:effectLst/>
                <a:uLnTx/>
                <a:uFillTx/>
                <a:latin typeface="Montserrat SemiBold"/>
                <a:ea typeface="+mn-ea"/>
                <a:cs typeface="+mn-cs"/>
              </a:rPr>
              <a:t>55%</a:t>
            </a:r>
          </a:p>
        </p:txBody>
      </p:sp>
    </p:spTree>
    <p:extLst>
      <p:ext uri="{BB962C8B-B14F-4D97-AF65-F5344CB8AC3E}">
        <p14:creationId xmlns:p14="http://schemas.microsoft.com/office/powerpoint/2010/main" val="1848897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E90F-5E35-468C-39D7-16B8F7E739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3F8988-D84E-128F-7E9D-6125481D89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411EAC8F-A560-7F66-EBA5-413F397FBFA0}"/>
              </a:ext>
            </a:extLst>
          </p:cNvPr>
          <p:cNvSpPr>
            <a:spLocks noGrp="1"/>
          </p:cNvSpPr>
          <p:nvPr>
            <p:ph type="body" sz="quarter" idx="12"/>
          </p:nvPr>
        </p:nvSpPr>
        <p:spPr/>
        <p:txBody>
          <a:bodyPr/>
          <a:lstStyle/>
          <a:p>
            <a:r>
              <a:rPr lang="es-ES_tradnl" dirty="0"/>
              <a:t>¿Por qué le preocupa que usted u otro miembro de su hogar se quede sin cobertura de seguro médico?</a:t>
            </a:r>
          </a:p>
          <a:p>
            <a:r>
              <a:rPr lang="en-US" dirty="0">
                <a:latin typeface="+mn-lt"/>
              </a:rPr>
              <a:t>(</a:t>
            </a:r>
            <a:r>
              <a:rPr lang="en-US" dirty="0" err="1">
                <a:latin typeface="+mn-lt"/>
              </a:rPr>
              <a:t>Pregunta</a:t>
            </a:r>
            <a:r>
              <a:rPr lang="en-US" dirty="0">
                <a:latin typeface="+mn-lt"/>
              </a:rPr>
              <a:t> </a:t>
            </a:r>
            <a:r>
              <a:rPr lang="en-US" dirty="0" err="1">
                <a:latin typeface="+mn-lt"/>
              </a:rPr>
              <a:t>abierta</a:t>
            </a:r>
            <a:r>
              <a:rPr lang="en-US" dirty="0">
                <a:latin typeface="+mn-lt"/>
              </a:rPr>
              <a:t>; n=</a:t>
            </a:r>
            <a:r>
              <a:rPr lang="en-US" dirty="0"/>
              <a:t>200</a:t>
            </a:r>
            <a:r>
              <a:rPr lang="en-US" dirty="0">
                <a:latin typeface="+mn-lt"/>
              </a:rPr>
              <a:t>)</a:t>
            </a:r>
          </a:p>
        </p:txBody>
      </p:sp>
      <p:graphicFrame>
        <p:nvGraphicFramePr>
          <p:cNvPr id="7" name="Chart 6">
            <a:extLst>
              <a:ext uri="{FF2B5EF4-FFF2-40B4-BE49-F238E27FC236}">
                <a16:creationId xmlns:a16="http://schemas.microsoft.com/office/drawing/2014/main" id="{69184B1A-D88C-D1BF-7DF9-A8959366CB84}"/>
              </a:ext>
            </a:extLst>
          </p:cNvPr>
          <p:cNvGraphicFramePr/>
          <p:nvPr>
            <p:extLst>
              <p:ext uri="{D42A27DB-BD31-4B8C-83A1-F6EECF244321}">
                <p14:modId xmlns:p14="http://schemas.microsoft.com/office/powerpoint/2010/main" val="1106372122"/>
              </p:ext>
            </p:extLst>
          </p:nvPr>
        </p:nvGraphicFramePr>
        <p:xfrm>
          <a:off x="0" y="1976847"/>
          <a:ext cx="11791406" cy="45969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5E9827ED-5604-5102-6CC4-5EFCB1F3EC95}"/>
              </a:ext>
            </a:extLst>
          </p:cNvPr>
          <p:cNvSpPr>
            <a:spLocks noGrp="1"/>
          </p:cNvSpPr>
          <p:nvPr>
            <p:ph type="body" sz="quarter" idx="11"/>
          </p:nvPr>
        </p:nvSpPr>
        <p:spPr/>
        <p:txBody>
          <a:bodyPr/>
          <a:lstStyle/>
          <a:p>
            <a:r>
              <a:rPr lang="es-ES" dirty="0"/>
              <a:t>Cobertura en riesgo: entre recortes, requisitos y precios inalcanzables, la salud se vuelve un privilegio.</a:t>
            </a:r>
            <a:endParaRPr lang="en-US" dirty="0"/>
          </a:p>
        </p:txBody>
      </p:sp>
    </p:spTree>
    <p:extLst>
      <p:ext uri="{BB962C8B-B14F-4D97-AF65-F5344CB8AC3E}">
        <p14:creationId xmlns:p14="http://schemas.microsoft.com/office/powerpoint/2010/main" val="4056649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0E37-5FAF-CD14-1E12-18B798C4A9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DBFB21-D1F5-43F3-B705-A8B088F4900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74323735-92BB-45B5-E4CD-A3B0CAD14EDA}"/>
              </a:ext>
            </a:extLst>
          </p:cNvPr>
          <p:cNvSpPr>
            <a:spLocks noGrp="1"/>
          </p:cNvSpPr>
          <p:nvPr>
            <p:ph type="body" sz="quarter" idx="12"/>
          </p:nvPr>
        </p:nvSpPr>
        <p:spPr/>
        <p:txBody>
          <a:bodyPr/>
          <a:lstStyle/>
          <a:p>
            <a:r>
              <a:rPr lang="en-US" dirty="0"/>
              <a:t>P23b. </a:t>
            </a:r>
            <a:r>
              <a:rPr lang="es-ES" dirty="0"/>
              <a:t>En los últimos 12 meses, ¿ha experimentado alguna de las siguientes situaciones? Atención médica postergada</a:t>
            </a:r>
            <a:endParaRPr lang="en-US" dirty="0"/>
          </a:p>
        </p:txBody>
      </p:sp>
      <p:sp>
        <p:nvSpPr>
          <p:cNvPr id="9" name="Text Placeholder 8">
            <a:extLst>
              <a:ext uri="{FF2B5EF4-FFF2-40B4-BE49-F238E27FC236}">
                <a16:creationId xmlns:a16="http://schemas.microsoft.com/office/drawing/2014/main" id="{745E4AAC-1F6C-BF52-5FA1-F464BD3A96AA}"/>
              </a:ext>
            </a:extLst>
          </p:cNvPr>
          <p:cNvSpPr>
            <a:spLocks noGrp="1"/>
          </p:cNvSpPr>
          <p:nvPr>
            <p:ph type="body" sz="quarter" idx="11"/>
          </p:nvPr>
        </p:nvSpPr>
        <p:spPr/>
        <p:txBody>
          <a:bodyPr/>
          <a:lstStyle/>
          <a:p>
            <a:r>
              <a:rPr lang="es-ES" dirty="0"/>
              <a:t>Acceso desigual: Aunque un 64% no posterga atención médica, más de un tercio sí lo ha hecho</a:t>
            </a:r>
            <a:r>
              <a:rPr lang="en-US" dirty="0"/>
              <a:t>. </a:t>
            </a:r>
          </a:p>
        </p:txBody>
      </p:sp>
      <p:graphicFrame>
        <p:nvGraphicFramePr>
          <p:cNvPr id="12" name="Chart 11">
            <a:extLst>
              <a:ext uri="{FF2B5EF4-FFF2-40B4-BE49-F238E27FC236}">
                <a16:creationId xmlns:a16="http://schemas.microsoft.com/office/drawing/2014/main" id="{39B0CCE6-96C3-775C-8351-E2FFAFE77C9D}"/>
              </a:ext>
            </a:extLst>
          </p:cNvPr>
          <p:cNvGraphicFramePr/>
          <p:nvPr/>
        </p:nvGraphicFramePr>
        <p:xfrm>
          <a:off x="2724149" y="2076994"/>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A70224E3-5A51-3950-1C87-8D8FF82E22F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30639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6A70-B072-61D0-E38B-EB28A2C609E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97BEA6-A4C8-3F4B-7C12-56E69550267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397C83CD-8764-E393-4623-441935F6E904}"/>
              </a:ext>
            </a:extLst>
          </p:cNvPr>
          <p:cNvSpPr>
            <a:spLocks noGrp="1"/>
          </p:cNvSpPr>
          <p:nvPr>
            <p:ph type="body" sz="quarter" idx="12"/>
          </p:nvPr>
        </p:nvSpPr>
        <p:spPr/>
        <p:txBody>
          <a:bodyPr/>
          <a:lstStyle/>
          <a:p>
            <a:r>
              <a:rPr lang="en-US" dirty="0"/>
              <a:t>P23c. </a:t>
            </a:r>
            <a:r>
              <a:rPr lang="es-ES" dirty="0"/>
              <a:t>En los últimos 12 meses, ¿ha experimentado alguna de las siguientes situaciones? Retrasó atención dental.</a:t>
            </a:r>
            <a:endParaRPr lang="en-US" dirty="0"/>
          </a:p>
        </p:txBody>
      </p:sp>
      <p:sp>
        <p:nvSpPr>
          <p:cNvPr id="10" name="Text Placeholder 9">
            <a:extLst>
              <a:ext uri="{FF2B5EF4-FFF2-40B4-BE49-F238E27FC236}">
                <a16:creationId xmlns:a16="http://schemas.microsoft.com/office/drawing/2014/main" id="{BD594AB4-C871-79C1-0292-1CF934738602}"/>
              </a:ext>
            </a:extLst>
          </p:cNvPr>
          <p:cNvSpPr>
            <a:spLocks noGrp="1"/>
          </p:cNvSpPr>
          <p:nvPr>
            <p:ph type="body" sz="quarter" idx="11"/>
          </p:nvPr>
        </p:nvSpPr>
        <p:spPr/>
        <p:txBody>
          <a:bodyPr>
            <a:normAutofit/>
          </a:bodyPr>
          <a:lstStyle/>
          <a:p>
            <a:r>
              <a:rPr lang="en-US" sz="2400" dirty="0"/>
              <a:t>Un poco </a:t>
            </a:r>
            <a:r>
              <a:rPr lang="en-US" sz="2400" dirty="0" err="1"/>
              <a:t>menos</a:t>
            </a:r>
            <a:r>
              <a:rPr lang="en-US" sz="2400" dirty="0"/>
              <a:t> de la </a:t>
            </a:r>
            <a:r>
              <a:rPr lang="en-US" sz="2400" dirty="0" err="1"/>
              <a:t>mitad</a:t>
            </a:r>
            <a:r>
              <a:rPr lang="en-US" sz="2400" dirty="0"/>
              <a:t> de Latinos/Hispanos de Colorado </a:t>
            </a:r>
            <a:r>
              <a:rPr lang="en-US" sz="2400" dirty="0" err="1"/>
              <a:t>recibe</a:t>
            </a:r>
            <a:r>
              <a:rPr lang="en-US" sz="2400" dirty="0"/>
              <a:t> </a:t>
            </a:r>
            <a:r>
              <a:rPr lang="en-US" sz="2400" dirty="0" err="1"/>
              <a:t>el</a:t>
            </a:r>
            <a:r>
              <a:rPr lang="en-US" sz="2400" dirty="0"/>
              <a:t> </a:t>
            </a:r>
            <a:r>
              <a:rPr lang="en-US" sz="2400" dirty="0" err="1"/>
              <a:t>cuidado</a:t>
            </a:r>
            <a:r>
              <a:rPr lang="en-US" sz="2400" dirty="0"/>
              <a:t> dental </a:t>
            </a:r>
            <a:r>
              <a:rPr lang="en-US" sz="2400" dirty="0" err="1"/>
              <a:t>cuando</a:t>
            </a:r>
            <a:r>
              <a:rPr lang="en-US" sz="2400" dirty="0"/>
              <a:t> lo </a:t>
            </a:r>
            <a:r>
              <a:rPr lang="en-US" sz="2400" dirty="0" err="1"/>
              <a:t>necesita</a:t>
            </a:r>
            <a:r>
              <a:rPr lang="en-US" sz="2400" dirty="0"/>
              <a:t>. </a:t>
            </a:r>
          </a:p>
        </p:txBody>
      </p:sp>
      <p:graphicFrame>
        <p:nvGraphicFramePr>
          <p:cNvPr id="11" name="Chart 10">
            <a:extLst>
              <a:ext uri="{FF2B5EF4-FFF2-40B4-BE49-F238E27FC236}">
                <a16:creationId xmlns:a16="http://schemas.microsoft.com/office/drawing/2014/main" id="{E34EB5BB-E11C-DA75-734B-C425D735A3AE}"/>
              </a:ext>
            </a:extLst>
          </p:cNvPr>
          <p:cNvGraphicFramePr/>
          <p:nvPr/>
        </p:nvGraphicFramePr>
        <p:xfrm>
          <a:off x="2846717" y="2076994"/>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BF87F4A9-85E0-8C63-70B7-16CF71364B7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99256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0396ED-F43C-A0BB-1CB9-5DA1D0EAB9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BFFF5275-AB54-9D53-0B27-EFD77AA8C1A1}"/>
              </a:ext>
            </a:extLst>
          </p:cNvPr>
          <p:cNvSpPr>
            <a:spLocks noGrp="1"/>
          </p:cNvSpPr>
          <p:nvPr>
            <p:ph type="body" sz="quarter" idx="11"/>
          </p:nvPr>
        </p:nvSpPr>
        <p:spPr/>
        <p:txBody>
          <a:bodyPr>
            <a:normAutofit/>
          </a:bodyPr>
          <a:lstStyle/>
          <a:p>
            <a:r>
              <a:rPr lang="es-ES" dirty="0"/>
              <a:t>La salud mental no puede esperar: 64% de los Latinos en Colorado la considera un problema grave</a:t>
            </a:r>
            <a:r>
              <a:rPr lang="es-ES_tradnl" dirty="0"/>
              <a:t>.</a:t>
            </a:r>
          </a:p>
        </p:txBody>
      </p:sp>
      <p:sp>
        <p:nvSpPr>
          <p:cNvPr id="4" name="Text Placeholder 3">
            <a:extLst>
              <a:ext uri="{FF2B5EF4-FFF2-40B4-BE49-F238E27FC236}">
                <a16:creationId xmlns:a16="http://schemas.microsoft.com/office/drawing/2014/main" id="{30B68D4C-8993-63F9-A4BB-D66F01C3D245}"/>
              </a:ext>
            </a:extLst>
          </p:cNvPr>
          <p:cNvSpPr>
            <a:spLocks noGrp="1"/>
          </p:cNvSpPr>
          <p:nvPr>
            <p:ph type="body" sz="quarter" idx="12"/>
          </p:nvPr>
        </p:nvSpPr>
        <p:spPr/>
        <p:txBody>
          <a:bodyPr/>
          <a:lstStyle/>
          <a:p>
            <a:r>
              <a:rPr lang="en-US" dirty="0"/>
              <a:t>P15o. </a:t>
            </a:r>
            <a:r>
              <a:rPr lang="es-ES" dirty="0"/>
              <a:t>Me gustaría leerle algunos problemas que enfrenta Colorado y que la gente ha mencionado. Por favor, dígame si usted cree que es un problema extremadamente grave, muy grave, algo grave o no muy grave en Colorado.</a:t>
            </a:r>
          </a:p>
          <a:p>
            <a:r>
              <a:rPr lang="es-ES" dirty="0"/>
              <a:t>(Salud mental)</a:t>
            </a:r>
            <a:endParaRPr lang="en-US" dirty="0"/>
          </a:p>
        </p:txBody>
      </p:sp>
      <p:sp>
        <p:nvSpPr>
          <p:cNvPr id="5" name="Text Placeholder 4">
            <a:extLst>
              <a:ext uri="{FF2B5EF4-FFF2-40B4-BE49-F238E27FC236}">
                <a16:creationId xmlns:a16="http://schemas.microsoft.com/office/drawing/2014/main" id="{8C9234F0-7F5B-AF78-0D19-8C5A6506E1B2}"/>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AB47E3B5-9DF3-6087-7110-9393E717BF1D}"/>
              </a:ext>
            </a:extLst>
          </p:cNvPr>
          <p:cNvGraphicFramePr/>
          <p:nvPr/>
        </p:nvGraphicFramePr>
        <p:xfrm>
          <a:off x="457204" y="2375451"/>
          <a:ext cx="10538791"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86C6EE9-8B68-09E6-683D-0FF9A071141D}"/>
              </a:ext>
            </a:extLst>
          </p:cNvPr>
          <p:cNvSpPr txBox="1"/>
          <p:nvPr/>
        </p:nvSpPr>
        <p:spPr>
          <a:xfrm>
            <a:off x="9579417" y="2767199"/>
            <a:ext cx="215537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Extremadamente</a:t>
            </a: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/Muy serio </a:t>
            </a:r>
            <a:r>
              <a:rPr kumimoji="0" lang="en-US" sz="1600" b="1" i="0" u="none" strike="noStrike" kern="1200" cap="none" spc="0" normalizeH="0" baseline="0" noProof="0" dirty="0" err="1">
                <a:ln>
                  <a:noFill/>
                </a:ln>
                <a:solidFill>
                  <a:srgbClr val="A82230"/>
                </a:solidFill>
                <a:effectLst/>
                <a:uLnTx/>
                <a:uFillTx/>
                <a:latin typeface="Montserrat SemiBold"/>
                <a:ea typeface="+mn-ea"/>
                <a:cs typeface="+mn-cs"/>
              </a:rPr>
              <a:t>problema</a:t>
            </a:r>
            <a:br>
              <a:rPr kumimoji="0" lang="en-US" sz="1600" b="1" i="0" u="none" strike="noStrike" kern="1200" cap="none" spc="0" normalizeH="0" baseline="0" noProof="0" dirty="0">
                <a:ln>
                  <a:noFill/>
                </a:ln>
                <a:solidFill>
                  <a:srgbClr val="A82230"/>
                </a:solidFill>
                <a:effectLst/>
                <a:uLnTx/>
                <a:uFillTx/>
                <a:latin typeface="Montserrat SemiBold"/>
                <a:ea typeface="+mn-ea"/>
                <a:cs typeface="+mn-cs"/>
              </a:rPr>
            </a:br>
            <a:r>
              <a:rPr kumimoji="0" lang="en-US" sz="1600" b="1" i="0" u="none" strike="noStrike" kern="1200" cap="none" spc="0" normalizeH="0" baseline="0" noProof="0" dirty="0">
                <a:ln>
                  <a:noFill/>
                </a:ln>
                <a:solidFill>
                  <a:srgbClr val="A82230"/>
                </a:solidFill>
                <a:effectLst/>
                <a:uLnTx/>
                <a:uFillTx/>
                <a:latin typeface="Montserrat SemiBold"/>
                <a:ea typeface="+mn-ea"/>
                <a:cs typeface="+mn-cs"/>
              </a:rPr>
              <a:t>64%</a:t>
            </a:r>
          </a:p>
        </p:txBody>
      </p:sp>
    </p:spTree>
    <p:extLst>
      <p:ext uri="{BB962C8B-B14F-4D97-AF65-F5344CB8AC3E}">
        <p14:creationId xmlns:p14="http://schemas.microsoft.com/office/powerpoint/2010/main" val="2917781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0673-BEF3-B56B-ABF9-463B4E2F607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412EC1-962D-6689-F3D5-1AF855BB219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79E9E2F4-C9FD-9D4B-349C-069206837802}"/>
              </a:ext>
            </a:extLst>
          </p:cNvPr>
          <p:cNvSpPr>
            <a:spLocks noGrp="1"/>
          </p:cNvSpPr>
          <p:nvPr>
            <p:ph type="body" sz="quarter" idx="12"/>
          </p:nvPr>
        </p:nvSpPr>
        <p:spPr/>
        <p:txBody>
          <a:bodyPr/>
          <a:lstStyle/>
          <a:p>
            <a:r>
              <a:rPr lang="en-US" dirty="0"/>
              <a:t>P23d. </a:t>
            </a:r>
            <a:r>
              <a:rPr lang="es-ES" dirty="0"/>
              <a:t>En los últimos 12 meses, ¿ha experimentado alguna de las siguientes situaciones? Retrasó atención de salud mental</a:t>
            </a:r>
          </a:p>
          <a:p>
            <a:r>
              <a:rPr lang="es-ES" dirty="0"/>
              <a:t>(% Sí)</a:t>
            </a:r>
            <a:endParaRPr lang="en-US" dirty="0"/>
          </a:p>
        </p:txBody>
      </p:sp>
      <p:sp>
        <p:nvSpPr>
          <p:cNvPr id="11" name="Text Placeholder 10">
            <a:extLst>
              <a:ext uri="{FF2B5EF4-FFF2-40B4-BE49-F238E27FC236}">
                <a16:creationId xmlns:a16="http://schemas.microsoft.com/office/drawing/2014/main" id="{BFA1D01C-3602-1CE2-026A-4148A9BCF10E}"/>
              </a:ext>
            </a:extLst>
          </p:cNvPr>
          <p:cNvSpPr>
            <a:spLocks noGrp="1"/>
          </p:cNvSpPr>
          <p:nvPr>
            <p:ph type="body" sz="quarter" idx="13"/>
          </p:nvPr>
        </p:nvSpPr>
        <p:spPr/>
        <p:txBody>
          <a:bodyPr/>
          <a:lstStyle/>
          <a:p>
            <a:endParaRPr lang="en-US"/>
          </a:p>
        </p:txBody>
      </p:sp>
      <p:graphicFrame>
        <p:nvGraphicFramePr>
          <p:cNvPr id="7" name="Chart 6">
            <a:extLst>
              <a:ext uri="{FF2B5EF4-FFF2-40B4-BE49-F238E27FC236}">
                <a16:creationId xmlns:a16="http://schemas.microsoft.com/office/drawing/2014/main" id="{8392A09E-0C94-87D5-B391-412C17F49F95}"/>
              </a:ext>
            </a:extLst>
          </p:cNvPr>
          <p:cNvGraphicFramePr/>
          <p:nvPr/>
        </p:nvGraphicFramePr>
        <p:xfrm>
          <a:off x="2846717" y="2229938"/>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E66FED3C-C254-935E-15FC-19545624C7A9}"/>
              </a:ext>
            </a:extLst>
          </p:cNvPr>
          <p:cNvSpPr>
            <a:spLocks noGrp="1"/>
          </p:cNvSpPr>
          <p:nvPr>
            <p:ph type="body" sz="quarter" idx="11"/>
          </p:nvPr>
        </p:nvSpPr>
        <p:spPr/>
        <p:txBody>
          <a:bodyPr/>
          <a:lstStyle/>
          <a:p>
            <a:r>
              <a:rPr lang="es-ES_tradnl" dirty="0"/>
              <a:t>Durante el último año, menos Latinos/Hispanos de Colorado reportan haber tenido que posponer su atención de salud mental. </a:t>
            </a:r>
          </a:p>
        </p:txBody>
      </p:sp>
    </p:spTree>
    <p:extLst>
      <p:ext uri="{BB962C8B-B14F-4D97-AF65-F5344CB8AC3E}">
        <p14:creationId xmlns:p14="http://schemas.microsoft.com/office/powerpoint/2010/main" val="2561099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FB1A4-B0E5-C609-86BB-C66E1E25BB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2C6040-D492-2720-BD03-40E1F8D773F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3" name="Text Placeholder 2">
            <a:extLst>
              <a:ext uri="{FF2B5EF4-FFF2-40B4-BE49-F238E27FC236}">
                <a16:creationId xmlns:a16="http://schemas.microsoft.com/office/drawing/2014/main" id="{21F219AA-284A-EF2F-AA94-B51EACD119A8}"/>
              </a:ext>
            </a:extLst>
          </p:cNvPr>
          <p:cNvSpPr>
            <a:spLocks noGrp="1"/>
          </p:cNvSpPr>
          <p:nvPr>
            <p:ph type="body" sz="quarter" idx="12"/>
          </p:nvPr>
        </p:nvSpPr>
        <p:spPr/>
        <p:txBody>
          <a:bodyPr/>
          <a:lstStyle/>
          <a:p>
            <a:r>
              <a:rPr lang="en-US" dirty="0"/>
              <a:t>P</a:t>
            </a:r>
            <a:r>
              <a:rPr lang="en-US" dirty="0">
                <a:latin typeface="+mn-lt"/>
              </a:rPr>
              <a:t>26. </a:t>
            </a:r>
            <a:r>
              <a:rPr lang="es-ES" dirty="0"/>
              <a:t>¿Y cuál de los siguientes factores contribuye más al desgaste de tu salud mental?</a:t>
            </a:r>
          </a:p>
          <a:p>
            <a:r>
              <a:rPr lang="es-ES" dirty="0"/>
              <a:t>(Respuesta abierta; solo se pregunta a quienes han experimentado desgaste en su salud mental)</a:t>
            </a:r>
            <a:r>
              <a:rPr lang="en-US" dirty="0">
                <a:latin typeface="+mn-lt"/>
              </a:rPr>
              <a:t>; n=280)</a:t>
            </a:r>
          </a:p>
        </p:txBody>
      </p:sp>
      <p:graphicFrame>
        <p:nvGraphicFramePr>
          <p:cNvPr id="7" name="Chart 6">
            <a:extLst>
              <a:ext uri="{FF2B5EF4-FFF2-40B4-BE49-F238E27FC236}">
                <a16:creationId xmlns:a16="http://schemas.microsoft.com/office/drawing/2014/main" id="{89A573C7-A56F-37EC-F0C9-E803BB3D3153}"/>
              </a:ext>
            </a:extLst>
          </p:cNvPr>
          <p:cNvGraphicFramePr/>
          <p:nvPr/>
        </p:nvGraphicFramePr>
        <p:xfrm>
          <a:off x="29817" y="2067341"/>
          <a:ext cx="11791406" cy="43772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8522C3BF-624F-F5C2-CBD9-8B28795F9578}"/>
              </a:ext>
            </a:extLst>
          </p:cNvPr>
          <p:cNvSpPr>
            <a:spLocks noGrp="1"/>
          </p:cNvSpPr>
          <p:nvPr>
            <p:ph type="body" sz="quarter" idx="11"/>
          </p:nvPr>
        </p:nvSpPr>
        <p:spPr/>
        <p:txBody>
          <a:bodyPr/>
          <a:lstStyle/>
          <a:p>
            <a:r>
              <a:rPr lang="es-ES_tradnl" dirty="0"/>
              <a:t>Los problemas políticos y financieros son los que más afectan la salud mental de los Latinos/ Hispanos de Colorado</a:t>
            </a:r>
            <a:r>
              <a:rPr lang="en-US" dirty="0"/>
              <a:t>.</a:t>
            </a:r>
            <a:endParaRPr lang="es-ES_tradnl" dirty="0"/>
          </a:p>
        </p:txBody>
      </p:sp>
    </p:spTree>
    <p:extLst>
      <p:ext uri="{BB962C8B-B14F-4D97-AF65-F5344CB8AC3E}">
        <p14:creationId xmlns:p14="http://schemas.microsoft.com/office/powerpoint/2010/main" val="1838467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8797B-A524-BB55-A919-59F82EAAB5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42671-1596-86FF-1A53-7263A8109A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graphicFrame>
        <p:nvGraphicFramePr>
          <p:cNvPr id="3" name="Table 5">
            <a:extLst>
              <a:ext uri="{FF2B5EF4-FFF2-40B4-BE49-F238E27FC236}">
                <a16:creationId xmlns:a16="http://schemas.microsoft.com/office/drawing/2014/main" id="{AF1CEF35-76C5-7AC0-7082-CA5F8847C4F8}"/>
              </a:ext>
            </a:extLst>
          </p:cNvPr>
          <p:cNvGraphicFramePr>
            <a:graphicFrameLocks noGrp="1"/>
          </p:cNvGraphicFramePr>
          <p:nvPr/>
        </p:nvGraphicFramePr>
        <p:xfrm>
          <a:off x="290731" y="2068221"/>
          <a:ext cx="11610541" cy="4012068"/>
        </p:xfrm>
        <a:graphic>
          <a:graphicData uri="http://schemas.openxmlformats.org/drawingml/2006/table">
            <a:tbl>
              <a:tblPr firstRow="1" bandRow="1">
                <a:tableStyleId>{073A0DAA-6AF3-43AB-8588-CEC1D06C72B9}</a:tableStyleId>
              </a:tblPr>
              <a:tblGrid>
                <a:gridCol w="3253747">
                  <a:extLst>
                    <a:ext uri="{9D8B030D-6E8A-4147-A177-3AD203B41FA5}">
                      <a16:colId xmlns:a16="http://schemas.microsoft.com/office/drawing/2014/main" val="3800592379"/>
                    </a:ext>
                  </a:extLst>
                </a:gridCol>
                <a:gridCol w="735291">
                  <a:extLst>
                    <a:ext uri="{9D8B030D-6E8A-4147-A177-3AD203B41FA5}">
                      <a16:colId xmlns:a16="http://schemas.microsoft.com/office/drawing/2014/main" val="327636290"/>
                    </a:ext>
                  </a:extLst>
                </a:gridCol>
                <a:gridCol w="991982">
                  <a:extLst>
                    <a:ext uri="{9D8B030D-6E8A-4147-A177-3AD203B41FA5}">
                      <a16:colId xmlns:a16="http://schemas.microsoft.com/office/drawing/2014/main" val="2653160821"/>
                    </a:ext>
                  </a:extLst>
                </a:gridCol>
                <a:gridCol w="991982">
                  <a:extLst>
                    <a:ext uri="{9D8B030D-6E8A-4147-A177-3AD203B41FA5}">
                      <a16:colId xmlns:a16="http://schemas.microsoft.com/office/drawing/2014/main" val="2040574421"/>
                    </a:ext>
                  </a:extLst>
                </a:gridCol>
                <a:gridCol w="991982">
                  <a:extLst>
                    <a:ext uri="{9D8B030D-6E8A-4147-A177-3AD203B41FA5}">
                      <a16:colId xmlns:a16="http://schemas.microsoft.com/office/drawing/2014/main" val="596334569"/>
                    </a:ext>
                  </a:extLst>
                </a:gridCol>
                <a:gridCol w="991982">
                  <a:extLst>
                    <a:ext uri="{9D8B030D-6E8A-4147-A177-3AD203B41FA5}">
                      <a16:colId xmlns:a16="http://schemas.microsoft.com/office/drawing/2014/main" val="1397516760"/>
                    </a:ext>
                  </a:extLst>
                </a:gridCol>
                <a:gridCol w="991982">
                  <a:extLst>
                    <a:ext uri="{9D8B030D-6E8A-4147-A177-3AD203B41FA5}">
                      <a16:colId xmlns:a16="http://schemas.microsoft.com/office/drawing/2014/main" val="3926095619"/>
                    </a:ext>
                  </a:extLst>
                </a:gridCol>
                <a:gridCol w="991982">
                  <a:extLst>
                    <a:ext uri="{9D8B030D-6E8A-4147-A177-3AD203B41FA5}">
                      <a16:colId xmlns:a16="http://schemas.microsoft.com/office/drawing/2014/main" val="3740925484"/>
                    </a:ext>
                  </a:extLst>
                </a:gridCol>
                <a:gridCol w="857250">
                  <a:extLst>
                    <a:ext uri="{9D8B030D-6E8A-4147-A177-3AD203B41FA5}">
                      <a16:colId xmlns:a16="http://schemas.microsoft.com/office/drawing/2014/main" val="2916521246"/>
                    </a:ext>
                  </a:extLst>
                </a:gridCol>
                <a:gridCol w="812361">
                  <a:extLst>
                    <a:ext uri="{9D8B030D-6E8A-4147-A177-3AD203B41FA5}">
                      <a16:colId xmlns:a16="http://schemas.microsoft.com/office/drawing/2014/main" val="1693800983"/>
                    </a:ext>
                  </a:extLst>
                </a:gridCol>
              </a:tblGrid>
              <a:tr h="371488">
                <a:tc rowSpan="2">
                  <a:txBody>
                    <a:bodyPr/>
                    <a:lstStyle/>
                    <a:p>
                      <a:pPr algn="ctr">
                        <a:lnSpc>
                          <a:spcPct val="100000"/>
                        </a:lnSpc>
                      </a:pPr>
                      <a:r>
                        <a:rPr lang="es-ES_tradnl" sz="1200" b="1" noProof="0" dirty="0">
                          <a:latin typeface="+mj-lt"/>
                        </a:rPr>
                        <a:t>Factor que Contribuye al Desgaste de Salud Mental</a:t>
                      </a:r>
                    </a:p>
                  </a:txBody>
                  <a:tcPr marT="91440" marB="91440" anchor="ctr">
                    <a:solidFill>
                      <a:schemeClr val="accent4"/>
                    </a:solidFill>
                  </a:tcPr>
                </a:tc>
                <a:tc rowSpan="2">
                  <a:txBody>
                    <a:bodyPr/>
                    <a:lstStyle/>
                    <a:p>
                      <a:pPr algn="ctr">
                        <a:lnSpc>
                          <a:spcPct val="100000"/>
                        </a:lnSpc>
                      </a:pPr>
                      <a:r>
                        <a:rPr lang="es-ES_tradnl" sz="1200" b="1" noProof="0" dirty="0">
                          <a:latin typeface="+mj-lt"/>
                        </a:rPr>
                        <a:t>Todos</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endParaRPr lang="en-US"/>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endParaRPr lang="en-US"/>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pPr algn="ctr">
                        <a:lnSpc>
                          <a:spcPct val="100000"/>
                        </a:lnSpc>
                      </a:pPr>
                      <a:endParaRPr lang="en-US" sz="1400" b="1" dirty="0">
                        <a:latin typeface="+mj-lt"/>
                      </a:endParaRP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705827">
                <a:tc vMerge="1">
                  <a:txBody>
                    <a:bodyPr/>
                    <a:lstStyle/>
                    <a:p>
                      <a:endParaRPr lang="en-US" dirty="0"/>
                    </a:p>
                  </a:txBody>
                  <a:tcPr/>
                </a:tc>
                <a:tc vMerge="1">
                  <a:txBody>
                    <a:bodyPr/>
                    <a:lstStyle/>
                    <a:p>
                      <a:endParaRPr lang="en-US" dirty="0"/>
                    </a:p>
                  </a:txBody>
                  <a:tcPr/>
                </a:tc>
                <a:tc>
                  <a:txBody>
                    <a:bodyPr/>
                    <a:lstStyle/>
                    <a:p>
                      <a:pPr algn="ctr" rtl="0" fontAlgn="b"/>
                      <a:r>
                        <a:rPr lang="es-ES_tradnl" sz="1200" b="0" i="0" u="none" strike="noStrike" noProof="0">
                          <a:solidFill>
                            <a:schemeClr val="accent3"/>
                          </a:solidFill>
                          <a:effectLst/>
                          <a:latin typeface="+mj-lt"/>
                        </a:rPr>
                        <a:t>&lt;$30,000</a:t>
                      </a:r>
                    </a:p>
                  </a:txBody>
                  <a:tcPr marL="85725" marR="9525"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200" b="0" i="0" u="none" strike="noStrike" noProof="0">
                          <a:solidFill>
                            <a:schemeClr val="accent3"/>
                          </a:solidFill>
                          <a:effectLst/>
                          <a:latin typeface="+mj-lt"/>
                        </a:rPr>
                        <a:t>$30,000-$50,000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200" b="0" i="0" u="none" strike="noStrike" noProof="0">
                          <a:solidFill>
                            <a:schemeClr val="accent3"/>
                          </a:solidFill>
                          <a:effectLst/>
                          <a:latin typeface="+mj-lt"/>
                        </a:rPr>
                        <a:t>$50,000-$75,000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200" b="0" i="0" u="none" strike="noStrike" noProof="0">
                          <a:solidFill>
                            <a:schemeClr val="accent3"/>
                          </a:solidFill>
                          <a:effectLst/>
                          <a:latin typeface="+mj-lt"/>
                        </a:rPr>
                        <a:t>$75,000-$100,000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200" b="0" i="0" u="none" strike="noStrike" noProof="0">
                          <a:solidFill>
                            <a:schemeClr val="accent3"/>
                          </a:solidFill>
                          <a:effectLst/>
                          <a:latin typeface="+mj-lt"/>
                        </a:rPr>
                        <a:t>$100,000-$150,000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s-ES_tradnl" sz="1200" b="0" i="0" u="none" strike="noStrike" noProof="0">
                          <a:solidFill>
                            <a:schemeClr val="accent3"/>
                          </a:solidFill>
                          <a:effectLst/>
                          <a:latin typeface="+mj-lt"/>
                        </a:rPr>
                        <a:t>$150,000+</a:t>
                      </a:r>
                    </a:p>
                  </a:txBody>
                  <a:tcPr marL="85725" marR="9525"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s-ES_tradnl" sz="1200" b="0" i="0" u="none" strike="noStrike" noProof="0" dirty="0">
                          <a:solidFill>
                            <a:schemeClr val="accent3"/>
                          </a:solidFill>
                          <a:effectLst/>
                          <a:latin typeface="+mj-lt"/>
                        </a:rPr>
                        <a:t>Propie-</a:t>
                      </a:r>
                      <a:r>
                        <a:rPr lang="es-ES_tradnl" sz="1200" b="0" i="0" u="none" strike="noStrike" noProof="0" dirty="0" err="1">
                          <a:solidFill>
                            <a:schemeClr val="accent3"/>
                          </a:solidFill>
                          <a:effectLst/>
                          <a:latin typeface="+mj-lt"/>
                        </a:rPr>
                        <a:t>tarios</a:t>
                      </a:r>
                      <a:endParaRPr lang="es-ES_tradnl" sz="1200" b="0" i="0" u="none" strike="noStrike" noProof="0" dirty="0">
                        <a:solidFill>
                          <a:schemeClr val="accent3"/>
                        </a:solidFill>
                        <a:effectLst/>
                        <a:latin typeface="+mj-lt"/>
                      </a:endParaRP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s-ES_tradnl" sz="1200" b="0" i="0" u="none" strike="noStrike" noProof="0" dirty="0" err="1">
                          <a:solidFill>
                            <a:schemeClr val="accent3"/>
                          </a:solidFill>
                          <a:effectLst/>
                          <a:latin typeface="+mj-lt"/>
                        </a:rPr>
                        <a:t>Arrend-atarios</a:t>
                      </a:r>
                      <a:endParaRPr lang="es-ES_tradnl" sz="1200" b="0" i="0" u="none" strike="noStrike" noProof="0" dirty="0">
                        <a:solidFill>
                          <a:schemeClr val="accent3"/>
                        </a:solidFill>
                        <a:effectLst/>
                        <a:latin typeface="+mj-lt"/>
                      </a:endParaRPr>
                    </a:p>
                  </a:txBody>
                  <a:tcPr marL="9525" marR="9525" marT="91440" marB="9144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482934">
                <a:tc>
                  <a:txBody>
                    <a:bodyPr/>
                    <a:lstStyle/>
                    <a:p>
                      <a:pPr algn="ctr" fontAlgn="ctr"/>
                      <a:r>
                        <a:rPr lang="es-ES_tradnl" sz="1400" b="0" i="0" u="none" strike="noStrike" noProof="0" dirty="0">
                          <a:solidFill>
                            <a:schemeClr val="tx1"/>
                          </a:solidFill>
                          <a:effectLst/>
                          <a:latin typeface="+mn-lt"/>
                        </a:rPr>
                        <a:t>Problemas financieros</a:t>
                      </a:r>
                    </a:p>
                  </a:txBody>
                  <a:tcPr marL="7620" marR="7620" marT="7620" marB="0" anchor="ctr"/>
                </a:tc>
                <a:tc>
                  <a:txBody>
                    <a:bodyPr/>
                    <a:lstStyle/>
                    <a:p>
                      <a:pPr algn="ctr" fontAlgn="ctr">
                        <a:buNone/>
                      </a:pPr>
                      <a:r>
                        <a:rPr lang="en-US" sz="1400" b="0" i="0" u="none" strike="noStrike" dirty="0">
                          <a:solidFill>
                            <a:schemeClr val="tx1"/>
                          </a:solidFill>
                          <a:effectLst/>
                          <a:latin typeface="+mj-lt"/>
                        </a:rPr>
                        <a:t>40%</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47%</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63%</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65%</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tx1"/>
                          </a:solidFill>
                          <a:effectLst/>
                          <a:latin typeface="Montserrat Light (Body)"/>
                        </a:rPr>
                        <a:t>43%</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lnL w="127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482934">
                <a:tc>
                  <a:txBody>
                    <a:bodyPr/>
                    <a:lstStyle/>
                    <a:p>
                      <a:pPr algn="ctr" fontAlgn="ctr"/>
                      <a:r>
                        <a:rPr lang="es-ES_tradnl" sz="1400" b="0" i="0" u="none" strike="noStrike" noProof="0" dirty="0">
                          <a:solidFill>
                            <a:schemeClr val="tx1"/>
                          </a:solidFill>
                          <a:effectLst/>
                          <a:latin typeface="+mn-lt"/>
                        </a:rPr>
                        <a:t>Problemas políticos</a:t>
                      </a:r>
                    </a:p>
                  </a:txBody>
                  <a:tcPr marL="7620" marR="7620" marT="7620" marB="0" anchor="ctr"/>
                </a:tc>
                <a:tc>
                  <a:txBody>
                    <a:bodyPr/>
                    <a:lstStyle/>
                    <a:p>
                      <a:pPr algn="ctr" fontAlgn="ctr">
                        <a:buNone/>
                      </a:pPr>
                      <a:r>
                        <a:rPr lang="en-US" sz="1400" b="0" i="0" u="none" strike="noStrike" cap="small">
                          <a:solidFill>
                            <a:schemeClr val="tx1"/>
                          </a:solidFill>
                          <a:effectLst/>
                          <a:latin typeface="+mj-lt"/>
                        </a:rPr>
                        <a:t>23%</a:t>
                      </a:r>
                      <a:endParaRPr lang="en-US" sz="1400" b="0" i="0" u="none" strike="noStrike">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19%</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88450253"/>
                  </a:ext>
                </a:extLst>
              </a:tr>
              <a:tr h="482934">
                <a:tc>
                  <a:txBody>
                    <a:bodyPr/>
                    <a:lstStyle/>
                    <a:p>
                      <a:pPr algn="ctr" fontAlgn="ctr"/>
                      <a:r>
                        <a:rPr lang="es-ES_tradnl" sz="1400" b="0" i="0" u="none" strike="noStrike" noProof="0" dirty="0">
                          <a:solidFill>
                            <a:schemeClr val="tx1"/>
                          </a:solidFill>
                          <a:effectLst/>
                          <a:latin typeface="+mn-lt"/>
                        </a:rPr>
                        <a:t>Problemas familiares o de pareja</a:t>
                      </a:r>
                    </a:p>
                  </a:txBody>
                  <a:tcPr marL="7620" marR="7620" marT="7620" marB="0" anchor="ctr"/>
                </a:tc>
                <a:tc>
                  <a:txBody>
                    <a:bodyPr/>
                    <a:lstStyle/>
                    <a:p>
                      <a:pPr algn="ctr" fontAlgn="ctr">
                        <a:buNone/>
                      </a:pPr>
                      <a:r>
                        <a:rPr lang="en-US" sz="1400" b="0" i="0" u="none" strike="noStrike" cap="small" dirty="0">
                          <a:solidFill>
                            <a:schemeClr val="tx1"/>
                          </a:solidFill>
                          <a:effectLst/>
                          <a:latin typeface="+mj-lt"/>
                        </a:rPr>
                        <a:t>17%</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21%</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17%</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117848374"/>
                  </a:ext>
                </a:extLst>
              </a:tr>
              <a:tr h="482934">
                <a:tc>
                  <a:txBody>
                    <a:bodyPr/>
                    <a:lstStyle/>
                    <a:p>
                      <a:pPr algn="ctr" fontAlgn="ctr"/>
                      <a:r>
                        <a:rPr lang="es-ES_tradnl" sz="1400" b="0" i="0" u="none" strike="noStrike" noProof="0" dirty="0">
                          <a:solidFill>
                            <a:schemeClr val="tx1"/>
                          </a:solidFill>
                          <a:effectLst/>
                          <a:latin typeface="+mn-lt"/>
                        </a:rPr>
                        <a:t>Problemas en el trabajo</a:t>
                      </a:r>
                    </a:p>
                  </a:txBody>
                  <a:tcPr marL="7620" marR="7620" marT="7620" marB="0" anchor="ctr"/>
                </a:tc>
                <a:tc>
                  <a:txBody>
                    <a:bodyPr/>
                    <a:lstStyle/>
                    <a:p>
                      <a:pPr algn="ctr" fontAlgn="ctr">
                        <a:buNone/>
                      </a:pPr>
                      <a:r>
                        <a:rPr lang="en-US" sz="1400" b="0" i="0" u="none" strike="noStrike" cap="small">
                          <a:solidFill>
                            <a:schemeClr val="tx1"/>
                          </a:solidFill>
                          <a:effectLst/>
                          <a:latin typeface="+mj-lt"/>
                        </a:rPr>
                        <a:t>6%</a:t>
                      </a:r>
                      <a:endParaRPr lang="en-US" sz="1400" b="0" i="0" u="none" strike="noStrike">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9%</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45797655"/>
                  </a:ext>
                </a:extLst>
              </a:tr>
              <a:tr h="1003017">
                <a:tc>
                  <a:txBody>
                    <a:bodyPr/>
                    <a:lstStyle/>
                    <a:p>
                      <a:pPr algn="ctr" fontAlgn="ctr"/>
                      <a:r>
                        <a:rPr lang="es-ES_tradnl" sz="1400" b="0" i="0" u="none" strike="noStrike" noProof="0" dirty="0">
                          <a:solidFill>
                            <a:schemeClr val="tx1"/>
                          </a:solidFill>
                          <a:effectLst/>
                          <a:latin typeface="+mn-lt"/>
                        </a:rPr>
                        <a:t>Vivir tratos injustos de parte de otras personas a causa de algún aspecto de su identidad</a:t>
                      </a:r>
                    </a:p>
                  </a:txBody>
                  <a:tcPr marL="7620" marR="7620" marT="7620" marB="0" anchor="ctr"/>
                </a:tc>
                <a:tc>
                  <a:txBody>
                    <a:bodyPr/>
                    <a:lstStyle/>
                    <a:p>
                      <a:pPr algn="ctr" fontAlgn="ctr">
                        <a:buNone/>
                      </a:pPr>
                      <a:r>
                        <a:rPr lang="en-US" sz="1400" b="0" i="0" u="none" strike="noStrike" cap="small" dirty="0">
                          <a:solidFill>
                            <a:schemeClr val="tx1"/>
                          </a:solidFill>
                          <a:effectLst/>
                          <a:latin typeface="+mj-lt"/>
                        </a:rPr>
                        <a:t>3%</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1%</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48585081"/>
                  </a:ext>
                </a:extLst>
              </a:tr>
            </a:tbl>
          </a:graphicData>
        </a:graphic>
      </p:graphicFrame>
      <p:sp>
        <p:nvSpPr>
          <p:cNvPr id="7" name="Text Placeholder 6">
            <a:extLst>
              <a:ext uri="{FF2B5EF4-FFF2-40B4-BE49-F238E27FC236}">
                <a16:creationId xmlns:a16="http://schemas.microsoft.com/office/drawing/2014/main" id="{D27FFCAB-A093-C0AB-F455-9C24C089859F}"/>
              </a:ext>
            </a:extLst>
          </p:cNvPr>
          <p:cNvSpPr>
            <a:spLocks noGrp="1"/>
          </p:cNvSpPr>
          <p:nvPr>
            <p:ph type="body" sz="quarter" idx="12"/>
          </p:nvPr>
        </p:nvSpPr>
        <p:spPr/>
        <p:txBody>
          <a:bodyPr/>
          <a:lstStyle/>
          <a:p>
            <a:r>
              <a:rPr lang="en-US" dirty="0"/>
              <a:t>Q26. </a:t>
            </a:r>
            <a:r>
              <a:rPr lang="es-ES_tradnl" dirty="0"/>
              <a:t>Y, ¿cuál de las opciones siguientes contribuye </a:t>
            </a:r>
            <a:r>
              <a:rPr lang="es-ES_tradnl" u="sng" dirty="0"/>
              <a:t>más</a:t>
            </a:r>
            <a:r>
              <a:rPr lang="es-ES_tradnl" dirty="0"/>
              <a:t> a sus problemas de salud mental?</a:t>
            </a:r>
          </a:p>
          <a:p>
            <a:r>
              <a:rPr lang="es-ES_tradnl" dirty="0"/>
              <a:t>(Pregunta abierta; solo para aquellos que dijeron haber vivido problemas de salud mental</a:t>
            </a:r>
            <a:r>
              <a:rPr lang="en-US" dirty="0"/>
              <a:t>; n=280)</a:t>
            </a:r>
          </a:p>
        </p:txBody>
      </p:sp>
      <p:sp>
        <p:nvSpPr>
          <p:cNvPr id="11" name="Text Placeholder 10">
            <a:extLst>
              <a:ext uri="{FF2B5EF4-FFF2-40B4-BE49-F238E27FC236}">
                <a16:creationId xmlns:a16="http://schemas.microsoft.com/office/drawing/2014/main" id="{B98D0E38-6D82-47A6-74AE-5B61D377337F}"/>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F7149AD8-D825-8B1B-8B66-665BD0FFD5FC}"/>
              </a:ext>
            </a:extLst>
          </p:cNvPr>
          <p:cNvSpPr>
            <a:spLocks noGrp="1"/>
          </p:cNvSpPr>
          <p:nvPr>
            <p:ph type="body" sz="quarter" idx="11"/>
          </p:nvPr>
        </p:nvSpPr>
        <p:spPr>
          <a:xfrm>
            <a:off x="309966" y="61786"/>
            <a:ext cx="11561762" cy="1303876"/>
          </a:xfrm>
        </p:spPr>
        <p:txBody>
          <a:bodyPr/>
          <a:lstStyle/>
          <a:p>
            <a:r>
              <a:rPr lang="es-ES" dirty="0"/>
              <a:t>El impacto socio-emocional depende del bolsillo: la política preocupa a quienes tienen más, las finanzas a la clase media</a:t>
            </a:r>
            <a:r>
              <a:rPr lang="es-ES_tradnl" dirty="0"/>
              <a:t>.</a:t>
            </a:r>
          </a:p>
          <a:p>
            <a:endParaRPr lang="en-US" dirty="0"/>
          </a:p>
        </p:txBody>
      </p:sp>
    </p:spTree>
    <p:extLst>
      <p:ext uri="{BB962C8B-B14F-4D97-AF65-F5344CB8AC3E}">
        <p14:creationId xmlns:p14="http://schemas.microsoft.com/office/powerpoint/2010/main" val="9736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9458C1-35F4-81FA-44DF-4A1CF084AF45}"/>
              </a:ext>
            </a:extLst>
          </p:cNvPr>
          <p:cNvSpPr>
            <a:spLocks noGrp="1"/>
          </p:cNvSpPr>
          <p:nvPr>
            <p:ph type="title"/>
          </p:nvPr>
        </p:nvSpPr>
        <p:spPr/>
        <p:txBody>
          <a:bodyPr/>
          <a:lstStyle/>
          <a:p>
            <a:r>
              <a:rPr lang="es-ES_tradnl" dirty="0"/>
              <a:t>Preocupaciones principales de los habitantes de Colorado</a:t>
            </a:r>
          </a:p>
        </p:txBody>
      </p:sp>
      <p:sp>
        <p:nvSpPr>
          <p:cNvPr id="4" name="Slide Number Placeholder 3">
            <a:extLst>
              <a:ext uri="{FF2B5EF4-FFF2-40B4-BE49-F238E27FC236}">
                <a16:creationId xmlns:a16="http://schemas.microsoft.com/office/drawing/2014/main" id="{C84E0979-4C16-866E-B8E6-6571132CC894}"/>
              </a:ext>
            </a:extLst>
          </p:cNvPr>
          <p:cNvSpPr>
            <a:spLocks noGrp="1"/>
          </p:cNvSpPr>
          <p:nvPr>
            <p:ph type="sldNum" sz="quarter" idx="12"/>
          </p:nvPr>
        </p:nvSpPr>
        <p:spPr/>
        <p:txBody>
          <a:bodyPr/>
          <a:lstStyle/>
          <a:p>
            <a:fld id="{68963FF3-3082-0146-9045-A71664B0B906}" type="slidenum">
              <a:rPr lang="en-US" smtClean="0"/>
              <a:pPr/>
              <a:t>5</a:t>
            </a:fld>
            <a:endParaRPr lang="en-US" dirty="0"/>
          </a:p>
        </p:txBody>
      </p:sp>
    </p:spTree>
    <p:extLst>
      <p:ext uri="{BB962C8B-B14F-4D97-AF65-F5344CB8AC3E}">
        <p14:creationId xmlns:p14="http://schemas.microsoft.com/office/powerpoint/2010/main" val="2925616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8A387-3228-C996-6D16-82BECC0F1B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DD1ED2-4FC0-A609-FD9B-17D91BF7132A}"/>
              </a:ext>
            </a:extLst>
          </p:cNvPr>
          <p:cNvSpPr>
            <a:spLocks noGrp="1"/>
          </p:cNvSpPr>
          <p:nvPr>
            <p:ph type="title"/>
          </p:nvPr>
        </p:nvSpPr>
        <p:spPr/>
        <p:txBody>
          <a:bodyPr/>
          <a:lstStyle/>
          <a:p>
            <a:r>
              <a:rPr lang="es-ES_tradnl" dirty="0"/>
              <a:t>Retos financieros</a:t>
            </a:r>
          </a:p>
        </p:txBody>
      </p:sp>
      <p:sp>
        <p:nvSpPr>
          <p:cNvPr id="5" name="Text Placeholder 4">
            <a:extLst>
              <a:ext uri="{FF2B5EF4-FFF2-40B4-BE49-F238E27FC236}">
                <a16:creationId xmlns:a16="http://schemas.microsoft.com/office/drawing/2014/main" id="{714D1749-6EBA-A8BC-96A3-CDA41B489065}"/>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31CADF01-621C-6022-671B-F1622517AD7C}"/>
              </a:ext>
            </a:extLst>
          </p:cNvPr>
          <p:cNvSpPr>
            <a:spLocks noGrp="1"/>
          </p:cNvSpPr>
          <p:nvPr>
            <p:ph type="sldNum" sz="quarter" idx="12"/>
          </p:nvPr>
        </p:nvSpPr>
        <p:spPr/>
        <p:txBody>
          <a:bodyPr/>
          <a:lstStyle/>
          <a:p>
            <a:fld id="{68963FF3-3082-0146-9045-A71664B0B906}" type="slidenum">
              <a:rPr lang="en-US" smtClean="0"/>
              <a:t>50</a:t>
            </a:fld>
            <a:endParaRPr lang="en-US" dirty="0"/>
          </a:p>
        </p:txBody>
      </p:sp>
    </p:spTree>
    <p:extLst>
      <p:ext uri="{BB962C8B-B14F-4D97-AF65-F5344CB8AC3E}">
        <p14:creationId xmlns:p14="http://schemas.microsoft.com/office/powerpoint/2010/main" val="1114378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B8D13-D7EF-D8B8-495F-A925E7D75F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E3C67-5522-D842-22FE-5ECBA6E9E911}"/>
              </a:ext>
            </a:extLst>
          </p:cNvPr>
          <p:cNvSpPr>
            <a:spLocks noGrp="1"/>
          </p:cNvSpPr>
          <p:nvPr>
            <p:ph type="sldNum" sz="quarter" idx="10"/>
          </p:nvPr>
        </p:nvSpPr>
        <p:spPr/>
        <p:txBody>
          <a:bodyPr/>
          <a:lstStyle/>
          <a:p>
            <a:fld id="{68963FF3-3082-0146-9045-A71664B0B906}" type="slidenum">
              <a:rPr lang="en-US" smtClean="0"/>
              <a:pPr/>
              <a:t>51</a:t>
            </a:fld>
            <a:endParaRPr lang="en-US" dirty="0"/>
          </a:p>
        </p:txBody>
      </p:sp>
      <p:sp>
        <p:nvSpPr>
          <p:cNvPr id="8" name="Text Placeholder 7">
            <a:extLst>
              <a:ext uri="{FF2B5EF4-FFF2-40B4-BE49-F238E27FC236}">
                <a16:creationId xmlns:a16="http://schemas.microsoft.com/office/drawing/2014/main" id="{33B038BE-8E2D-D51A-9B78-ED8953B30120}"/>
              </a:ext>
            </a:extLst>
          </p:cNvPr>
          <p:cNvSpPr>
            <a:spLocks noGrp="1"/>
          </p:cNvSpPr>
          <p:nvPr>
            <p:ph type="body" sz="quarter" idx="11"/>
          </p:nvPr>
        </p:nvSpPr>
        <p:spPr>
          <a:xfrm>
            <a:off x="309563" y="215900"/>
            <a:ext cx="11561762" cy="882430"/>
          </a:xfrm>
        </p:spPr>
        <p:txBody>
          <a:bodyPr>
            <a:normAutofit fontScale="92500" lnSpcReduction="10000"/>
          </a:bodyPr>
          <a:lstStyle/>
          <a:p>
            <a:r>
              <a:rPr lang="es-ES" dirty="0"/>
              <a:t>Cerca de la mitad de los habitantes de Colorado no han enfrentado retos financieros recientemente; sin embargo, casi uno de cada cinco ha padecido al menos tres de los desafíos económicos mencionados.</a:t>
            </a:r>
            <a:endParaRPr lang="es-ES_tradnl" dirty="0"/>
          </a:p>
        </p:txBody>
      </p:sp>
      <p:sp>
        <p:nvSpPr>
          <p:cNvPr id="10" name="Text Placeholder 9">
            <a:extLst>
              <a:ext uri="{FF2B5EF4-FFF2-40B4-BE49-F238E27FC236}">
                <a16:creationId xmlns:a16="http://schemas.microsoft.com/office/drawing/2014/main" id="{685D5938-8E76-5184-B3A3-48950415BE23}"/>
              </a:ext>
            </a:extLst>
          </p:cNvPr>
          <p:cNvSpPr>
            <a:spLocks noGrp="1"/>
          </p:cNvSpPr>
          <p:nvPr>
            <p:ph type="body" sz="quarter" idx="12"/>
          </p:nvPr>
        </p:nvSpPr>
        <p:spPr/>
        <p:txBody>
          <a:bodyPr/>
          <a:lstStyle/>
          <a:p>
            <a:endParaRPr lang="es-ES_tradnl" dirty="0"/>
          </a:p>
          <a:p>
            <a:r>
              <a:rPr lang="es-ES_tradnl" dirty="0"/>
              <a:t>Q23. ¿Ha pasado por alguna de las situaciones siguientes durante los últimos 12 meses?</a:t>
            </a:r>
          </a:p>
        </p:txBody>
      </p:sp>
      <p:graphicFrame>
        <p:nvGraphicFramePr>
          <p:cNvPr id="17" name="Table 5">
            <a:extLst>
              <a:ext uri="{FF2B5EF4-FFF2-40B4-BE49-F238E27FC236}">
                <a16:creationId xmlns:a16="http://schemas.microsoft.com/office/drawing/2014/main" id="{50EE7FB1-65F9-580A-9A5C-AC0C83E5CA2C}"/>
              </a:ext>
            </a:extLst>
          </p:cNvPr>
          <p:cNvGraphicFramePr>
            <a:graphicFrameLocks noGrp="1"/>
          </p:cNvGraphicFramePr>
          <p:nvPr>
            <p:extLst>
              <p:ext uri="{D42A27DB-BD31-4B8C-83A1-F6EECF244321}">
                <p14:modId xmlns:p14="http://schemas.microsoft.com/office/powerpoint/2010/main" val="4082465663"/>
              </p:ext>
            </p:extLst>
          </p:nvPr>
        </p:nvGraphicFramePr>
        <p:xfrm>
          <a:off x="563880" y="2264125"/>
          <a:ext cx="4781118" cy="3932395"/>
        </p:xfrm>
        <a:graphic>
          <a:graphicData uri="http://schemas.openxmlformats.org/drawingml/2006/table">
            <a:tbl>
              <a:tblPr firstRow="1" bandRow="1">
                <a:tableStyleId>{073A0DAA-6AF3-43AB-8588-CEC1D06C72B9}</a:tableStyleId>
              </a:tblPr>
              <a:tblGrid>
                <a:gridCol w="4781118">
                  <a:extLst>
                    <a:ext uri="{9D8B030D-6E8A-4147-A177-3AD203B41FA5}">
                      <a16:colId xmlns:a16="http://schemas.microsoft.com/office/drawing/2014/main" val="3800592379"/>
                    </a:ext>
                  </a:extLst>
                </a:gridCol>
              </a:tblGrid>
              <a:tr h="580189">
                <a:tc>
                  <a:txBody>
                    <a:bodyPr/>
                    <a:lstStyle/>
                    <a:p>
                      <a:pPr algn="ctr">
                        <a:lnSpc>
                          <a:spcPct val="100000"/>
                        </a:lnSpc>
                      </a:pPr>
                      <a:r>
                        <a:rPr lang="es-ES_tradnl" sz="1500" b="1" noProof="0" dirty="0">
                          <a:solidFill>
                            <a:schemeClr val="accent3"/>
                          </a:solidFill>
                          <a:latin typeface="+mj-lt"/>
                        </a:rPr>
                        <a:t>Retos Financieros</a:t>
                      </a:r>
                    </a:p>
                  </a:txBody>
                  <a:tcPr marT="91440" marB="91440" anchor="ctr">
                    <a:solidFill>
                      <a:schemeClr val="accent4"/>
                    </a:solidFill>
                  </a:tcPr>
                </a:tc>
                <a:extLst>
                  <a:ext uri="{0D108BD9-81ED-4DB2-BD59-A6C34878D82A}">
                    <a16:rowId xmlns:a16="http://schemas.microsoft.com/office/drawing/2014/main" val="3309465836"/>
                  </a:ext>
                </a:extLst>
              </a:tr>
              <a:tr h="558701">
                <a:tc>
                  <a:txBody>
                    <a:bodyPr/>
                    <a:lstStyle/>
                    <a:p>
                      <a:pPr algn="ctr" fontAlgn="b"/>
                      <a:r>
                        <a:rPr lang="es-ES_tradnl" sz="1400" b="0" i="0" u="none" strike="noStrike" noProof="0" dirty="0">
                          <a:solidFill>
                            <a:schemeClr val="tx1"/>
                          </a:solidFill>
                          <a:effectLst/>
                          <a:latin typeface="+mn-lt"/>
                        </a:rPr>
                        <a:t>Posponer atención médica</a:t>
                      </a:r>
                    </a:p>
                  </a:txBody>
                  <a:tcPr marL="9525" marR="9525" marT="91440" marB="91440" anchor="ctr"/>
                </a:tc>
                <a:extLst>
                  <a:ext uri="{0D108BD9-81ED-4DB2-BD59-A6C34878D82A}">
                    <a16:rowId xmlns:a16="http://schemas.microsoft.com/office/drawing/2014/main" val="2623794283"/>
                  </a:ext>
                </a:extLst>
              </a:tr>
              <a:tr h="558701">
                <a:tc>
                  <a:txBody>
                    <a:bodyPr/>
                    <a:lstStyle/>
                    <a:p>
                      <a:pPr algn="ctr" rtl="0" fontAlgn="ctr"/>
                      <a:r>
                        <a:rPr lang="es-ES_tradnl" sz="1400" b="0" i="0" u="none" strike="noStrike" noProof="0" dirty="0">
                          <a:solidFill>
                            <a:schemeClr val="tx1"/>
                          </a:solidFill>
                          <a:effectLst/>
                          <a:latin typeface="+mn-lt"/>
                        </a:rPr>
                        <a:t>Posponer atención de cuidado dental</a:t>
                      </a:r>
                    </a:p>
                  </a:txBody>
                  <a:tcPr marL="9525" marR="9525" marT="91440" marB="91440" anchor="ctr"/>
                </a:tc>
                <a:extLst>
                  <a:ext uri="{0D108BD9-81ED-4DB2-BD59-A6C34878D82A}">
                    <a16:rowId xmlns:a16="http://schemas.microsoft.com/office/drawing/2014/main" val="3509380447"/>
                  </a:ext>
                </a:extLst>
              </a:tr>
              <a:tr h="558701">
                <a:tc>
                  <a:txBody>
                    <a:bodyPr/>
                    <a:lstStyle/>
                    <a:p>
                      <a:pPr algn="ctr" fontAlgn="b"/>
                      <a:r>
                        <a:rPr lang="es-ES_tradnl" sz="1400" b="0" i="0" u="none" strike="noStrike" noProof="0" dirty="0">
                          <a:solidFill>
                            <a:schemeClr val="tx1"/>
                          </a:solidFill>
                          <a:effectLst/>
                          <a:latin typeface="+mn-lt"/>
                        </a:rPr>
                        <a:t>Posponer atención de salud mental</a:t>
                      </a:r>
                    </a:p>
                  </a:txBody>
                  <a:tcPr marL="9525" marR="9525" marT="91440" marB="91440" anchor="ctr"/>
                </a:tc>
                <a:extLst>
                  <a:ext uri="{0D108BD9-81ED-4DB2-BD59-A6C34878D82A}">
                    <a16:rowId xmlns:a16="http://schemas.microsoft.com/office/drawing/2014/main" val="1858963443"/>
                  </a:ext>
                </a:extLst>
              </a:tr>
              <a:tr h="558701">
                <a:tc>
                  <a:txBody>
                    <a:bodyPr/>
                    <a:lstStyle/>
                    <a:p>
                      <a:pPr algn="ctr" fontAlgn="b"/>
                      <a:r>
                        <a:rPr lang="es-ES_tradnl" sz="1400" b="0" i="0" u="none" strike="noStrike" noProof="0" dirty="0">
                          <a:solidFill>
                            <a:schemeClr val="tx1"/>
                          </a:solidFill>
                          <a:effectLst/>
                          <a:latin typeface="+mn-lt"/>
                        </a:rPr>
                        <a:t>Reducción de horas de trabajo o salario</a:t>
                      </a:r>
                    </a:p>
                  </a:txBody>
                  <a:tcPr marL="9525" marR="9525" marT="91440" marB="91440" anchor="ctr"/>
                </a:tc>
                <a:extLst>
                  <a:ext uri="{0D108BD9-81ED-4DB2-BD59-A6C34878D82A}">
                    <a16:rowId xmlns:a16="http://schemas.microsoft.com/office/drawing/2014/main" val="416170847"/>
                  </a:ext>
                </a:extLst>
              </a:tr>
              <a:tr h="558701">
                <a:tc>
                  <a:txBody>
                    <a:bodyPr/>
                    <a:lstStyle/>
                    <a:p>
                      <a:pPr algn="ctr" fontAlgn="b"/>
                      <a:r>
                        <a:rPr lang="es-ES_tradnl" sz="1400" b="0" i="0" u="none" strike="noStrike" noProof="0" dirty="0">
                          <a:solidFill>
                            <a:schemeClr val="tx1"/>
                          </a:solidFill>
                          <a:effectLst/>
                          <a:latin typeface="+mn-lt"/>
                        </a:rPr>
                        <a:t>Saltarse comidas porque no le alcanzó para alimento</a:t>
                      </a:r>
                    </a:p>
                  </a:txBody>
                  <a:tcPr marL="9525" marR="9525" marT="91440" marB="91440" anchor="ctr"/>
                </a:tc>
                <a:extLst>
                  <a:ext uri="{0D108BD9-81ED-4DB2-BD59-A6C34878D82A}">
                    <a16:rowId xmlns:a16="http://schemas.microsoft.com/office/drawing/2014/main" val="3924865110"/>
                  </a:ext>
                </a:extLst>
              </a:tr>
              <a:tr h="558701">
                <a:tc>
                  <a:txBody>
                    <a:bodyPr/>
                    <a:lstStyle/>
                    <a:p>
                      <a:pPr algn="ctr" fontAlgn="b"/>
                      <a:r>
                        <a:rPr lang="es-ES_tradnl" sz="1400" b="0" i="0" u="none" strike="noStrike" noProof="0" dirty="0">
                          <a:solidFill>
                            <a:schemeClr val="tx1"/>
                          </a:solidFill>
                          <a:effectLst/>
                          <a:latin typeface="+mn-lt"/>
                        </a:rPr>
                        <a:t>Despido</a:t>
                      </a:r>
                    </a:p>
                  </a:txBody>
                  <a:tcPr marL="9525" marR="9525" marT="91440" marB="91440" anchor="ctr"/>
                </a:tc>
                <a:extLst>
                  <a:ext uri="{0D108BD9-81ED-4DB2-BD59-A6C34878D82A}">
                    <a16:rowId xmlns:a16="http://schemas.microsoft.com/office/drawing/2014/main" val="3400617886"/>
                  </a:ext>
                </a:extLst>
              </a:tr>
            </a:tbl>
          </a:graphicData>
        </a:graphic>
      </p:graphicFrame>
      <p:sp>
        <p:nvSpPr>
          <p:cNvPr id="5" name="Text Placeholder 4">
            <a:extLst>
              <a:ext uri="{FF2B5EF4-FFF2-40B4-BE49-F238E27FC236}">
                <a16:creationId xmlns:a16="http://schemas.microsoft.com/office/drawing/2014/main" id="{E1891843-59A3-4070-C6B0-C95B24996999}"/>
              </a:ext>
            </a:extLst>
          </p:cNvPr>
          <p:cNvSpPr>
            <a:spLocks noGrp="1"/>
          </p:cNvSpPr>
          <p:nvPr>
            <p:ph type="body" sz="quarter" idx="13"/>
          </p:nvPr>
        </p:nvSpPr>
        <p:spPr/>
        <p:txBody>
          <a:bodyPr/>
          <a:lstStyle/>
          <a:p>
            <a:endParaRPr lang="en-US"/>
          </a:p>
        </p:txBody>
      </p:sp>
      <p:graphicFrame>
        <p:nvGraphicFramePr>
          <p:cNvPr id="2" name="Chart 1">
            <a:extLst>
              <a:ext uri="{FF2B5EF4-FFF2-40B4-BE49-F238E27FC236}">
                <a16:creationId xmlns:a16="http://schemas.microsoft.com/office/drawing/2014/main" id="{9F9CC914-F5DA-5540-B895-4036DCD6D4DD}"/>
              </a:ext>
            </a:extLst>
          </p:cNvPr>
          <p:cNvGraphicFramePr/>
          <p:nvPr>
            <p:extLst>
              <p:ext uri="{D42A27DB-BD31-4B8C-83A1-F6EECF244321}">
                <p14:modId xmlns:p14="http://schemas.microsoft.com/office/powerpoint/2010/main" val="1185900843"/>
              </p:ext>
            </p:extLst>
          </p:nvPr>
        </p:nvGraphicFramePr>
        <p:xfrm>
          <a:off x="5285874" y="2264124"/>
          <a:ext cx="6371378" cy="4091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0950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4D82-F1CF-18AD-F0DB-66059C877120}"/>
              </a:ext>
            </a:extLst>
          </p:cNvPr>
          <p:cNvSpPr>
            <a:spLocks noGrp="1"/>
          </p:cNvSpPr>
          <p:nvPr>
            <p:ph type="title"/>
          </p:nvPr>
        </p:nvSpPr>
        <p:spPr/>
        <p:txBody>
          <a:bodyPr/>
          <a:lstStyle/>
          <a:p>
            <a:r>
              <a:rPr lang="es-ES_tradnl"/>
              <a:t>Impuestos</a:t>
            </a:r>
          </a:p>
        </p:txBody>
      </p:sp>
      <p:sp>
        <p:nvSpPr>
          <p:cNvPr id="3" name="Text Placeholder 2">
            <a:extLst>
              <a:ext uri="{FF2B5EF4-FFF2-40B4-BE49-F238E27FC236}">
                <a16:creationId xmlns:a16="http://schemas.microsoft.com/office/drawing/2014/main" id="{1A31B558-AB48-4B97-6F62-4D45195DC7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A5683-FFB8-A19C-B7FC-0D2D9AF0B5C1}"/>
              </a:ext>
            </a:extLst>
          </p:cNvPr>
          <p:cNvSpPr>
            <a:spLocks noGrp="1"/>
          </p:cNvSpPr>
          <p:nvPr>
            <p:ph type="sldNum" sz="quarter" idx="12"/>
          </p:nvPr>
        </p:nvSpPr>
        <p:spPr/>
        <p:txBody>
          <a:bodyPr/>
          <a:lstStyle/>
          <a:p>
            <a:fld id="{68963FF3-3082-0146-9045-A71664B0B906}" type="slidenum">
              <a:rPr lang="en-US" smtClean="0"/>
              <a:pPr/>
              <a:t>52</a:t>
            </a:fld>
            <a:endParaRPr lang="en-US" dirty="0"/>
          </a:p>
        </p:txBody>
      </p:sp>
    </p:spTree>
    <p:extLst>
      <p:ext uri="{BB962C8B-B14F-4D97-AF65-F5344CB8AC3E}">
        <p14:creationId xmlns:p14="http://schemas.microsoft.com/office/powerpoint/2010/main" val="1754248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7CA88-18A7-0A7A-FFBC-F0E95A9F8FAF}"/>
              </a:ext>
            </a:extLst>
          </p:cNvPr>
          <p:cNvSpPr>
            <a:spLocks noGrp="1"/>
          </p:cNvSpPr>
          <p:nvPr>
            <p:ph type="sldNum" sz="quarter" idx="10"/>
          </p:nvPr>
        </p:nvSpPr>
        <p:spPr/>
        <p:txBody>
          <a:bodyPr/>
          <a:lstStyle/>
          <a:p>
            <a:fld id="{68963FF3-3082-0146-9045-A71664B0B906}" type="slidenum">
              <a:rPr lang="en-US" smtClean="0"/>
              <a:t>53</a:t>
            </a:fld>
            <a:endParaRPr lang="en-US" dirty="0"/>
          </a:p>
        </p:txBody>
      </p:sp>
      <p:sp>
        <p:nvSpPr>
          <p:cNvPr id="3" name="Text Placeholder 2">
            <a:extLst>
              <a:ext uri="{FF2B5EF4-FFF2-40B4-BE49-F238E27FC236}">
                <a16:creationId xmlns:a16="http://schemas.microsoft.com/office/drawing/2014/main" id="{4FEEFCC4-786F-0E0D-027E-2AEC2529F4CE}"/>
              </a:ext>
            </a:extLst>
          </p:cNvPr>
          <p:cNvSpPr>
            <a:spLocks noGrp="1"/>
          </p:cNvSpPr>
          <p:nvPr>
            <p:ph type="body" sz="quarter" idx="11"/>
          </p:nvPr>
        </p:nvSpPr>
        <p:spPr/>
        <p:txBody>
          <a:bodyPr/>
          <a:lstStyle/>
          <a:p>
            <a:r>
              <a:rPr lang="es-ES_tradnl" dirty="0"/>
              <a:t>La mayoría está de acuerdo en que las personas con ingresos altos y las grandes corporaciones pagan muy pocos impuestos en Colorado.</a:t>
            </a:r>
          </a:p>
        </p:txBody>
      </p:sp>
      <p:sp>
        <p:nvSpPr>
          <p:cNvPr id="5" name="Text Placeholder 4">
            <a:extLst>
              <a:ext uri="{FF2B5EF4-FFF2-40B4-BE49-F238E27FC236}">
                <a16:creationId xmlns:a16="http://schemas.microsoft.com/office/drawing/2014/main" id="{369C3EA9-6243-D23F-D896-F35A20CB0518}"/>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E8D8A444-5A28-AD89-48F7-B3940122B801}"/>
              </a:ext>
            </a:extLst>
          </p:cNvPr>
          <p:cNvSpPr>
            <a:spLocks noGrp="1"/>
          </p:cNvSpPr>
          <p:nvPr>
            <p:ph type="body" sz="quarter" idx="12"/>
          </p:nvPr>
        </p:nvSpPr>
        <p:spPr/>
        <p:txBody>
          <a:bodyPr/>
          <a:lstStyle/>
          <a:p>
            <a:r>
              <a:rPr lang="es-ES_tradnl" dirty="0"/>
              <a:t>Q27. La siguiente es una lista de diferentes tipos de personas y grupos que pagan impuestos estatales y locales en Colorado. Para cada una, por favor indique si usted piensa que esa categoría de contribuyentes actualmente paga demasiados, la cantidad correcta o muy pocos impuestos estatales y locales. </a:t>
            </a:r>
          </a:p>
        </p:txBody>
      </p:sp>
      <p:graphicFrame>
        <p:nvGraphicFramePr>
          <p:cNvPr id="4" name="Chart 3">
            <a:extLst>
              <a:ext uri="{FF2B5EF4-FFF2-40B4-BE49-F238E27FC236}">
                <a16:creationId xmlns:a16="http://schemas.microsoft.com/office/drawing/2014/main" id="{F26CD7D0-4511-F931-1222-132E5649683A}"/>
              </a:ext>
            </a:extLst>
          </p:cNvPr>
          <p:cNvGraphicFramePr/>
          <p:nvPr>
            <p:extLst>
              <p:ext uri="{D42A27DB-BD31-4B8C-83A1-F6EECF244321}">
                <p14:modId xmlns:p14="http://schemas.microsoft.com/office/powerpoint/2010/main" val="619716225"/>
              </p:ext>
            </p:extLst>
          </p:nvPr>
        </p:nvGraphicFramePr>
        <p:xfrm>
          <a:off x="186431" y="2088027"/>
          <a:ext cx="11353800" cy="44152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1308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BDF07-FCD8-69F3-9DBC-97E3F76E0C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06336-D6D0-C030-1A8F-266084196114}"/>
              </a:ext>
            </a:extLst>
          </p:cNvPr>
          <p:cNvSpPr>
            <a:spLocks noGrp="1"/>
          </p:cNvSpPr>
          <p:nvPr>
            <p:ph type="sldNum" sz="quarter" idx="10"/>
          </p:nvPr>
        </p:nvSpPr>
        <p:spPr/>
        <p:txBody>
          <a:bodyPr/>
          <a:lstStyle/>
          <a:p>
            <a:fld id="{68963FF3-3082-0146-9045-A71664B0B906}" type="slidenum">
              <a:rPr lang="en-US" smtClean="0"/>
              <a:pPr/>
              <a:t>54</a:t>
            </a:fld>
            <a:endParaRPr lang="en-US" dirty="0"/>
          </a:p>
        </p:txBody>
      </p:sp>
      <p:sp>
        <p:nvSpPr>
          <p:cNvPr id="4" name="Text Placeholder 3">
            <a:extLst>
              <a:ext uri="{FF2B5EF4-FFF2-40B4-BE49-F238E27FC236}">
                <a16:creationId xmlns:a16="http://schemas.microsoft.com/office/drawing/2014/main" id="{8B80E105-0EE9-79EC-4BEA-CDA61E6D1FEF}"/>
              </a:ext>
            </a:extLst>
          </p:cNvPr>
          <p:cNvSpPr>
            <a:spLocks noGrp="1"/>
          </p:cNvSpPr>
          <p:nvPr>
            <p:ph type="body" sz="quarter" idx="12"/>
          </p:nvPr>
        </p:nvSpPr>
        <p:spPr>
          <a:xfrm>
            <a:off x="309966" y="917977"/>
            <a:ext cx="11561762" cy="842962"/>
          </a:xfrm>
        </p:spPr>
        <p:txBody>
          <a:bodyPr/>
          <a:lstStyle/>
          <a:p>
            <a:r>
              <a:rPr lang="es-ES_tradnl" sz="1300" dirty="0"/>
              <a:t>Q27. La siguiente es una lista de diferentes tipos de personas y grupos que pagan impuestos estatales y locales en Colorado. Para cada una, por favor indique si usted piensa que esa categoría de contribuyentes actualmente paga demasiados, la cantidad correcta o muy pocos impuestos estatales y locales. </a:t>
            </a:r>
          </a:p>
          <a:p>
            <a:r>
              <a:rPr lang="es-ES_tradnl" sz="1300" dirty="0"/>
              <a:t>(% Demasiados)</a:t>
            </a:r>
          </a:p>
          <a:p>
            <a:endParaRPr lang="es-ES_tradnl" sz="1300" dirty="0"/>
          </a:p>
        </p:txBody>
      </p:sp>
      <p:sp>
        <p:nvSpPr>
          <p:cNvPr id="8" name="Text Placeholder 7">
            <a:extLst>
              <a:ext uri="{FF2B5EF4-FFF2-40B4-BE49-F238E27FC236}">
                <a16:creationId xmlns:a16="http://schemas.microsoft.com/office/drawing/2014/main" id="{2170BBB0-B9D6-C0DA-C308-3EB87DAA45F1}"/>
              </a:ext>
            </a:extLst>
          </p:cNvPr>
          <p:cNvSpPr>
            <a:spLocks noGrp="1"/>
          </p:cNvSpPr>
          <p:nvPr>
            <p:ph type="body" sz="quarter" idx="11"/>
          </p:nvPr>
        </p:nvSpPr>
        <p:spPr/>
        <p:txBody>
          <a:bodyPr>
            <a:normAutofit/>
          </a:bodyPr>
          <a:lstStyle/>
          <a:p>
            <a:r>
              <a:rPr lang="es-ES" dirty="0"/>
              <a:t>La preocupación fiscal se acentúa entre demócratas: 32% más que los republicanos creen que los más pobres pagan en exceso</a:t>
            </a:r>
            <a:r>
              <a:rPr lang="es-ES_tradnl" dirty="0"/>
              <a:t>. </a:t>
            </a:r>
          </a:p>
        </p:txBody>
      </p:sp>
      <p:sp>
        <p:nvSpPr>
          <p:cNvPr id="6" name="Text Placeholder 5">
            <a:extLst>
              <a:ext uri="{FF2B5EF4-FFF2-40B4-BE49-F238E27FC236}">
                <a16:creationId xmlns:a16="http://schemas.microsoft.com/office/drawing/2014/main" id="{F3843004-2982-F330-7396-BB40A34397C5}"/>
              </a:ext>
            </a:extLst>
          </p:cNvPr>
          <p:cNvSpPr>
            <a:spLocks noGrp="1"/>
          </p:cNvSpPr>
          <p:nvPr>
            <p:ph type="body" sz="quarter" idx="13"/>
          </p:nvPr>
        </p:nvSpPr>
        <p:spPr/>
        <p:txBody>
          <a:bodyPr/>
          <a:lstStyle/>
          <a:p>
            <a:endParaRPr lang="en-US"/>
          </a:p>
        </p:txBody>
      </p:sp>
      <p:graphicFrame>
        <p:nvGraphicFramePr>
          <p:cNvPr id="3" name="Table 2">
            <a:extLst>
              <a:ext uri="{FF2B5EF4-FFF2-40B4-BE49-F238E27FC236}">
                <a16:creationId xmlns:a16="http://schemas.microsoft.com/office/drawing/2014/main" id="{26FBC248-8530-2561-7402-EB0BE028A3FE}"/>
              </a:ext>
            </a:extLst>
          </p:cNvPr>
          <p:cNvGraphicFramePr>
            <a:graphicFrameLocks noGrp="1"/>
          </p:cNvGraphicFramePr>
          <p:nvPr>
            <p:extLst>
              <p:ext uri="{D42A27DB-BD31-4B8C-83A1-F6EECF244321}">
                <p14:modId xmlns:p14="http://schemas.microsoft.com/office/powerpoint/2010/main" val="3535091825"/>
              </p:ext>
            </p:extLst>
          </p:nvPr>
        </p:nvGraphicFramePr>
        <p:xfrm>
          <a:off x="517144" y="2232535"/>
          <a:ext cx="11192256" cy="3707488"/>
        </p:xfrm>
        <a:graphic>
          <a:graphicData uri="http://schemas.openxmlformats.org/drawingml/2006/table">
            <a:tbl>
              <a:tblPr firstRow="1" bandRow="1">
                <a:tableStyleId>{073A0DAA-6AF3-43AB-8588-CEC1D06C72B9}</a:tableStyleId>
              </a:tblPr>
              <a:tblGrid>
                <a:gridCol w="3811835">
                  <a:extLst>
                    <a:ext uri="{9D8B030D-6E8A-4147-A177-3AD203B41FA5}">
                      <a16:colId xmlns:a16="http://schemas.microsoft.com/office/drawing/2014/main" val="3872929442"/>
                    </a:ext>
                  </a:extLst>
                </a:gridCol>
                <a:gridCol w="859587">
                  <a:extLst>
                    <a:ext uri="{9D8B030D-6E8A-4147-A177-3AD203B41FA5}">
                      <a16:colId xmlns:a16="http://schemas.microsoft.com/office/drawing/2014/main" val="2562949515"/>
                    </a:ext>
                  </a:extLst>
                </a:gridCol>
                <a:gridCol w="1445667">
                  <a:extLst>
                    <a:ext uri="{9D8B030D-6E8A-4147-A177-3AD203B41FA5}">
                      <a16:colId xmlns:a16="http://schemas.microsoft.com/office/drawing/2014/main" val="3837144783"/>
                    </a:ext>
                  </a:extLst>
                </a:gridCol>
                <a:gridCol w="1709405">
                  <a:extLst>
                    <a:ext uri="{9D8B030D-6E8A-4147-A177-3AD203B41FA5}">
                      <a16:colId xmlns:a16="http://schemas.microsoft.com/office/drawing/2014/main" val="2146008061"/>
                    </a:ext>
                  </a:extLst>
                </a:gridCol>
                <a:gridCol w="1500386">
                  <a:extLst>
                    <a:ext uri="{9D8B030D-6E8A-4147-A177-3AD203B41FA5}">
                      <a16:colId xmlns:a16="http://schemas.microsoft.com/office/drawing/2014/main" val="4000977195"/>
                    </a:ext>
                  </a:extLst>
                </a:gridCol>
                <a:gridCol w="1865376">
                  <a:extLst>
                    <a:ext uri="{9D8B030D-6E8A-4147-A177-3AD203B41FA5}">
                      <a16:colId xmlns:a16="http://schemas.microsoft.com/office/drawing/2014/main" val="3298816430"/>
                    </a:ext>
                  </a:extLst>
                </a:gridCol>
              </a:tblGrid>
              <a:tr h="463436">
                <a:tc rowSpan="2">
                  <a:txBody>
                    <a:bodyPr/>
                    <a:lstStyle/>
                    <a:p>
                      <a:pPr algn="ctr">
                        <a:lnSpc>
                          <a:spcPts val="1400"/>
                        </a:lnSpc>
                      </a:pPr>
                      <a:r>
                        <a:rPr lang="es-ES_tradnl" sz="1400" b="1" kern="1200" noProof="0" dirty="0">
                          <a:solidFill>
                            <a:schemeClr val="lt1"/>
                          </a:solidFill>
                          <a:latin typeface="+mj-lt"/>
                          <a:ea typeface="+mn-ea"/>
                          <a:cs typeface="+mn-cs"/>
                        </a:rPr>
                        <a:t>Persona/Grupo</a:t>
                      </a:r>
                    </a:p>
                  </a:txBody>
                  <a:tcPr marT="91440" marB="91440" anchor="ctr">
                    <a:solidFill>
                      <a:schemeClr val="accent4"/>
                    </a:solidFill>
                  </a:tcPr>
                </a:tc>
                <a:tc rowSpan="2">
                  <a:txBody>
                    <a:bodyPr/>
                    <a:lstStyle/>
                    <a:p>
                      <a:pPr algn="ctr">
                        <a:lnSpc>
                          <a:spcPct val="100000"/>
                        </a:lnSpc>
                      </a:pPr>
                      <a:r>
                        <a:rPr lang="es-ES_tradnl" sz="1400" b="1" noProof="0" dirty="0">
                          <a:latin typeface="+mj-lt"/>
                        </a:rPr>
                        <a:t>Todos</a:t>
                      </a:r>
                    </a:p>
                  </a:txBody>
                  <a:tcPr marT="91440" marB="9144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s-ES_tradnl" sz="1400" b="1" noProof="0" dirty="0">
                          <a:latin typeface="+mj-lt"/>
                        </a:rPr>
                        <a:t>Partido</a:t>
                      </a:r>
                    </a:p>
                  </a:txBody>
                  <a:tcPr marT="91440" marB="9144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s-ES_tradnl" sz="1400" b="1" noProof="0" dirty="0">
                          <a:latin typeface="+mj-lt"/>
                        </a:rPr>
                        <a:t>Diferencia entre </a:t>
                      </a:r>
                      <a:r>
                        <a:rPr lang="es-ES_tradnl" sz="1400" b="1" noProof="0" dirty="0" err="1">
                          <a:latin typeface="+mj-lt"/>
                        </a:rPr>
                        <a:t>Dem-Rep</a:t>
                      </a:r>
                      <a:endParaRPr lang="es-ES_tradnl" sz="1400" b="1" noProof="0" dirty="0">
                        <a:latin typeface="+mj-lt"/>
                      </a:endParaRPr>
                    </a:p>
                  </a:txBody>
                  <a:tcPr marT="91440" marB="91440"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496855904"/>
                  </a:ext>
                </a:extLst>
              </a:tr>
              <a:tr h="463436">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s-ES_tradnl" sz="1400" b="1" u="none" strike="noStrike" noProof="0" dirty="0">
                          <a:solidFill>
                            <a:schemeClr val="accent3"/>
                          </a:solidFill>
                          <a:effectLst/>
                          <a:latin typeface="+mj-lt"/>
                        </a:rPr>
                        <a:t>Demócratas</a:t>
                      </a:r>
                      <a:endParaRPr lang="es-ES_tradnl" sz="1400" b="1" i="0" u="none" strike="noStrike" noProof="0" dirty="0">
                        <a:solidFill>
                          <a:schemeClr val="accent3"/>
                        </a:solidFill>
                        <a:effectLst/>
                        <a:latin typeface="+mj-lt"/>
                      </a:endParaRP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lnSpc>
                          <a:spcPct val="100000"/>
                        </a:lnSpc>
                      </a:pPr>
                      <a:r>
                        <a:rPr lang="es-ES_tradnl" sz="1400" b="1" u="none" strike="noStrike" noProof="0" dirty="0">
                          <a:solidFill>
                            <a:schemeClr val="accent3"/>
                          </a:solidFill>
                          <a:effectLst/>
                          <a:latin typeface="+mj-lt"/>
                        </a:rPr>
                        <a:t>Independientes</a:t>
                      </a:r>
                      <a:endParaRPr lang="es-ES_tradnl" sz="1400" b="1" i="0" u="none" strike="noStrike" noProof="0" dirty="0">
                        <a:solidFill>
                          <a:schemeClr val="accent3"/>
                        </a:solidFill>
                        <a:effectLst/>
                        <a:latin typeface="+mj-lt"/>
                      </a:endParaRP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_tradnl" sz="1400" b="1" u="none" strike="noStrike" noProof="0" dirty="0">
                          <a:solidFill>
                            <a:schemeClr val="accent3"/>
                          </a:solidFill>
                          <a:effectLst/>
                          <a:latin typeface="+mj-lt"/>
                        </a:rPr>
                        <a:t>Republicanos</a:t>
                      </a:r>
                      <a:endParaRPr lang="es-ES_tradnl" sz="1400" b="1" i="0" u="none" strike="noStrike" noProof="0" dirty="0">
                        <a:solidFill>
                          <a:schemeClr val="accent3"/>
                        </a:solidFill>
                        <a:effectLst/>
                        <a:latin typeface="+mj-lt"/>
                      </a:endParaRPr>
                    </a:p>
                  </a:txBody>
                  <a:tcPr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07773922"/>
                  </a:ext>
                </a:extLst>
              </a:tr>
              <a:tr h="463436">
                <a:tc>
                  <a:txBody>
                    <a:bodyPr/>
                    <a:lstStyle/>
                    <a:p>
                      <a:pPr algn="ctr" fontAlgn="ctr"/>
                      <a:r>
                        <a:rPr lang="es-ES_tradnl" sz="1400" b="0" i="0" u="none" strike="noStrike" noProof="0" dirty="0">
                          <a:solidFill>
                            <a:srgbClr val="2D3342"/>
                          </a:solidFill>
                          <a:effectLst/>
                          <a:latin typeface="+mn-lt"/>
                        </a:rPr>
                        <a:t>Su propio hogar</a:t>
                      </a:r>
                    </a:p>
                  </a:txBody>
                  <a:tcPr marT="91440" marB="9144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63%</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62%</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60%</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81%</a:t>
                      </a:r>
                    </a:p>
                  </a:txBody>
                  <a:tcPr marL="7620" marR="7620" marT="7620"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chemeClr val="accent4"/>
                          </a:solidFill>
                          <a:effectLst/>
                          <a:latin typeface="+mj-lt"/>
                        </a:rPr>
                        <a:t>-19%</a:t>
                      </a:r>
                    </a:p>
                  </a:txBody>
                  <a:tcPr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949160961"/>
                  </a:ext>
                </a:extLst>
              </a:tr>
              <a:tr h="463436">
                <a:tc>
                  <a:txBody>
                    <a:bodyPr/>
                    <a:lstStyle/>
                    <a:p>
                      <a:pPr algn="ctr" fontAlgn="ctr"/>
                      <a:r>
                        <a:rPr lang="es-ES_tradnl" sz="1400" b="0" i="0" u="none" strike="noStrike" noProof="0" dirty="0">
                          <a:solidFill>
                            <a:srgbClr val="2D3342"/>
                          </a:solidFill>
                          <a:effectLst/>
                          <a:latin typeface="+mn-lt"/>
                        </a:rPr>
                        <a:t>Las personas de bajos ingresos</a:t>
                      </a:r>
                    </a:p>
                  </a:txBody>
                  <a:tcPr marT="91440" marB="9144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60%</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70%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60%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1"/>
                          </a:solidFill>
                          <a:effectLst/>
                          <a:latin typeface="+mj-lt"/>
                        </a:rPr>
                        <a:t>+32%</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828090453"/>
                  </a:ext>
                </a:extLst>
              </a:tr>
              <a:tr h="463436">
                <a:tc>
                  <a:txBody>
                    <a:bodyPr/>
                    <a:lstStyle/>
                    <a:p>
                      <a:pPr algn="ctr" fontAlgn="ctr"/>
                      <a:r>
                        <a:rPr lang="es-ES_tradnl" sz="1400" b="0" i="0" u="none" strike="noStrike" noProof="0" dirty="0">
                          <a:solidFill>
                            <a:srgbClr val="2D3342"/>
                          </a:solidFill>
                          <a:effectLst/>
                          <a:latin typeface="+mn-lt"/>
                        </a:rPr>
                        <a:t>Las personas de ingresos medios</a:t>
                      </a:r>
                    </a:p>
                  </a:txBody>
                  <a:tcPr marT="91440" marB="91440" anchor="ctr"/>
                </a:tc>
                <a:tc>
                  <a:txBody>
                    <a:bodyPr/>
                    <a:lstStyle/>
                    <a:p>
                      <a:pPr algn="ctr" fontAlgn="ctr">
                        <a:buNone/>
                      </a:pPr>
                      <a:r>
                        <a:rPr lang="en-US" sz="1400" b="0" i="0" u="none" strike="noStrike">
                          <a:solidFill>
                            <a:schemeClr val="tx1"/>
                          </a:solidFill>
                          <a:effectLst/>
                          <a:latin typeface="+mj-lt"/>
                          <a:cs typeface="Calibri" panose="020F0502020204030204" pitchFamily="34" charset="0"/>
                        </a:rPr>
                        <a:t>56%</a:t>
                      </a:r>
                      <a:endParaRPr lang="en-US" sz="1400" b="0" i="0" u="none" strike="noStrike">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59%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-12%</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418635883"/>
                  </a:ext>
                </a:extLst>
              </a:tr>
              <a:tr h="463436">
                <a:tc>
                  <a:txBody>
                    <a:bodyPr/>
                    <a:lstStyle/>
                    <a:p>
                      <a:pPr algn="ctr" fontAlgn="ctr"/>
                      <a:r>
                        <a:rPr lang="es-ES_tradnl" sz="1400" b="0" i="0" u="none" strike="noStrike" noProof="0" dirty="0">
                          <a:solidFill>
                            <a:srgbClr val="2D3342"/>
                          </a:solidFill>
                          <a:effectLst/>
                          <a:latin typeface="+mn-lt"/>
                        </a:rPr>
                        <a:t>Las pequeñas empresas</a:t>
                      </a:r>
                    </a:p>
                  </a:txBody>
                  <a:tcPr marT="91440" marB="9144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51%</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54%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57%</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-8%</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587830973"/>
                  </a:ext>
                </a:extLst>
              </a:tr>
              <a:tr h="463436">
                <a:tc>
                  <a:txBody>
                    <a:bodyPr/>
                    <a:lstStyle/>
                    <a:p>
                      <a:pPr algn="ctr" fontAlgn="ctr"/>
                      <a:r>
                        <a:rPr lang="es-ES_tradnl" sz="1400" b="0" i="0" u="none" strike="noStrike" noProof="0" dirty="0">
                          <a:solidFill>
                            <a:srgbClr val="2D3342"/>
                          </a:solidFill>
                          <a:effectLst/>
                          <a:latin typeface="+mn-lt"/>
                        </a:rPr>
                        <a:t>Las personas de altos ingresos</a:t>
                      </a:r>
                    </a:p>
                  </a:txBody>
                  <a:tcPr marT="91440" marB="9144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12%</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-19%</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438450886"/>
                  </a:ext>
                </a:extLst>
              </a:tr>
              <a:tr h="463436">
                <a:tc>
                  <a:txBody>
                    <a:bodyPr/>
                    <a:lstStyle/>
                    <a:p>
                      <a:pPr algn="ctr" fontAlgn="ctr"/>
                      <a:r>
                        <a:rPr lang="es-ES_tradnl" sz="1400" b="0" i="0" u="none" strike="noStrike" noProof="0" dirty="0">
                          <a:solidFill>
                            <a:srgbClr val="2D3342"/>
                          </a:solidFill>
                          <a:effectLst/>
                          <a:latin typeface="+mn-lt"/>
                        </a:rPr>
                        <a:t>Las grandes corporaciones</a:t>
                      </a:r>
                    </a:p>
                  </a:txBody>
                  <a:tcPr marT="91440" marB="9144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8%</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16%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-13%</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481091798"/>
                  </a:ext>
                </a:extLst>
              </a:tr>
            </a:tbl>
          </a:graphicData>
        </a:graphic>
      </p:graphicFrame>
    </p:spTree>
    <p:extLst>
      <p:ext uri="{BB962C8B-B14F-4D97-AF65-F5344CB8AC3E}">
        <p14:creationId xmlns:p14="http://schemas.microsoft.com/office/powerpoint/2010/main" val="1469414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FCF7C-F9CD-0BBE-A614-B3137A0606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A489FF1B-8148-A60F-DD5C-45DA547681D8}"/>
              </a:ext>
            </a:extLst>
          </p:cNvPr>
          <p:cNvSpPr>
            <a:spLocks noGrp="1"/>
          </p:cNvSpPr>
          <p:nvPr>
            <p:ph type="body" sz="quarter" idx="12"/>
          </p:nvPr>
        </p:nvSpPr>
        <p:spPr/>
        <p:txBody>
          <a:bodyPr/>
          <a:lstStyle/>
          <a:p>
            <a:r>
              <a:rPr lang="es-ES_tradnl" dirty="0"/>
              <a:t>Q28. La siguiente es una lista de servicios públicos que son financiados por los impuestos estatales y locales de Colorado. Para cada una, indique qué tan importante es para usted que sus dólares de impuestos sean dirigidos a ese servicio: extremadamente importante, muy importante, algo importante o nada importante. </a:t>
            </a:r>
          </a:p>
        </p:txBody>
      </p:sp>
      <p:sp>
        <p:nvSpPr>
          <p:cNvPr id="5" name="Text Placeholder 4">
            <a:extLst>
              <a:ext uri="{FF2B5EF4-FFF2-40B4-BE49-F238E27FC236}">
                <a16:creationId xmlns:a16="http://schemas.microsoft.com/office/drawing/2014/main" id="{AEE3B321-D5D5-834A-BD31-225932593284}"/>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9E225686-994B-6C01-1BB6-71734C6B6DC9}"/>
              </a:ext>
            </a:extLst>
          </p:cNvPr>
          <p:cNvGraphicFramePr/>
          <p:nvPr/>
        </p:nvGraphicFramePr>
        <p:xfrm>
          <a:off x="-62144" y="2246050"/>
          <a:ext cx="10928413" cy="4182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575E03D0-5C07-C395-BB9D-F6B57093A3CC}"/>
              </a:ext>
            </a:extLst>
          </p:cNvPr>
          <p:cNvGraphicFramePr>
            <a:graphicFrameLocks noGrp="1"/>
          </p:cNvGraphicFramePr>
          <p:nvPr/>
        </p:nvGraphicFramePr>
        <p:xfrm>
          <a:off x="10466768" y="1985431"/>
          <a:ext cx="1731146" cy="3625256"/>
        </p:xfrm>
        <a:graphic>
          <a:graphicData uri="http://schemas.openxmlformats.org/drawingml/2006/table">
            <a:tbl>
              <a:tblPr>
                <a:tableStyleId>{5C22544A-7EE6-4342-B048-85BDC9FD1C3A}</a:tableStyleId>
              </a:tblPr>
              <a:tblGrid>
                <a:gridCol w="1731146">
                  <a:extLst>
                    <a:ext uri="{9D8B030D-6E8A-4147-A177-3AD203B41FA5}">
                      <a16:colId xmlns:a16="http://schemas.microsoft.com/office/drawing/2014/main" val="3728757123"/>
                    </a:ext>
                  </a:extLst>
                </a:gridCol>
              </a:tblGrid>
              <a:tr h="371118">
                <a:tc>
                  <a:txBody>
                    <a:bodyPr/>
                    <a:lstStyle/>
                    <a:p>
                      <a:pPr algn="ctr" fontAlgn="b">
                        <a:lnSpc>
                          <a:spcPts val="1700"/>
                        </a:lnSpc>
                      </a:pPr>
                      <a:r>
                        <a:rPr lang="en-US" sz="1400" b="0" u="none" strike="noStrike" dirty="0">
                          <a:solidFill>
                            <a:schemeClr val="accent1"/>
                          </a:solidFill>
                          <a:effectLst/>
                          <a:latin typeface="+mj-lt"/>
                        </a:rPr>
                        <a:t>Ext./Muy </a:t>
                      </a:r>
                      <a:r>
                        <a:rPr lang="en-US" sz="1400" b="0" u="none" strike="noStrike" dirty="0" err="1">
                          <a:solidFill>
                            <a:schemeClr val="accent1"/>
                          </a:solidFill>
                          <a:effectLst/>
                          <a:latin typeface="+mj-lt"/>
                        </a:rPr>
                        <a:t>Importante</a:t>
                      </a:r>
                      <a:endParaRPr lang="en-US" sz="1400" b="0" i="0" u="none" strike="noStrike" dirty="0">
                        <a:solidFill>
                          <a:schemeClr val="accent1"/>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428803">
                <a:tc>
                  <a:txBody>
                    <a:bodyPr/>
                    <a:lstStyle/>
                    <a:p>
                      <a:pPr algn="ctr" fontAlgn="ctr"/>
                      <a:r>
                        <a:rPr lang="en-US" sz="1400" b="0" i="0" u="none" strike="noStrike" dirty="0">
                          <a:solidFill>
                            <a:schemeClr val="accent1"/>
                          </a:solidFill>
                          <a:effectLst/>
                          <a:latin typeface="+mj-lt"/>
                        </a:rPr>
                        <a:t>81%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701336">
                <a:tc>
                  <a:txBody>
                    <a:bodyPr/>
                    <a:lstStyle/>
                    <a:p>
                      <a:pPr algn="ctr" fontAlgn="ctr"/>
                      <a:r>
                        <a:rPr lang="en-US" sz="1400" b="0" i="0" u="none" strike="noStrike" dirty="0">
                          <a:solidFill>
                            <a:schemeClr val="accent1"/>
                          </a:solidFill>
                          <a:effectLst/>
                          <a:latin typeface="+mj-lt"/>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692459">
                <a:tc>
                  <a:txBody>
                    <a:bodyPr/>
                    <a:lstStyle/>
                    <a:p>
                      <a:pPr algn="ctr" fontAlgn="ctr"/>
                      <a:r>
                        <a:rPr lang="en-US" sz="1400" b="0" i="0" u="none" strike="noStrike" dirty="0">
                          <a:solidFill>
                            <a:schemeClr val="accent1"/>
                          </a:solidFill>
                          <a:effectLst/>
                          <a:latin typeface="+mj-lt"/>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719091">
                <a:tc>
                  <a:txBody>
                    <a:bodyPr/>
                    <a:lstStyle/>
                    <a:p>
                      <a:pPr algn="ctr" fontAlgn="ctr"/>
                      <a:r>
                        <a:rPr lang="en-US" sz="1400" b="0" i="0" u="none" strike="noStrike" dirty="0">
                          <a:solidFill>
                            <a:schemeClr val="accent1"/>
                          </a:solidFill>
                          <a:effectLst/>
                          <a:latin typeface="+mj-lt"/>
                        </a:rPr>
                        <a:t>73%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683580">
                <a:tc>
                  <a:txBody>
                    <a:bodyPr/>
                    <a:lstStyle/>
                    <a:p>
                      <a:pPr algn="ctr" fontAlgn="ctr"/>
                      <a:r>
                        <a:rPr lang="en-US" sz="1400" b="0" i="0" u="none" strike="noStrike" dirty="0">
                          <a:solidFill>
                            <a:schemeClr val="accent1"/>
                          </a:solidFill>
                          <a:effectLst/>
                          <a:latin typeface="+mj-lt"/>
                        </a:rPr>
                        <a:t>70%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07658"/>
                  </a:ext>
                </a:extLst>
              </a:tr>
            </a:tbl>
          </a:graphicData>
        </a:graphic>
      </p:graphicFrame>
      <p:sp>
        <p:nvSpPr>
          <p:cNvPr id="9" name="Text Placeholder 8">
            <a:extLst>
              <a:ext uri="{FF2B5EF4-FFF2-40B4-BE49-F238E27FC236}">
                <a16:creationId xmlns:a16="http://schemas.microsoft.com/office/drawing/2014/main" id="{719B586E-FDD2-0837-CEA3-388247819631}"/>
              </a:ext>
            </a:extLst>
          </p:cNvPr>
          <p:cNvSpPr>
            <a:spLocks noGrp="1"/>
          </p:cNvSpPr>
          <p:nvPr>
            <p:ph type="body" sz="quarter" idx="11"/>
          </p:nvPr>
        </p:nvSpPr>
        <p:spPr>
          <a:xfrm>
            <a:off x="309966" y="61785"/>
            <a:ext cx="11561762" cy="1185527"/>
          </a:xfrm>
        </p:spPr>
        <p:txBody>
          <a:bodyPr/>
          <a:lstStyle/>
          <a:p>
            <a:r>
              <a:rPr lang="es-ES" dirty="0"/>
              <a:t>Cuando se trata de decidir cómo usar los impuestos, los votantes lo tienen claro: la seguridad pública es su principal prioridad</a:t>
            </a:r>
            <a:r>
              <a:rPr lang="es-ES_tradnl" dirty="0"/>
              <a:t>.</a:t>
            </a:r>
          </a:p>
          <a:p>
            <a:endParaRPr lang="en-US" dirty="0"/>
          </a:p>
        </p:txBody>
      </p:sp>
    </p:spTree>
    <p:extLst>
      <p:ext uri="{BB962C8B-B14F-4D97-AF65-F5344CB8AC3E}">
        <p14:creationId xmlns:p14="http://schemas.microsoft.com/office/powerpoint/2010/main" val="2935045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8BCE5D-6643-30DF-37E8-8B6212730E4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5175839A-B3F3-D3B3-060B-C92EF72D575F}"/>
              </a:ext>
            </a:extLst>
          </p:cNvPr>
          <p:cNvSpPr>
            <a:spLocks noGrp="1"/>
          </p:cNvSpPr>
          <p:nvPr>
            <p:ph type="body" sz="quarter" idx="12"/>
          </p:nvPr>
        </p:nvSpPr>
        <p:spPr/>
        <p:txBody>
          <a:bodyPr/>
          <a:lstStyle/>
          <a:p>
            <a:r>
              <a:rPr lang="es-ES_tradnl" sz="1200" dirty="0"/>
              <a:t>P28. La siguiente es una lista de servicios públicos que son financiados por los impuestos estatales y locales de Colorado. Para cada una, indique qué tan importante es para usted que sus dólares de impuestos sean dirigidos a ese servicio: extremadamente importante, muy importante, algo importante o nada importante. </a:t>
            </a:r>
          </a:p>
          <a:p>
            <a:r>
              <a:rPr lang="es-ES_tradnl" sz="1200" dirty="0"/>
              <a:t>(% Extremadamente/Muy Importante)</a:t>
            </a:r>
          </a:p>
        </p:txBody>
      </p:sp>
      <p:sp>
        <p:nvSpPr>
          <p:cNvPr id="5" name="Text Placeholder 4">
            <a:extLst>
              <a:ext uri="{FF2B5EF4-FFF2-40B4-BE49-F238E27FC236}">
                <a16:creationId xmlns:a16="http://schemas.microsoft.com/office/drawing/2014/main" id="{1EA9A50F-7EE8-9C65-3795-493F8A4285BA}"/>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4C1093B3-918F-4CD2-1F61-28887C0D69A3}"/>
              </a:ext>
            </a:extLst>
          </p:cNvPr>
          <p:cNvGraphicFramePr>
            <a:graphicFrameLocks noGrp="1"/>
          </p:cNvGraphicFramePr>
          <p:nvPr/>
        </p:nvGraphicFramePr>
        <p:xfrm>
          <a:off x="609600" y="2283543"/>
          <a:ext cx="10972800" cy="3709785"/>
        </p:xfrm>
        <a:graphic>
          <a:graphicData uri="http://schemas.openxmlformats.org/drawingml/2006/table">
            <a:tbl>
              <a:tblPr firstRow="1" bandRow="1">
                <a:tableStyleId>{073A0DAA-6AF3-43AB-8588-CEC1D06C72B9}</a:tableStyleId>
              </a:tblPr>
              <a:tblGrid>
                <a:gridCol w="3439886">
                  <a:extLst>
                    <a:ext uri="{9D8B030D-6E8A-4147-A177-3AD203B41FA5}">
                      <a16:colId xmlns:a16="http://schemas.microsoft.com/office/drawing/2014/main" val="3800592379"/>
                    </a:ext>
                  </a:extLst>
                </a:gridCol>
                <a:gridCol w="795646">
                  <a:extLst>
                    <a:ext uri="{9D8B030D-6E8A-4147-A177-3AD203B41FA5}">
                      <a16:colId xmlns:a16="http://schemas.microsoft.com/office/drawing/2014/main" val="327636290"/>
                    </a:ext>
                  </a:extLst>
                </a:gridCol>
                <a:gridCol w="1054018">
                  <a:extLst>
                    <a:ext uri="{9D8B030D-6E8A-4147-A177-3AD203B41FA5}">
                      <a16:colId xmlns:a16="http://schemas.microsoft.com/office/drawing/2014/main" val="2653160821"/>
                    </a:ext>
                  </a:extLst>
                </a:gridCol>
                <a:gridCol w="1136650">
                  <a:extLst>
                    <a:ext uri="{9D8B030D-6E8A-4147-A177-3AD203B41FA5}">
                      <a16:colId xmlns:a16="http://schemas.microsoft.com/office/drawing/2014/main" val="1716402466"/>
                    </a:ext>
                  </a:extLst>
                </a:gridCol>
                <a:gridCol w="1136650">
                  <a:extLst>
                    <a:ext uri="{9D8B030D-6E8A-4147-A177-3AD203B41FA5}">
                      <a16:colId xmlns:a16="http://schemas.microsoft.com/office/drawing/2014/main" val="1722514633"/>
                    </a:ext>
                  </a:extLst>
                </a:gridCol>
                <a:gridCol w="1136650">
                  <a:extLst>
                    <a:ext uri="{9D8B030D-6E8A-4147-A177-3AD203B41FA5}">
                      <a16:colId xmlns:a16="http://schemas.microsoft.com/office/drawing/2014/main" val="126949249"/>
                    </a:ext>
                  </a:extLst>
                </a:gridCol>
                <a:gridCol w="1136650">
                  <a:extLst>
                    <a:ext uri="{9D8B030D-6E8A-4147-A177-3AD203B41FA5}">
                      <a16:colId xmlns:a16="http://schemas.microsoft.com/office/drawing/2014/main" val="596334569"/>
                    </a:ext>
                  </a:extLst>
                </a:gridCol>
                <a:gridCol w="1136650">
                  <a:extLst>
                    <a:ext uri="{9D8B030D-6E8A-4147-A177-3AD203B41FA5}">
                      <a16:colId xmlns:a16="http://schemas.microsoft.com/office/drawing/2014/main" val="1013737291"/>
                    </a:ext>
                  </a:extLst>
                </a:gridCol>
              </a:tblGrid>
              <a:tr h="474146">
                <a:tc rowSpan="2">
                  <a:txBody>
                    <a:bodyPr/>
                    <a:lstStyle/>
                    <a:p>
                      <a:pPr algn="ctr">
                        <a:lnSpc>
                          <a:spcPct val="100000"/>
                        </a:lnSpc>
                      </a:pPr>
                      <a:r>
                        <a:rPr lang="es-ES_tradnl" sz="1400" b="1" kern="1200" noProof="0" dirty="0">
                          <a:solidFill>
                            <a:schemeClr val="lt1"/>
                          </a:solidFill>
                          <a:latin typeface="+mn-lt"/>
                          <a:ea typeface="+mn-ea"/>
                          <a:cs typeface="+mn-cs"/>
                        </a:rPr>
                        <a:t>Servicio Público</a:t>
                      </a:r>
                    </a:p>
                  </a:txBody>
                  <a:tcPr marT="91440" marB="91440" anchor="ctr">
                    <a:solidFill>
                      <a:schemeClr val="accent1"/>
                    </a:solidFill>
                  </a:tcPr>
                </a:tc>
                <a:tc rowSpan="2">
                  <a:txBody>
                    <a:bodyPr/>
                    <a:lstStyle/>
                    <a:p>
                      <a:pPr algn="ctr">
                        <a:lnSpc>
                          <a:spcPct val="100000"/>
                        </a:lnSpc>
                      </a:pPr>
                      <a:r>
                        <a:rPr lang="en-US" sz="1400" dirty="0">
                          <a:latin typeface="+mj-lt"/>
                        </a:rPr>
                        <a:t>Todos</a:t>
                      </a:r>
                    </a:p>
                  </a:txBody>
                  <a:tcPr marT="91440" marB="91440" anchor="ctr">
                    <a:lnR w="38100" cap="flat" cmpd="sng" algn="ctr">
                      <a:solidFill>
                        <a:schemeClr val="accent3"/>
                      </a:solidFill>
                      <a:prstDash val="solid"/>
                      <a:round/>
                      <a:headEnd type="none" w="med" len="med"/>
                      <a:tailEnd type="none" w="med" len="med"/>
                    </a:lnR>
                    <a:solidFill>
                      <a:schemeClr val="accent1"/>
                    </a:solidFill>
                  </a:tcPr>
                </a:tc>
                <a:tc gridSpan="6">
                  <a:txBody>
                    <a:bodyPr/>
                    <a:lstStyle/>
                    <a:p>
                      <a:pPr algn="ctr">
                        <a:lnSpc>
                          <a:spcPct val="100000"/>
                        </a:lnSpc>
                      </a:pPr>
                      <a:r>
                        <a:rPr lang="en-US" sz="1400" dirty="0" err="1">
                          <a:latin typeface="+mj-lt"/>
                        </a:rPr>
                        <a:t>Ingreso</a:t>
                      </a:r>
                      <a:r>
                        <a:rPr lang="en-US" sz="1400" dirty="0">
                          <a:latin typeface="+mj-lt"/>
                        </a:rPr>
                        <a:t> del Hogar</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15995647"/>
                  </a:ext>
                </a:extLst>
              </a:tr>
              <a:tr h="729455">
                <a:tc vMerge="1">
                  <a:txBody>
                    <a:bodyPr/>
                    <a:lstStyle/>
                    <a:p>
                      <a:endParaRPr lang="en-US" dirty="0"/>
                    </a:p>
                  </a:txBody>
                  <a:tcPr/>
                </a:tc>
                <a:tc vMerge="1">
                  <a:txBody>
                    <a:bodyPr/>
                    <a:lstStyle/>
                    <a:p>
                      <a:endParaRPr lang="en-US" dirty="0"/>
                    </a:p>
                  </a:txBody>
                  <a:tcPr/>
                </a:tc>
                <a:tc>
                  <a:txBody>
                    <a:bodyPr/>
                    <a:lstStyle/>
                    <a:p>
                      <a:pPr algn="ctr" rtl="0" fontAlgn="b">
                        <a:lnSpc>
                          <a:spcPct val="100000"/>
                        </a:lnSpc>
                      </a:pPr>
                      <a:r>
                        <a:rPr lang="en-US" sz="1400" b="0" i="0" u="none" strike="noStrike" dirty="0">
                          <a:solidFill>
                            <a:schemeClr val="tx1"/>
                          </a:solidFill>
                          <a:effectLst/>
                          <a:latin typeface="+mj-lt"/>
                        </a:rPr>
                        <a:t>&lt;$30,000</a:t>
                      </a: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$30,000-$50,000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$50,000-$75,000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a:solidFill>
                            <a:schemeClr val="tx1"/>
                          </a:solidFill>
                          <a:effectLst/>
                          <a:latin typeface="+mj-lt"/>
                        </a:rPr>
                        <a:t>$75,000-$100,000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$100,000-$150,000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$150,000+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474146">
                <a:tc>
                  <a:txBody>
                    <a:bodyPr/>
                    <a:lstStyle/>
                    <a:p>
                      <a:pPr algn="ctr" fontAlgn="ctr">
                        <a:lnSpc>
                          <a:spcPct val="100000"/>
                        </a:lnSpc>
                      </a:pPr>
                      <a:r>
                        <a:rPr lang="es-ES_tradnl" sz="1400" b="0" i="0" u="none" strike="noStrike" noProof="0">
                          <a:solidFill>
                            <a:schemeClr val="tx1"/>
                          </a:solidFill>
                          <a:effectLst/>
                          <a:latin typeface="+mn-lt"/>
                        </a:rPr>
                        <a:t>Seguridad pública</a:t>
                      </a:r>
                    </a:p>
                  </a:txBody>
                  <a:tcPr marT="91440" marB="91440" anchor="ctr"/>
                </a:tc>
                <a:tc>
                  <a:txBody>
                    <a:bodyPr/>
                    <a:lstStyle/>
                    <a:p>
                      <a:pPr algn="ctr" fontAlgn="ctr"/>
                      <a:r>
                        <a:rPr lang="en-US" sz="1400" b="1" i="0" u="none" strike="noStrike" dirty="0">
                          <a:solidFill>
                            <a:srgbClr val="000000"/>
                          </a:solidFill>
                          <a:effectLst/>
                          <a:latin typeface="+mj-lt"/>
                        </a:rPr>
                        <a:t>81%</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79%</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87%</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86%</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932737989"/>
                  </a:ext>
                </a:extLst>
              </a:tr>
              <a:tr h="474146">
                <a:tc>
                  <a:txBody>
                    <a:bodyPr/>
                    <a:lstStyle/>
                    <a:p>
                      <a:pPr algn="ctr" fontAlgn="ctr">
                        <a:lnSpc>
                          <a:spcPct val="100000"/>
                        </a:lnSpc>
                      </a:pPr>
                      <a:r>
                        <a:rPr lang="es-ES_tradnl" sz="1400" b="0" i="0" u="none" strike="noStrike" noProof="0">
                          <a:solidFill>
                            <a:schemeClr val="tx1"/>
                          </a:solidFill>
                          <a:effectLst/>
                          <a:latin typeface="+mn-lt"/>
                        </a:rPr>
                        <a:t>Estimular creación de empleos y economía</a:t>
                      </a:r>
                    </a:p>
                  </a:txBody>
                  <a:tcPr marT="91440" marB="9144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88%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64%</a:t>
                      </a:r>
                    </a:p>
                  </a:txBody>
                  <a:tcPr marL="7620" marR="7620" marT="7620" marB="0" anchor="ctr"/>
                </a:tc>
                <a:extLst>
                  <a:ext uri="{0D108BD9-81ED-4DB2-BD59-A6C34878D82A}">
                    <a16:rowId xmlns:a16="http://schemas.microsoft.com/office/drawing/2014/main" val="298775460"/>
                  </a:ext>
                </a:extLst>
              </a:tr>
              <a:tr h="474146">
                <a:tc>
                  <a:txBody>
                    <a:bodyPr/>
                    <a:lstStyle/>
                    <a:p>
                      <a:pPr algn="ctr" fontAlgn="ctr">
                        <a:lnSpc>
                          <a:spcPct val="100000"/>
                        </a:lnSpc>
                      </a:pPr>
                      <a:r>
                        <a:rPr lang="es-ES_tradnl" sz="1400" b="0" i="0" u="none" strike="noStrike" noProof="0">
                          <a:solidFill>
                            <a:schemeClr val="tx1"/>
                          </a:solidFill>
                          <a:effectLst/>
                          <a:latin typeface="+mn-lt"/>
                        </a:rPr>
                        <a:t>Atención de salud mental</a:t>
                      </a:r>
                    </a:p>
                  </a:txBody>
                  <a:tcPr marT="91440" marB="9144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82%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extLst>
                  <a:ext uri="{0D108BD9-81ED-4DB2-BD59-A6C34878D82A}">
                    <a16:rowId xmlns:a16="http://schemas.microsoft.com/office/drawing/2014/main" val="725025559"/>
                  </a:ext>
                </a:extLst>
              </a:tr>
              <a:tr h="474146">
                <a:tc>
                  <a:txBody>
                    <a:bodyPr/>
                    <a:lstStyle/>
                    <a:p>
                      <a:pPr algn="ctr" fontAlgn="ctr">
                        <a:lnSpc>
                          <a:spcPct val="100000"/>
                        </a:lnSpc>
                      </a:pPr>
                      <a:r>
                        <a:rPr lang="es-ES_tradnl" sz="1400" b="0" i="0" u="none" strike="noStrike" noProof="0" dirty="0">
                          <a:solidFill>
                            <a:schemeClr val="tx1"/>
                          </a:solidFill>
                          <a:effectLst/>
                          <a:latin typeface="+mn-lt"/>
                        </a:rPr>
                        <a:t>Atención de salud física</a:t>
                      </a:r>
                    </a:p>
                  </a:txBody>
                  <a:tcPr marT="91440" marB="91440" anchor="ctr"/>
                </a:tc>
                <a:tc>
                  <a:txBody>
                    <a:bodyPr/>
                    <a:lstStyle/>
                    <a:p>
                      <a:pPr algn="ctr" fontAlgn="ctr"/>
                      <a:r>
                        <a:rPr lang="en-US" sz="1400" b="1" i="0" u="none" strike="noStrike" dirty="0">
                          <a:solidFill>
                            <a:srgbClr val="000000"/>
                          </a:solidFill>
                          <a:effectLst/>
                          <a:latin typeface="+mj-lt"/>
                        </a:rPr>
                        <a:t>73%</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63%</a:t>
                      </a:r>
                    </a:p>
                  </a:txBody>
                  <a:tcPr marL="7620" marR="7620" marT="7620" marB="0" anchor="ctr"/>
                </a:tc>
                <a:extLst>
                  <a:ext uri="{0D108BD9-81ED-4DB2-BD59-A6C34878D82A}">
                    <a16:rowId xmlns:a16="http://schemas.microsoft.com/office/drawing/2014/main" val="1873794655"/>
                  </a:ext>
                </a:extLst>
              </a:tr>
              <a:tr h="474146">
                <a:tc>
                  <a:txBody>
                    <a:bodyPr/>
                    <a:lstStyle/>
                    <a:p>
                      <a:pPr algn="ctr" fontAlgn="ctr">
                        <a:lnSpc>
                          <a:spcPct val="100000"/>
                        </a:lnSpc>
                      </a:pPr>
                      <a:r>
                        <a:rPr lang="es-ES_tradnl" sz="1400" b="0" i="0" u="none" strike="noStrike" noProof="0" dirty="0">
                          <a:solidFill>
                            <a:schemeClr val="tx1"/>
                          </a:solidFill>
                          <a:effectLst/>
                          <a:latin typeface="+mn-lt"/>
                        </a:rPr>
                        <a:t>Vivienda</a:t>
                      </a:r>
                    </a:p>
                  </a:txBody>
                  <a:tcPr marT="91440" marB="91440" anchor="ctr"/>
                </a:tc>
                <a:tc>
                  <a:txBody>
                    <a:bodyPr/>
                    <a:lstStyle/>
                    <a:p>
                      <a:pPr algn="ctr" fontAlgn="ctr"/>
                      <a:r>
                        <a:rPr lang="en-US" sz="1400" b="1" i="0" u="none" strike="noStrike" dirty="0">
                          <a:solidFill>
                            <a:srgbClr val="000000"/>
                          </a:solidFill>
                          <a:effectLst/>
                          <a:latin typeface="+mj-lt"/>
                        </a:rPr>
                        <a:t>70%</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85%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71%</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44%</a:t>
                      </a:r>
                    </a:p>
                  </a:txBody>
                  <a:tcPr marL="7620" marR="7620" marT="7620" marB="0" anchor="ctr"/>
                </a:tc>
                <a:extLst>
                  <a:ext uri="{0D108BD9-81ED-4DB2-BD59-A6C34878D82A}">
                    <a16:rowId xmlns:a16="http://schemas.microsoft.com/office/drawing/2014/main" val="3541072885"/>
                  </a:ext>
                </a:extLst>
              </a:tr>
            </a:tbl>
          </a:graphicData>
        </a:graphic>
      </p:graphicFrame>
      <p:sp>
        <p:nvSpPr>
          <p:cNvPr id="8" name="Text Placeholder 7">
            <a:extLst>
              <a:ext uri="{FF2B5EF4-FFF2-40B4-BE49-F238E27FC236}">
                <a16:creationId xmlns:a16="http://schemas.microsoft.com/office/drawing/2014/main" id="{B1CCB5B5-98E7-275C-BCE6-8D9305869729}"/>
              </a:ext>
            </a:extLst>
          </p:cNvPr>
          <p:cNvSpPr>
            <a:spLocks noGrp="1"/>
          </p:cNvSpPr>
          <p:nvPr>
            <p:ph type="body" sz="quarter" idx="11"/>
          </p:nvPr>
        </p:nvSpPr>
        <p:spPr>
          <a:xfrm>
            <a:off x="309966" y="61786"/>
            <a:ext cx="11561762" cy="1208874"/>
          </a:xfrm>
        </p:spPr>
        <p:txBody>
          <a:bodyPr/>
          <a:lstStyle/>
          <a:p>
            <a:r>
              <a:rPr lang="es-ES" dirty="0"/>
              <a:t>La seguridad pública es una inversión primordial para los habitantes de Colorado, seguida de cerca por la estimulación de la economía</a:t>
            </a:r>
            <a:r>
              <a:rPr lang="es-ES_tradnl" dirty="0"/>
              <a:t>.</a:t>
            </a:r>
          </a:p>
          <a:p>
            <a:endParaRPr lang="en-US" dirty="0"/>
          </a:p>
        </p:txBody>
      </p:sp>
    </p:spTree>
    <p:extLst>
      <p:ext uri="{BB962C8B-B14F-4D97-AF65-F5344CB8AC3E}">
        <p14:creationId xmlns:p14="http://schemas.microsoft.com/office/powerpoint/2010/main" val="120909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8F1B-C18B-8CB8-A6A4-2CD390B8DD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A5D44-E08F-5061-B09C-5D9A50957C5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B816A849-4CB6-F5FE-4A5E-6D4D7D060DA0}"/>
              </a:ext>
            </a:extLst>
          </p:cNvPr>
          <p:cNvSpPr>
            <a:spLocks noGrp="1"/>
          </p:cNvSpPr>
          <p:nvPr>
            <p:ph type="body" sz="quarter" idx="12"/>
          </p:nvPr>
        </p:nvSpPr>
        <p:spPr/>
        <p:txBody>
          <a:bodyPr/>
          <a:lstStyle/>
          <a:p>
            <a:r>
              <a:rPr lang="es-ES_tradnl" sz="1200" dirty="0"/>
              <a:t>Q28. La siguiente es una lista de servicios públicos que son financiados por los impuestos estatales y locales de Colorado. Para cada una, indique qué tan importante es para usted que sus dólares de impuestos sean dirigidos a ese servicio: extremadamente importante, muy importante, algo importante o nada importante. </a:t>
            </a:r>
          </a:p>
          <a:p>
            <a:r>
              <a:rPr lang="es-ES_tradnl" sz="1200" dirty="0"/>
              <a:t>(% Extremadamente/Muy Importante)</a:t>
            </a:r>
          </a:p>
        </p:txBody>
      </p:sp>
      <p:graphicFrame>
        <p:nvGraphicFramePr>
          <p:cNvPr id="3" name="Table 5">
            <a:extLst>
              <a:ext uri="{FF2B5EF4-FFF2-40B4-BE49-F238E27FC236}">
                <a16:creationId xmlns:a16="http://schemas.microsoft.com/office/drawing/2014/main" id="{39AF691A-1264-C800-0A6E-31B5477B2321}"/>
              </a:ext>
            </a:extLst>
          </p:cNvPr>
          <p:cNvGraphicFramePr>
            <a:graphicFrameLocks noGrp="1"/>
          </p:cNvGraphicFramePr>
          <p:nvPr/>
        </p:nvGraphicFramePr>
        <p:xfrm>
          <a:off x="609601" y="2438719"/>
          <a:ext cx="10972798" cy="3610732"/>
        </p:xfrm>
        <a:graphic>
          <a:graphicData uri="http://schemas.openxmlformats.org/drawingml/2006/table">
            <a:tbl>
              <a:tblPr firstRow="1" bandRow="1">
                <a:tableStyleId>{073A0DAA-6AF3-43AB-8588-CEC1D06C72B9}</a:tableStyleId>
              </a:tblPr>
              <a:tblGrid>
                <a:gridCol w="3708413">
                  <a:extLst>
                    <a:ext uri="{9D8B030D-6E8A-4147-A177-3AD203B41FA5}">
                      <a16:colId xmlns:a16="http://schemas.microsoft.com/office/drawing/2014/main" val="3800592379"/>
                    </a:ext>
                  </a:extLst>
                </a:gridCol>
                <a:gridCol w="779723">
                  <a:extLst>
                    <a:ext uri="{9D8B030D-6E8A-4147-A177-3AD203B41FA5}">
                      <a16:colId xmlns:a16="http://schemas.microsoft.com/office/drawing/2014/main" val="327636290"/>
                    </a:ext>
                  </a:extLst>
                </a:gridCol>
                <a:gridCol w="1501990">
                  <a:extLst>
                    <a:ext uri="{9D8B030D-6E8A-4147-A177-3AD203B41FA5}">
                      <a16:colId xmlns:a16="http://schemas.microsoft.com/office/drawing/2014/main" val="2653160821"/>
                    </a:ext>
                  </a:extLst>
                </a:gridCol>
                <a:gridCol w="1483112">
                  <a:extLst>
                    <a:ext uri="{9D8B030D-6E8A-4147-A177-3AD203B41FA5}">
                      <a16:colId xmlns:a16="http://schemas.microsoft.com/office/drawing/2014/main" val="2040574421"/>
                    </a:ext>
                  </a:extLst>
                </a:gridCol>
                <a:gridCol w="1166520">
                  <a:extLst>
                    <a:ext uri="{9D8B030D-6E8A-4147-A177-3AD203B41FA5}">
                      <a16:colId xmlns:a16="http://schemas.microsoft.com/office/drawing/2014/main" val="596334569"/>
                    </a:ext>
                  </a:extLst>
                </a:gridCol>
                <a:gridCol w="1166520">
                  <a:extLst>
                    <a:ext uri="{9D8B030D-6E8A-4147-A177-3AD203B41FA5}">
                      <a16:colId xmlns:a16="http://schemas.microsoft.com/office/drawing/2014/main" val="1013737291"/>
                    </a:ext>
                  </a:extLst>
                </a:gridCol>
                <a:gridCol w="1166520">
                  <a:extLst>
                    <a:ext uri="{9D8B030D-6E8A-4147-A177-3AD203B41FA5}">
                      <a16:colId xmlns:a16="http://schemas.microsoft.com/office/drawing/2014/main" val="3740925484"/>
                    </a:ext>
                  </a:extLst>
                </a:gridCol>
              </a:tblGrid>
              <a:tr h="376644">
                <a:tc rowSpan="2">
                  <a:txBody>
                    <a:bodyPr/>
                    <a:lstStyle/>
                    <a:p>
                      <a:pPr algn="ctr">
                        <a:lnSpc>
                          <a:spcPct val="100000"/>
                        </a:lnSpc>
                      </a:pPr>
                      <a:r>
                        <a:rPr lang="es-ES_tradnl" sz="1400" b="1" kern="1200" noProof="0" dirty="0">
                          <a:solidFill>
                            <a:schemeClr val="lt1"/>
                          </a:solidFill>
                          <a:latin typeface="+mn-lt"/>
                          <a:ea typeface="+mn-ea"/>
                          <a:cs typeface="+mn-cs"/>
                        </a:rPr>
                        <a:t>Servicio Público</a:t>
                      </a:r>
                    </a:p>
                  </a:txBody>
                  <a:tcPr marT="91440" marB="91440" anchor="ctr">
                    <a:solidFill>
                      <a:schemeClr val="accent1"/>
                    </a:solidFill>
                  </a:tcPr>
                </a:tc>
                <a:tc rowSpan="2">
                  <a:txBody>
                    <a:bodyPr/>
                    <a:lstStyle/>
                    <a:p>
                      <a:pPr algn="ctr">
                        <a:lnSpc>
                          <a:spcPct val="100000"/>
                        </a:lnSpc>
                      </a:pPr>
                      <a:r>
                        <a:rPr lang="en-US" sz="1400" b="1" dirty="0">
                          <a:latin typeface="+mj-lt"/>
                        </a:rPr>
                        <a:t>Todos</a:t>
                      </a:r>
                    </a:p>
                  </a:txBody>
                  <a:tcPr marL="0" marR="0" marT="91440" marB="9144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ct val="100000"/>
                        </a:lnSpc>
                      </a:pPr>
                      <a:r>
                        <a:rPr lang="es-ES_tradnl" sz="1400" b="1" noProof="0" dirty="0">
                          <a:latin typeface="+mj-lt"/>
                        </a:rPr>
                        <a:t>Región</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15995647"/>
                  </a:ext>
                </a:extLst>
              </a:tr>
              <a:tr h="656980">
                <a:tc vMerge="1">
                  <a:txBody>
                    <a:bodyPr/>
                    <a:lstStyle/>
                    <a:p>
                      <a:endParaRPr lang="en-US" dirty="0"/>
                    </a:p>
                  </a:txBody>
                  <a:tcPr/>
                </a:tc>
                <a:tc vMerge="1">
                  <a:txBody>
                    <a:bodyPr/>
                    <a:lstStyle/>
                    <a:p>
                      <a:endParaRPr lang="en-US" dirty="0"/>
                    </a:p>
                  </a:txBody>
                  <a:tcPr/>
                </a:tc>
                <a:tc>
                  <a:txBody>
                    <a:bodyPr/>
                    <a:lstStyle/>
                    <a:p>
                      <a:pPr algn="ctr" fontAlgn="b"/>
                      <a:r>
                        <a:rPr lang="es-ES_tradnl" sz="1400" b="0" i="0" u="none" strike="noStrike" noProof="0" dirty="0">
                          <a:solidFill>
                            <a:schemeClr val="tx1"/>
                          </a:solidFill>
                          <a:effectLst/>
                          <a:latin typeface="+mj-lt"/>
                        </a:rPr>
                        <a:t>Planicies del Este</a:t>
                      </a:r>
                    </a:p>
                  </a:txBody>
                  <a:tcPr marL="9525" marR="9525"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s-ES_tradnl" sz="1400" b="0" i="0" u="none" strike="noStrike" noProof="0">
                          <a:solidFill>
                            <a:schemeClr val="tx1"/>
                          </a:solidFill>
                          <a:effectLst/>
                          <a:latin typeface="+mj-lt"/>
                        </a:rPr>
                        <a:t>Colorado</a:t>
                      </a:r>
                    </a:p>
                    <a:p>
                      <a:pPr algn="ctr" fontAlgn="b"/>
                      <a:r>
                        <a:rPr lang="es-ES_tradnl" sz="1400" b="0" i="0" u="none" strike="noStrike" noProof="0">
                          <a:solidFill>
                            <a:schemeClr val="tx1"/>
                          </a:solidFill>
                          <a:effectLst/>
                          <a:latin typeface="+mj-lt"/>
                        </a:rPr>
                        <a:t>Springs</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s-ES_tradnl" sz="1400" b="0" i="0" u="none" strike="noStrike" noProof="0">
                          <a:solidFill>
                            <a:schemeClr val="tx1"/>
                          </a:solidFill>
                          <a:effectLst/>
                          <a:latin typeface="+mj-lt"/>
                        </a:rPr>
                        <a:t>Larimer/</a:t>
                      </a:r>
                      <a:br>
                        <a:rPr lang="es-ES_tradnl" sz="1400" b="0" i="0" u="none" strike="noStrike" noProof="0">
                          <a:solidFill>
                            <a:schemeClr val="tx1"/>
                          </a:solidFill>
                          <a:effectLst/>
                          <a:latin typeface="+mj-lt"/>
                        </a:rPr>
                      </a:br>
                      <a:r>
                        <a:rPr lang="es-ES_tradnl" sz="1400" b="0" i="0" u="none" strike="noStrike" noProof="0">
                          <a:solidFill>
                            <a:schemeClr val="tx1"/>
                          </a:solidFill>
                          <a:effectLst/>
                          <a:latin typeface="+mj-lt"/>
                        </a:rPr>
                        <a:t>Weld</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s-ES_tradnl" sz="1400" b="0" i="0" u="none" strike="noStrike" noProof="0">
                          <a:solidFill>
                            <a:schemeClr val="tx1"/>
                          </a:solidFill>
                          <a:effectLst/>
                          <a:latin typeface="+mj-lt"/>
                        </a:rPr>
                        <a:t>Denver</a:t>
                      </a:r>
                    </a:p>
                    <a:p>
                      <a:pPr algn="ctr" fontAlgn="b"/>
                      <a:r>
                        <a:rPr lang="es-ES_tradnl" sz="1400" b="0" i="0" u="none" strike="noStrike" noProof="0">
                          <a:solidFill>
                            <a:schemeClr val="tx1"/>
                          </a:solidFill>
                          <a:effectLst/>
                          <a:latin typeface="+mj-lt"/>
                        </a:rPr>
                        <a:t>Metro</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s-ES_tradnl" sz="1400" b="0" i="0" u="none" strike="noStrike" kern="1200" noProof="0" dirty="0">
                          <a:solidFill>
                            <a:schemeClr val="tx1"/>
                          </a:solidFill>
                          <a:effectLst/>
                          <a:latin typeface="+mj-lt"/>
                          <a:ea typeface="+mn-ea"/>
                          <a:cs typeface="+mn-cs"/>
                        </a:rPr>
                        <a:t>Ladera Occidental</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491877">
                <a:tc>
                  <a:txBody>
                    <a:bodyPr/>
                    <a:lstStyle/>
                    <a:p>
                      <a:pPr algn="ctr" fontAlgn="ctr">
                        <a:lnSpc>
                          <a:spcPct val="100000"/>
                        </a:lnSpc>
                      </a:pPr>
                      <a:r>
                        <a:rPr lang="es-ES_tradnl" sz="1400" b="0" i="0" u="none" strike="noStrike" noProof="0" dirty="0">
                          <a:solidFill>
                            <a:schemeClr val="tx1"/>
                          </a:solidFill>
                          <a:effectLst/>
                          <a:latin typeface="+mn-lt"/>
                        </a:rPr>
                        <a:t>Seguridad pública</a:t>
                      </a:r>
                    </a:p>
                  </a:txBody>
                  <a:tcPr marT="91440" marB="91440" anchor="ctr"/>
                </a:tc>
                <a:tc>
                  <a:txBody>
                    <a:bodyPr/>
                    <a:lstStyle/>
                    <a:p>
                      <a:pPr algn="ctr" fontAlgn="ctr"/>
                      <a:r>
                        <a:rPr lang="en-US" sz="1400" b="1" i="0" u="none" strike="noStrike" dirty="0">
                          <a:solidFill>
                            <a:srgbClr val="000000"/>
                          </a:solidFill>
                          <a:effectLst/>
                          <a:latin typeface="+mj-lt"/>
                        </a:rPr>
                        <a:t>81%</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83%</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93%</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tx1"/>
                          </a:solidFill>
                          <a:effectLst/>
                          <a:latin typeface="Montserrat Light (Body)"/>
                        </a:rPr>
                        <a:t>91%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74%</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491877">
                <a:tc>
                  <a:txBody>
                    <a:bodyPr/>
                    <a:lstStyle/>
                    <a:p>
                      <a:pPr algn="ctr" fontAlgn="ctr">
                        <a:lnSpc>
                          <a:spcPct val="100000"/>
                        </a:lnSpc>
                      </a:pPr>
                      <a:r>
                        <a:rPr lang="es-ES_tradnl" sz="1400" b="0" i="0" u="none" strike="noStrike" noProof="0" dirty="0">
                          <a:solidFill>
                            <a:schemeClr val="tx1"/>
                          </a:solidFill>
                          <a:effectLst/>
                          <a:latin typeface="+mn-lt"/>
                        </a:rPr>
                        <a:t>Estimular creación de empleos y economía</a:t>
                      </a:r>
                    </a:p>
                  </a:txBody>
                  <a:tcPr marT="91440" marB="9144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25%</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81%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62%</a:t>
                      </a:r>
                    </a:p>
                  </a:txBody>
                  <a:tcPr marL="7620" marR="7620" marT="7620" marB="0" anchor="ctr"/>
                </a:tc>
                <a:extLst>
                  <a:ext uri="{0D108BD9-81ED-4DB2-BD59-A6C34878D82A}">
                    <a16:rowId xmlns:a16="http://schemas.microsoft.com/office/drawing/2014/main" val="3745797655"/>
                  </a:ext>
                </a:extLst>
              </a:tr>
              <a:tr h="491877">
                <a:tc>
                  <a:txBody>
                    <a:bodyPr/>
                    <a:lstStyle/>
                    <a:p>
                      <a:pPr algn="ctr" fontAlgn="ctr">
                        <a:lnSpc>
                          <a:spcPct val="100000"/>
                        </a:lnSpc>
                      </a:pPr>
                      <a:r>
                        <a:rPr lang="es-ES_tradnl" sz="1400" b="0" i="0" u="none" strike="noStrike" noProof="0" dirty="0">
                          <a:solidFill>
                            <a:schemeClr val="tx1"/>
                          </a:solidFill>
                          <a:effectLst/>
                          <a:latin typeface="+mn-lt"/>
                        </a:rPr>
                        <a:t>Atención de salud mental</a:t>
                      </a:r>
                    </a:p>
                  </a:txBody>
                  <a:tcPr marT="91440" marB="9144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82%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tc>
                <a:extLst>
                  <a:ext uri="{0D108BD9-81ED-4DB2-BD59-A6C34878D82A}">
                    <a16:rowId xmlns:a16="http://schemas.microsoft.com/office/drawing/2014/main" val="3248585081"/>
                  </a:ext>
                </a:extLst>
              </a:tr>
              <a:tr h="491877">
                <a:tc>
                  <a:txBody>
                    <a:bodyPr/>
                    <a:lstStyle/>
                    <a:p>
                      <a:pPr algn="ctr" fontAlgn="ctr">
                        <a:lnSpc>
                          <a:spcPct val="100000"/>
                        </a:lnSpc>
                      </a:pPr>
                      <a:r>
                        <a:rPr lang="es-ES_tradnl" sz="1400" b="0" i="0" u="none" strike="noStrike" noProof="0" dirty="0">
                          <a:solidFill>
                            <a:schemeClr val="tx1"/>
                          </a:solidFill>
                          <a:effectLst/>
                          <a:latin typeface="+mn-lt"/>
                        </a:rPr>
                        <a:t>Atención de salud física</a:t>
                      </a:r>
                    </a:p>
                  </a:txBody>
                  <a:tcPr marT="91440" marB="91440" anchor="ctr"/>
                </a:tc>
                <a:tc>
                  <a:txBody>
                    <a:bodyPr/>
                    <a:lstStyle/>
                    <a:p>
                      <a:pPr algn="ctr" fontAlgn="ctr"/>
                      <a:r>
                        <a:rPr lang="en-US" sz="1400" b="1" i="0" u="none" strike="noStrike" dirty="0">
                          <a:solidFill>
                            <a:srgbClr val="000000"/>
                          </a:solidFill>
                          <a:effectLst/>
                          <a:latin typeface="+mj-lt"/>
                        </a:rPr>
                        <a:t>73%</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69%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76%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69%</a:t>
                      </a:r>
                    </a:p>
                  </a:txBody>
                  <a:tcPr marL="7620" marR="7620" marT="7620" marB="0" anchor="ctr"/>
                </a:tc>
                <a:extLst>
                  <a:ext uri="{0D108BD9-81ED-4DB2-BD59-A6C34878D82A}">
                    <a16:rowId xmlns:a16="http://schemas.microsoft.com/office/drawing/2014/main" val="3382529085"/>
                  </a:ext>
                </a:extLst>
              </a:tr>
              <a:tr h="491877">
                <a:tc>
                  <a:txBody>
                    <a:bodyPr/>
                    <a:lstStyle/>
                    <a:p>
                      <a:pPr algn="ctr" fontAlgn="ctr">
                        <a:lnSpc>
                          <a:spcPct val="100000"/>
                        </a:lnSpc>
                      </a:pPr>
                      <a:r>
                        <a:rPr lang="es-ES_tradnl" sz="1400" b="0" i="0" u="none" strike="noStrike" noProof="0" dirty="0">
                          <a:solidFill>
                            <a:schemeClr val="tx1"/>
                          </a:solidFill>
                          <a:effectLst/>
                          <a:latin typeface="+mn-lt"/>
                        </a:rPr>
                        <a:t>Vivienda</a:t>
                      </a:r>
                    </a:p>
                  </a:txBody>
                  <a:tcPr marT="91440" marB="91440" anchor="ctr"/>
                </a:tc>
                <a:tc>
                  <a:txBody>
                    <a:bodyPr/>
                    <a:lstStyle/>
                    <a:p>
                      <a:pPr algn="ctr" fontAlgn="ctr"/>
                      <a:r>
                        <a:rPr lang="en-US" sz="1400" b="1" i="0" u="none" strike="noStrike" dirty="0">
                          <a:solidFill>
                            <a:srgbClr val="000000"/>
                          </a:solidFill>
                          <a:effectLst/>
                          <a:latin typeface="+mj-lt"/>
                        </a:rPr>
                        <a:t>70%</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57%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73%</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74%</a:t>
                      </a:r>
                    </a:p>
                  </a:txBody>
                  <a:tcPr marL="7620" marR="7620" marT="7620" marB="0" anchor="ctr"/>
                </a:tc>
                <a:extLst>
                  <a:ext uri="{0D108BD9-81ED-4DB2-BD59-A6C34878D82A}">
                    <a16:rowId xmlns:a16="http://schemas.microsoft.com/office/drawing/2014/main" val="3340272812"/>
                  </a:ext>
                </a:extLst>
              </a:tr>
            </a:tbl>
          </a:graphicData>
        </a:graphic>
      </p:graphicFrame>
      <p:sp>
        <p:nvSpPr>
          <p:cNvPr id="6" name="Text Placeholder 5">
            <a:extLst>
              <a:ext uri="{FF2B5EF4-FFF2-40B4-BE49-F238E27FC236}">
                <a16:creationId xmlns:a16="http://schemas.microsoft.com/office/drawing/2014/main" id="{30A9D578-8936-3D2D-8861-6EEE934EC23B}"/>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3F7CD535-F356-C5AE-AD27-0317AF32C92E}"/>
              </a:ext>
            </a:extLst>
          </p:cNvPr>
          <p:cNvSpPr>
            <a:spLocks noGrp="1"/>
          </p:cNvSpPr>
          <p:nvPr>
            <p:ph type="body" sz="quarter" idx="11"/>
          </p:nvPr>
        </p:nvSpPr>
        <p:spPr/>
        <p:txBody>
          <a:bodyPr/>
          <a:lstStyle/>
          <a:p>
            <a:r>
              <a:rPr lang="es-ES" dirty="0"/>
              <a:t>En Colorado Springs, la seguridad pública y la salud mental se destacan como prioridades de inversión de sus habitantes.</a:t>
            </a:r>
            <a:endParaRPr lang="en-US" dirty="0"/>
          </a:p>
        </p:txBody>
      </p:sp>
    </p:spTree>
    <p:extLst>
      <p:ext uri="{BB962C8B-B14F-4D97-AF65-F5344CB8AC3E}">
        <p14:creationId xmlns:p14="http://schemas.microsoft.com/office/powerpoint/2010/main" val="3560493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4400" dirty="0"/>
              <a:t>Sesión de preguntas y respuestas</a:t>
            </a:r>
          </a:p>
        </p:txBody>
      </p:sp>
      <p:sp>
        <p:nvSpPr>
          <p:cNvPr id="3" name="Text Placeholder 2"/>
          <p:cNvSpPr>
            <a:spLocks noGrp="1"/>
          </p:cNvSpPr>
          <p:nvPr>
            <p:ph type="body" idx="1"/>
          </p:nvPr>
        </p:nvSpPr>
        <p:spPr/>
        <p:txBody>
          <a:bodyPr/>
          <a:lstStyle/>
          <a:p>
            <a:r>
              <a:rPr lang="es-ES_tradnl" dirty="0"/>
              <a:t>¡Escriban sus preguntas en el chat!</a:t>
            </a:r>
          </a:p>
        </p:txBody>
      </p:sp>
      <p:sp>
        <p:nvSpPr>
          <p:cNvPr id="4" name="Slide Number Placeholder 3"/>
          <p:cNvSpPr>
            <a:spLocks noGrp="1"/>
          </p:cNvSpPr>
          <p:nvPr>
            <p:ph type="sldNum" sz="quarter" idx="12"/>
          </p:nvPr>
        </p:nvSpPr>
        <p:spPr/>
        <p:txBody>
          <a:bodyPr/>
          <a:lstStyle/>
          <a:p>
            <a:fld id="{68963FF3-3082-0146-9045-A71664B0B906}" type="slidenum">
              <a:rPr lang="en-US" smtClean="0"/>
              <a:pPr/>
              <a:t>58</a:t>
            </a:fld>
            <a:endParaRPr lang="en-US" dirty="0"/>
          </a:p>
        </p:txBody>
      </p:sp>
    </p:spTree>
    <p:extLst>
      <p:ext uri="{BB962C8B-B14F-4D97-AF65-F5344CB8AC3E}">
        <p14:creationId xmlns:p14="http://schemas.microsoft.com/office/powerpoint/2010/main" val="1322024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dirty="0"/>
          </a:p>
        </p:txBody>
      </p:sp>
      <p:sp>
        <p:nvSpPr>
          <p:cNvPr id="16" name="Content Placeholder 15"/>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68963FF3-3082-0146-9045-A71664B0B906}" type="slidenum">
              <a:rPr lang="en-US" smtClean="0"/>
              <a:pPr/>
              <a:t>59</a:t>
            </a:fld>
            <a:endParaRPr lang="en-US" dirty="0"/>
          </a:p>
        </p:txBody>
      </p:sp>
      <p:sp>
        <p:nvSpPr>
          <p:cNvPr id="17" name="Rectangle 16"/>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Regular" charset="0"/>
            </a:endParaRPr>
          </a:p>
        </p:txBody>
      </p:sp>
      <p:sp>
        <p:nvSpPr>
          <p:cNvPr id="19" name="TextBox 18">
            <a:extLst>
              <a:ext uri="{FF2B5EF4-FFF2-40B4-BE49-F238E27FC236}">
                <a16:creationId xmlns:a16="http://schemas.microsoft.com/office/drawing/2014/main" id="{4C793BFE-AC0C-404D-BB7B-F9CDA3270181}"/>
              </a:ext>
            </a:extLst>
          </p:cNvPr>
          <p:cNvSpPr txBox="1"/>
          <p:nvPr/>
        </p:nvSpPr>
        <p:spPr>
          <a:xfrm>
            <a:off x="1021277" y="2305196"/>
            <a:ext cx="6052457" cy="769441"/>
          </a:xfrm>
          <a:prstGeom prst="rect">
            <a:avLst/>
          </a:prstGeom>
          <a:noFill/>
        </p:spPr>
        <p:txBody>
          <a:bodyPr wrap="square" rtlCol="0">
            <a:spAutoFit/>
          </a:bodyPr>
          <a:lstStyle/>
          <a:p>
            <a:r>
              <a:rPr lang="en-US" sz="4400" b="1" dirty="0">
                <a:solidFill>
                  <a:srgbClr val="FFCD00"/>
                </a:solidFill>
                <a:latin typeface="Montserrat" charset="0"/>
                <a:ea typeface="Montserrat" charset="0"/>
                <a:cs typeface="Montserrat" charset="0"/>
              </a:rPr>
              <a:t>CONTÁCTANOS</a:t>
            </a:r>
          </a:p>
        </p:txBody>
      </p:sp>
      <p:sp>
        <p:nvSpPr>
          <p:cNvPr id="20" name="TextBox 19">
            <a:extLst>
              <a:ext uri="{FF2B5EF4-FFF2-40B4-BE49-F238E27FC236}">
                <a16:creationId xmlns:a16="http://schemas.microsoft.com/office/drawing/2014/main" id="{DC8E373D-9E69-9944-89D1-8D6DC0671389}"/>
              </a:ext>
            </a:extLst>
          </p:cNvPr>
          <p:cNvSpPr txBox="1"/>
          <p:nvPr/>
        </p:nvSpPr>
        <p:spPr>
          <a:xfrm>
            <a:off x="1021277" y="3376196"/>
            <a:ext cx="8773551" cy="2031325"/>
          </a:xfrm>
          <a:prstGeom prst="rect">
            <a:avLst/>
          </a:prstGeom>
          <a:noFill/>
        </p:spPr>
        <p:txBody>
          <a:bodyPr wrap="square" numCol="2" spcCol="914400" rtlCol="0">
            <a:spAutoFit/>
          </a:bodyPr>
          <a:lstStyle/>
          <a:p>
            <a:r>
              <a:rPr lang="en-US" dirty="0">
                <a:solidFill>
                  <a:schemeClr val="bg1"/>
                </a:solidFill>
                <a:latin typeface="+mj-lt"/>
                <a:ea typeface="Montserrat" charset="0"/>
                <a:cs typeface="Montserrat" charset="0"/>
              </a:rPr>
              <a:t>www.copulsepoll.org </a:t>
            </a: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r>
              <a:rPr lang="en-US" dirty="0">
                <a:solidFill>
                  <a:schemeClr val="bg1"/>
                </a:solidFill>
                <a:latin typeface="+mj-lt"/>
                <a:ea typeface="Montserrat" charset="0"/>
                <a:cs typeface="Montserrat" charset="0"/>
              </a:rPr>
              <a:t>KYLE ROJAS LEGLEITER</a:t>
            </a:r>
          </a:p>
          <a:p>
            <a:r>
              <a:rPr lang="en-US" sz="1600" dirty="0">
                <a:solidFill>
                  <a:schemeClr val="bg1"/>
                </a:solidFill>
                <a:latin typeface="Montserrat" charset="0"/>
                <a:ea typeface="Montserrat" charset="0"/>
                <a:cs typeface="Montserrat" charset="0"/>
              </a:rPr>
              <a:t>Senior Director of Policy Advocacy</a:t>
            </a:r>
          </a:p>
          <a:p>
            <a:r>
              <a:rPr lang="en-US" sz="1600" dirty="0">
                <a:solidFill>
                  <a:schemeClr val="bg1"/>
                </a:solidFill>
                <a:latin typeface="Montserrat" charset="0"/>
                <a:ea typeface="Montserrat" charset="0"/>
                <a:cs typeface="Montserrat" charset="0"/>
              </a:rPr>
              <a:t>Colorado Health Foundation</a:t>
            </a:r>
          </a:p>
          <a:p>
            <a:r>
              <a:rPr lang="en-US" sz="1600" dirty="0">
                <a:solidFill>
                  <a:schemeClr val="bg1"/>
                </a:solidFill>
                <a:latin typeface="Montserrat" charset="0"/>
                <a:ea typeface="Montserrat" charset="0"/>
                <a:cs typeface="Montserrat" charset="0"/>
                <a:hlinkClick r:id="rId2"/>
              </a:rPr>
              <a:t>klegleiter@coloradohealth.org</a:t>
            </a:r>
            <a:endParaRPr lang="en-US" sz="1600" dirty="0">
              <a:solidFill>
                <a:schemeClr val="bg1"/>
              </a:solidFill>
              <a:latin typeface="Montserrat" charset="0"/>
              <a:ea typeface="Montserrat" charset="0"/>
              <a:cs typeface="Montserrat" charset="0"/>
            </a:endParaRPr>
          </a:p>
          <a:p>
            <a:endParaRPr lang="en-US" sz="1600" dirty="0">
              <a:solidFill>
                <a:schemeClr val="bg1"/>
              </a:solidFill>
              <a:latin typeface="Montserrat" charset="0"/>
              <a:ea typeface="Montserrat" charset="0"/>
              <a:cs typeface="Montserrat" charset="0"/>
            </a:endParaRPr>
          </a:p>
          <a:p>
            <a:endParaRPr lang="en-US" sz="1600" dirty="0">
              <a:solidFill>
                <a:schemeClr val="bg1"/>
              </a:solidFill>
              <a:latin typeface="Montserrat" charset="0"/>
              <a:ea typeface="Montserrat" charset="0"/>
              <a:cs typeface="Montserrat" charset="0"/>
            </a:endParaRPr>
          </a:p>
          <a:p>
            <a:endParaRPr lang="en-US" sz="1600" dirty="0">
              <a:solidFill>
                <a:schemeClr val="bg1"/>
              </a:solidFill>
              <a:latin typeface="Montserrat" charset="0"/>
              <a:ea typeface="Montserrat" charset="0"/>
              <a:cs typeface="Montserrat" charset="0"/>
            </a:endParaRPr>
          </a:p>
        </p:txBody>
      </p:sp>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cxnSp>
        <p:nvCxnSpPr>
          <p:cNvPr id="23" name="Straight Connector 22"/>
          <p:cNvCxnSpPr/>
          <p:nvPr/>
        </p:nvCxnSpPr>
        <p:spPr>
          <a:xfrm>
            <a:off x="1151906" y="3074637"/>
            <a:ext cx="86429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7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963FF3-3082-0146-9045-A71664B0B906}" type="slidenum">
              <a:rPr lang="en-US" smtClean="0"/>
              <a:pPr/>
              <a:t>6</a:t>
            </a:fld>
            <a:endParaRPr lang="en-US" dirty="0"/>
          </a:p>
        </p:txBody>
      </p:sp>
      <p:sp>
        <p:nvSpPr>
          <p:cNvPr id="3" name="Text Placeholder 2">
            <a:extLst>
              <a:ext uri="{FF2B5EF4-FFF2-40B4-BE49-F238E27FC236}">
                <a16:creationId xmlns:a16="http://schemas.microsoft.com/office/drawing/2014/main" id="{7B2A3A1A-78B4-4600-AF71-3D4C06B163D6}"/>
              </a:ext>
            </a:extLst>
          </p:cNvPr>
          <p:cNvSpPr>
            <a:spLocks noGrp="1"/>
          </p:cNvSpPr>
          <p:nvPr>
            <p:ph type="body" sz="quarter" idx="12"/>
          </p:nvPr>
        </p:nvSpPr>
        <p:spPr/>
        <p:txBody>
          <a:bodyPr/>
          <a:lstStyle/>
          <a:p>
            <a:r>
              <a:rPr lang="es-ES_tradnl" dirty="0"/>
              <a:t>Q14. En pocas palabras, ¿cuál es el problema más importante al que cree que se enfrenta Colorado actualmente?</a:t>
            </a:r>
          </a:p>
          <a:p>
            <a:r>
              <a:rPr lang="es-ES_tradnl" dirty="0"/>
              <a:t>(Pregunta abierta)</a:t>
            </a:r>
          </a:p>
        </p:txBody>
      </p:sp>
      <p:graphicFrame>
        <p:nvGraphicFramePr>
          <p:cNvPr id="7" name="Chart 6">
            <a:extLst>
              <a:ext uri="{FF2B5EF4-FFF2-40B4-BE49-F238E27FC236}">
                <a16:creationId xmlns:a16="http://schemas.microsoft.com/office/drawing/2014/main" id="{AEC26403-6577-4A05-BF2A-26A5F3922735}"/>
              </a:ext>
            </a:extLst>
          </p:cNvPr>
          <p:cNvGraphicFramePr/>
          <p:nvPr/>
        </p:nvGraphicFramePr>
        <p:xfrm>
          <a:off x="-248575" y="1976846"/>
          <a:ext cx="12039981" cy="47026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898B684C-9463-D1CB-2F50-72E7EB0492E3}"/>
              </a:ext>
            </a:extLst>
          </p:cNvPr>
          <p:cNvSpPr>
            <a:spLocks noGrp="1"/>
          </p:cNvSpPr>
          <p:nvPr>
            <p:ph type="body" sz="quarter" idx="11"/>
          </p:nvPr>
        </p:nvSpPr>
        <p:spPr>
          <a:xfrm>
            <a:off x="309966" y="470600"/>
            <a:ext cx="11561762" cy="882430"/>
          </a:xfrm>
        </p:spPr>
        <p:txBody>
          <a:bodyPr/>
          <a:lstStyle/>
          <a:p>
            <a:r>
              <a:rPr lang="es-ES" dirty="0"/>
              <a:t>Gobierno y política se posicionaron como los principales desafíos que enfrenta Colorado.</a:t>
            </a:r>
            <a:endParaRPr lang="es-ES_tradnl" dirty="0"/>
          </a:p>
          <a:p>
            <a:endParaRPr lang="en-US" dirty="0"/>
          </a:p>
        </p:txBody>
      </p:sp>
      <p:pic>
        <p:nvPicPr>
          <p:cNvPr id="6" name="Picture 5">
            <a:extLst>
              <a:ext uri="{FF2B5EF4-FFF2-40B4-BE49-F238E27FC236}">
                <a16:creationId xmlns:a16="http://schemas.microsoft.com/office/drawing/2014/main" id="{C040B21D-BD14-C48F-94B0-095A937ACADA}"/>
              </a:ext>
            </a:extLst>
          </p:cNvPr>
          <p:cNvPicPr>
            <a:picLocks noChangeAspect="1"/>
          </p:cNvPicPr>
          <p:nvPr/>
        </p:nvPicPr>
        <p:blipFill>
          <a:blip r:embed="rId4"/>
          <a:stretch>
            <a:fillRect/>
          </a:stretch>
        </p:blipFill>
        <p:spPr>
          <a:xfrm>
            <a:off x="-248575" y="1976846"/>
            <a:ext cx="12040644" cy="4706520"/>
          </a:xfrm>
          <a:prstGeom prst="rect">
            <a:avLst/>
          </a:prstGeom>
        </p:spPr>
      </p:pic>
    </p:spTree>
    <p:extLst>
      <p:ext uri="{BB962C8B-B14F-4D97-AF65-F5344CB8AC3E}">
        <p14:creationId xmlns:p14="http://schemas.microsoft.com/office/powerpoint/2010/main" val="1099823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4378"/>
            <a:ext cx="12192000" cy="6703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Regular" charset="0"/>
            </a:endParaRPr>
          </a:p>
        </p:txBody>
      </p:sp>
      <p:sp>
        <p:nvSpPr>
          <p:cNvPr id="8" name="Rectangle 7"/>
          <p:cNvSpPr/>
          <p:nvPr/>
        </p:nvSpPr>
        <p:spPr>
          <a:xfrm>
            <a:off x="4560125" y="2215614"/>
            <a:ext cx="7802088" cy="27432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
          </p:nvPr>
        </p:nvSpPr>
        <p:spPr/>
        <p:txBody>
          <a:bodyPr/>
          <a:lstStyle/>
          <a:p>
            <a:fld id="{68963FF3-3082-0146-9045-A71664B0B906}" type="slidenum">
              <a:rPr lang="en-US" smtClean="0"/>
              <a:t>60</a:t>
            </a:fld>
            <a:endParaRPr lang="en-US" dirty="0"/>
          </a:p>
        </p:txBody>
      </p:sp>
      <p:sp>
        <p:nvSpPr>
          <p:cNvPr id="6" name="TextBox 5">
            <a:extLst>
              <a:ext uri="{FF2B5EF4-FFF2-40B4-BE49-F238E27FC236}">
                <a16:creationId xmlns:a16="http://schemas.microsoft.com/office/drawing/2014/main" id="{4C793BFE-AC0C-404D-BB7B-F9CDA3270181}"/>
              </a:ext>
            </a:extLst>
          </p:cNvPr>
          <p:cNvSpPr txBox="1"/>
          <p:nvPr/>
        </p:nvSpPr>
        <p:spPr>
          <a:xfrm>
            <a:off x="-1" y="3211443"/>
            <a:ext cx="4560125" cy="769441"/>
          </a:xfrm>
          <a:prstGeom prst="rect">
            <a:avLst/>
          </a:prstGeom>
          <a:noFill/>
        </p:spPr>
        <p:txBody>
          <a:bodyPr wrap="square" rtlCol="0">
            <a:spAutoFit/>
          </a:bodyPr>
          <a:lstStyle/>
          <a:p>
            <a:pPr algn="ctr"/>
            <a:r>
              <a:rPr lang="en-US" sz="4400" b="1" dirty="0">
                <a:solidFill>
                  <a:schemeClr val="bg1"/>
                </a:solidFill>
                <a:latin typeface="Montserrat" charset="0"/>
                <a:ea typeface="Montserrat" charset="0"/>
                <a:cs typeface="Montserrat" charset="0"/>
              </a:rPr>
              <a:t>GRACIAS</a:t>
            </a:r>
          </a:p>
        </p:txBody>
      </p:sp>
      <p:pic>
        <p:nvPicPr>
          <p:cNvPr id="9" name="Picture 8"/>
          <p:cNvPicPr>
            <a:picLocks noChangeAspect="1"/>
          </p:cNvPicPr>
          <p:nvPr/>
        </p:nvPicPr>
        <p:blipFill>
          <a:blip r:embed="rId2"/>
          <a:stretch>
            <a:fillRect/>
          </a:stretch>
        </p:blipFill>
        <p:spPr>
          <a:xfrm>
            <a:off x="5318538" y="3003589"/>
            <a:ext cx="4457700" cy="1333500"/>
          </a:xfrm>
          <a:prstGeom prst="rect">
            <a:avLst/>
          </a:prstGeom>
        </p:spPr>
      </p:pic>
      <p:cxnSp>
        <p:nvCxnSpPr>
          <p:cNvPr id="10" name="Straight Connector 9"/>
          <p:cNvCxnSpPr/>
          <p:nvPr/>
        </p:nvCxnSpPr>
        <p:spPr>
          <a:xfrm>
            <a:off x="758412" y="2623376"/>
            <a:ext cx="30433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8412" y="4568950"/>
            <a:ext cx="30433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2782" y="154378"/>
            <a:ext cx="3419218" cy="3765857"/>
          </a:xfrm>
          <a:prstGeom prst="rect">
            <a:avLst/>
          </a:prstGeom>
        </p:spPr>
      </p:pic>
    </p:spTree>
    <p:extLst>
      <p:ext uri="{BB962C8B-B14F-4D97-AF65-F5344CB8AC3E}">
        <p14:creationId xmlns:p14="http://schemas.microsoft.com/office/powerpoint/2010/main" val="421923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79F2F-83CA-4057-BC10-5C61233A1AED}"/>
              </a:ext>
            </a:extLst>
          </p:cNvPr>
          <p:cNvSpPr>
            <a:spLocks noGrp="1"/>
          </p:cNvSpPr>
          <p:nvPr>
            <p:ph type="sldNum" sz="quarter" idx="10"/>
          </p:nvPr>
        </p:nvSpPr>
        <p:spPr/>
        <p:txBody>
          <a:bodyPr/>
          <a:lstStyle/>
          <a:p>
            <a:fld id="{68963FF3-3082-0146-9045-A71664B0B906}" type="slidenum">
              <a:rPr lang="en-US" smtClean="0"/>
              <a:pPr/>
              <a:t>7</a:t>
            </a:fld>
            <a:endParaRPr lang="en-US" dirty="0"/>
          </a:p>
        </p:txBody>
      </p:sp>
      <p:sp>
        <p:nvSpPr>
          <p:cNvPr id="4" name="Text Placeholder 3">
            <a:extLst>
              <a:ext uri="{FF2B5EF4-FFF2-40B4-BE49-F238E27FC236}">
                <a16:creationId xmlns:a16="http://schemas.microsoft.com/office/drawing/2014/main" id="{8B3ECB05-EC0F-4730-9B5D-D7F03D15BE18}"/>
              </a:ext>
            </a:extLst>
          </p:cNvPr>
          <p:cNvSpPr>
            <a:spLocks noGrp="1"/>
          </p:cNvSpPr>
          <p:nvPr>
            <p:ph type="body" sz="quarter" idx="12"/>
          </p:nvPr>
        </p:nvSpPr>
        <p:spPr/>
        <p:txBody>
          <a:bodyPr/>
          <a:lstStyle/>
          <a:p>
            <a:r>
              <a:rPr lang="es-ES_tradnl" dirty="0"/>
              <a:t>Q15. Ahora, por favor considere los siguientes problemas que algunas personas sugieren son problemas a los que se está enfrentando Colorado. Para cada uno, por favor indique si usted piensa que es un problema extremadamente serio, muy serio, algo serio o no muy serio para los residentes de Colorado. </a:t>
            </a:r>
          </a:p>
        </p:txBody>
      </p:sp>
      <p:sp>
        <p:nvSpPr>
          <p:cNvPr id="9" name="Text Placeholder 8">
            <a:extLst>
              <a:ext uri="{FF2B5EF4-FFF2-40B4-BE49-F238E27FC236}">
                <a16:creationId xmlns:a16="http://schemas.microsoft.com/office/drawing/2014/main" id="{38414C6D-40B6-A35A-AE7C-3580A8AFB7C1}"/>
              </a:ext>
            </a:extLst>
          </p:cNvPr>
          <p:cNvSpPr>
            <a:spLocks noGrp="1"/>
          </p:cNvSpPr>
          <p:nvPr>
            <p:ph type="body" sz="quarter" idx="13"/>
          </p:nvPr>
        </p:nvSpPr>
        <p:spPr/>
        <p:txBody>
          <a:bodyPr/>
          <a:lstStyle/>
          <a:p>
            <a:r>
              <a:rPr lang="es-ES_tradnl"/>
              <a:t>Muestra Dividida</a:t>
            </a:r>
          </a:p>
        </p:txBody>
      </p:sp>
      <p:sp>
        <p:nvSpPr>
          <p:cNvPr id="7" name="Text Placeholder 6">
            <a:extLst>
              <a:ext uri="{FF2B5EF4-FFF2-40B4-BE49-F238E27FC236}">
                <a16:creationId xmlns:a16="http://schemas.microsoft.com/office/drawing/2014/main" id="{82FC03CE-FD0F-D358-FC3D-2F4B47AC30B6}"/>
              </a:ext>
            </a:extLst>
          </p:cNvPr>
          <p:cNvSpPr>
            <a:spLocks noGrp="1"/>
          </p:cNvSpPr>
          <p:nvPr>
            <p:ph type="body" sz="quarter" idx="11"/>
          </p:nvPr>
        </p:nvSpPr>
        <p:spPr/>
        <p:txBody>
          <a:bodyPr>
            <a:normAutofit/>
          </a:bodyPr>
          <a:lstStyle/>
          <a:p>
            <a:r>
              <a:rPr lang="es-ES" dirty="0"/>
              <a:t>Los dos principales problemas están vinculados al costo de vida y la vivienda.</a:t>
            </a:r>
            <a:endParaRPr lang="es-ES_tradnl" dirty="0"/>
          </a:p>
        </p:txBody>
      </p:sp>
      <p:graphicFrame>
        <p:nvGraphicFramePr>
          <p:cNvPr id="8" name="Chart 7">
            <a:extLst>
              <a:ext uri="{FF2B5EF4-FFF2-40B4-BE49-F238E27FC236}">
                <a16:creationId xmlns:a16="http://schemas.microsoft.com/office/drawing/2014/main" id="{1A1867DA-010E-61A7-7CAD-05DFAC7D23C3}"/>
              </a:ext>
            </a:extLst>
          </p:cNvPr>
          <p:cNvGraphicFramePr/>
          <p:nvPr>
            <p:extLst>
              <p:ext uri="{D42A27DB-BD31-4B8C-83A1-F6EECF244321}">
                <p14:modId xmlns:p14="http://schemas.microsoft.com/office/powerpoint/2010/main" val="1416086001"/>
              </p:ext>
            </p:extLst>
          </p:nvPr>
        </p:nvGraphicFramePr>
        <p:xfrm>
          <a:off x="87354" y="2301998"/>
          <a:ext cx="10693401" cy="4055896"/>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a:extLst>
              <a:ext uri="{FF2B5EF4-FFF2-40B4-BE49-F238E27FC236}">
                <a16:creationId xmlns:a16="http://schemas.microsoft.com/office/drawing/2014/main" id="{B6FE3773-83B6-0068-8E8E-DD8F4472622C}"/>
              </a:ext>
            </a:extLst>
          </p:cNvPr>
          <p:cNvPicPr>
            <a:picLocks noChangeAspect="1"/>
          </p:cNvPicPr>
          <p:nvPr/>
        </p:nvPicPr>
        <p:blipFill>
          <a:blip r:embed="rId3"/>
          <a:stretch>
            <a:fillRect/>
          </a:stretch>
        </p:blipFill>
        <p:spPr>
          <a:xfrm>
            <a:off x="10814488" y="2104350"/>
            <a:ext cx="1078623" cy="3676124"/>
          </a:xfrm>
          <a:prstGeom prst="rect">
            <a:avLst/>
          </a:prstGeom>
        </p:spPr>
      </p:pic>
    </p:spTree>
    <p:extLst>
      <p:ext uri="{BB962C8B-B14F-4D97-AF65-F5344CB8AC3E}">
        <p14:creationId xmlns:p14="http://schemas.microsoft.com/office/powerpoint/2010/main" val="59896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679F2F-83CA-4057-BC10-5C61233A1AED}"/>
              </a:ext>
            </a:extLst>
          </p:cNvPr>
          <p:cNvSpPr>
            <a:spLocks noGrp="1"/>
          </p:cNvSpPr>
          <p:nvPr>
            <p:ph type="sldNum" sz="quarter" idx="10"/>
          </p:nvPr>
        </p:nvSpPr>
        <p:spPr/>
        <p:txBody>
          <a:bodyPr/>
          <a:lstStyle/>
          <a:p>
            <a:fld id="{68963FF3-3082-0146-9045-A71664B0B906}" type="slidenum">
              <a:rPr lang="en-US" smtClean="0"/>
              <a:pPr/>
              <a:t>8</a:t>
            </a:fld>
            <a:endParaRPr lang="en-US" dirty="0"/>
          </a:p>
        </p:txBody>
      </p:sp>
      <p:sp>
        <p:nvSpPr>
          <p:cNvPr id="4" name="Text Placeholder 3">
            <a:extLst>
              <a:ext uri="{FF2B5EF4-FFF2-40B4-BE49-F238E27FC236}">
                <a16:creationId xmlns:a16="http://schemas.microsoft.com/office/drawing/2014/main" id="{8B3ECB05-EC0F-4730-9B5D-D7F03D15BE18}"/>
              </a:ext>
            </a:extLst>
          </p:cNvPr>
          <p:cNvSpPr>
            <a:spLocks noGrp="1"/>
          </p:cNvSpPr>
          <p:nvPr>
            <p:ph type="body" sz="quarter" idx="12"/>
          </p:nvPr>
        </p:nvSpPr>
        <p:spPr>
          <a:xfrm>
            <a:off x="309563" y="1021234"/>
            <a:ext cx="11561762" cy="842962"/>
          </a:xfrm>
        </p:spPr>
        <p:txBody>
          <a:bodyPr/>
          <a:lstStyle/>
          <a:p>
            <a:r>
              <a:rPr lang="es-ES_tradnl" dirty="0"/>
              <a:t>Q15. Ahora, por favor considere los siguientes problemas que algunas personas sugieren son problemas a los que se está enfrentando Colorado. Para cada uno, por favor indique si usted piensa que es un problema extremadamente serio, muy serio, algo serio o no muy serio para quienes viven en Colorado. </a:t>
            </a:r>
          </a:p>
        </p:txBody>
      </p:sp>
      <p:sp>
        <p:nvSpPr>
          <p:cNvPr id="3" name="Text Placeholder 2">
            <a:extLst>
              <a:ext uri="{FF2B5EF4-FFF2-40B4-BE49-F238E27FC236}">
                <a16:creationId xmlns:a16="http://schemas.microsoft.com/office/drawing/2014/main" id="{C3323686-D7E8-A54A-F55F-0FF69C9D011F}"/>
              </a:ext>
            </a:extLst>
          </p:cNvPr>
          <p:cNvSpPr>
            <a:spLocks noGrp="1"/>
          </p:cNvSpPr>
          <p:nvPr>
            <p:ph type="body" sz="quarter" idx="13"/>
          </p:nvPr>
        </p:nvSpPr>
        <p:spPr/>
        <p:txBody>
          <a:bodyPr/>
          <a:lstStyle/>
          <a:p>
            <a:r>
              <a:rPr lang="es-ES_tradnl" sz="900" i="1"/>
              <a:t>Muestra Dividida</a:t>
            </a:r>
          </a:p>
        </p:txBody>
      </p:sp>
      <p:sp>
        <p:nvSpPr>
          <p:cNvPr id="8" name="Text Placeholder 7">
            <a:extLst>
              <a:ext uri="{FF2B5EF4-FFF2-40B4-BE49-F238E27FC236}">
                <a16:creationId xmlns:a16="http://schemas.microsoft.com/office/drawing/2014/main" id="{07267040-3191-8C5D-1EC6-C0189365DF61}"/>
              </a:ext>
            </a:extLst>
          </p:cNvPr>
          <p:cNvSpPr>
            <a:spLocks noGrp="1"/>
          </p:cNvSpPr>
          <p:nvPr>
            <p:ph type="body" sz="quarter" idx="11"/>
          </p:nvPr>
        </p:nvSpPr>
        <p:spPr/>
        <p:txBody>
          <a:bodyPr/>
          <a:lstStyle/>
          <a:p>
            <a:r>
              <a:rPr lang="es-ES" dirty="0"/>
              <a:t>Cuando el clima arde y los derechos se enfrían: Prioridades latinas en tiempos críticos</a:t>
            </a:r>
            <a:r>
              <a:rPr lang="es-ES_tradnl" dirty="0"/>
              <a:t>. </a:t>
            </a:r>
          </a:p>
        </p:txBody>
      </p:sp>
      <p:pic>
        <p:nvPicPr>
          <p:cNvPr id="7" name="Picture 6">
            <a:extLst>
              <a:ext uri="{FF2B5EF4-FFF2-40B4-BE49-F238E27FC236}">
                <a16:creationId xmlns:a16="http://schemas.microsoft.com/office/drawing/2014/main" id="{09AEC3E9-B6F5-153E-7DE7-9DA55CABE8EC}"/>
              </a:ext>
            </a:extLst>
          </p:cNvPr>
          <p:cNvPicPr>
            <a:picLocks noChangeAspect="1"/>
          </p:cNvPicPr>
          <p:nvPr/>
        </p:nvPicPr>
        <p:blipFill>
          <a:blip r:embed="rId2"/>
          <a:stretch>
            <a:fillRect/>
          </a:stretch>
        </p:blipFill>
        <p:spPr>
          <a:xfrm>
            <a:off x="203268" y="2312781"/>
            <a:ext cx="10875751" cy="3650849"/>
          </a:xfrm>
          <a:prstGeom prst="rect">
            <a:avLst/>
          </a:prstGeom>
        </p:spPr>
      </p:pic>
      <p:pic>
        <p:nvPicPr>
          <p:cNvPr id="10" name="Picture 9">
            <a:extLst>
              <a:ext uri="{FF2B5EF4-FFF2-40B4-BE49-F238E27FC236}">
                <a16:creationId xmlns:a16="http://schemas.microsoft.com/office/drawing/2014/main" id="{F164698F-1FAF-4152-83CA-8119F830ECD0}"/>
              </a:ext>
            </a:extLst>
          </p:cNvPr>
          <p:cNvPicPr>
            <a:picLocks noChangeAspect="1"/>
          </p:cNvPicPr>
          <p:nvPr/>
        </p:nvPicPr>
        <p:blipFill>
          <a:blip r:embed="rId3"/>
          <a:stretch>
            <a:fillRect/>
          </a:stretch>
        </p:blipFill>
        <p:spPr>
          <a:xfrm>
            <a:off x="10950129" y="2117581"/>
            <a:ext cx="939703" cy="3408923"/>
          </a:xfrm>
          <a:prstGeom prst="rect">
            <a:avLst/>
          </a:prstGeom>
        </p:spPr>
      </p:pic>
    </p:spTree>
    <p:extLst>
      <p:ext uri="{BB962C8B-B14F-4D97-AF65-F5344CB8AC3E}">
        <p14:creationId xmlns:p14="http://schemas.microsoft.com/office/powerpoint/2010/main" val="363755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63FF3-3082-0146-9045-A71664B0B906}" type="slidenum">
              <a:rPr kumimoji="0" lang="en-US" sz="800" b="0" i="0" u="none" strike="noStrike" kern="1200" cap="none" spc="0" normalizeH="0" baseline="0" noProof="0" smtClean="0">
                <a:ln>
                  <a:noFill/>
                </a:ln>
                <a:solidFill>
                  <a:srgbClr val="2D3342"/>
                </a:solidFill>
                <a:effectLst/>
                <a:uLnTx/>
                <a:uFillTx/>
                <a:latin typeface="Montserrat Light"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2D3342"/>
              </a:solidFill>
              <a:effectLst/>
              <a:uLnTx/>
              <a:uFillTx/>
              <a:latin typeface="Montserrat Light" charset="0"/>
            </a:endParaRPr>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a:xfrm>
            <a:off x="309563" y="888656"/>
            <a:ext cx="11561762" cy="882429"/>
          </a:xfrm>
        </p:spPr>
        <p:txBody>
          <a:bodyPr/>
          <a:lstStyle/>
          <a:p>
            <a:r>
              <a:rPr lang="es-ES_tradnl" dirty="0"/>
              <a:t>Q15. Ahora, por favor considere los siguientes problemas que algunas personas sugieren son problemas a los que se está enfrentando Colorado. Para cada uno, por favor indique si usted piensa que es un problema extremadamente serio, muy serio, algo serio o no muy serio para los residentes de Colorado.   </a:t>
            </a:r>
          </a:p>
          <a:p>
            <a:r>
              <a:rPr lang="es-ES_tradnl" dirty="0"/>
              <a:t>(% Problema Extremadamente/Muy Serio)</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n-US" sz="900" i="1" dirty="0"/>
              <a:t>Split Sample</a:t>
            </a:r>
          </a:p>
        </p:txBody>
      </p:sp>
      <p:graphicFrame>
        <p:nvGraphicFramePr>
          <p:cNvPr id="3" name="Table 5">
            <a:extLst>
              <a:ext uri="{FF2B5EF4-FFF2-40B4-BE49-F238E27FC236}">
                <a16:creationId xmlns:a16="http://schemas.microsoft.com/office/drawing/2014/main" id="{55FCBCDB-D3F0-4B78-B270-8B1CC76E37B5}"/>
              </a:ext>
            </a:extLst>
          </p:cNvPr>
          <p:cNvGraphicFramePr>
            <a:graphicFrameLocks noGrp="1"/>
          </p:cNvGraphicFramePr>
          <p:nvPr>
            <p:extLst>
              <p:ext uri="{D42A27DB-BD31-4B8C-83A1-F6EECF244321}">
                <p14:modId xmlns:p14="http://schemas.microsoft.com/office/powerpoint/2010/main" val="3612098905"/>
              </p:ext>
            </p:extLst>
          </p:nvPr>
        </p:nvGraphicFramePr>
        <p:xfrm>
          <a:off x="609600" y="1947341"/>
          <a:ext cx="10972799" cy="4514943"/>
        </p:xfrm>
        <a:graphic>
          <a:graphicData uri="http://schemas.openxmlformats.org/drawingml/2006/table">
            <a:tbl>
              <a:tblPr firstRow="1" bandRow="1">
                <a:tableStyleId>{073A0DAA-6AF3-43AB-8588-CEC1D06C72B9}</a:tableStyleId>
              </a:tblPr>
              <a:tblGrid>
                <a:gridCol w="3333750">
                  <a:extLst>
                    <a:ext uri="{9D8B030D-6E8A-4147-A177-3AD203B41FA5}">
                      <a16:colId xmlns:a16="http://schemas.microsoft.com/office/drawing/2014/main" val="3800592379"/>
                    </a:ext>
                  </a:extLst>
                </a:gridCol>
                <a:gridCol w="819150">
                  <a:extLst>
                    <a:ext uri="{9D8B030D-6E8A-4147-A177-3AD203B41FA5}">
                      <a16:colId xmlns:a16="http://schemas.microsoft.com/office/drawing/2014/main" val="327636290"/>
                    </a:ext>
                  </a:extLst>
                </a:gridCol>
                <a:gridCol w="1406604">
                  <a:extLst>
                    <a:ext uri="{9D8B030D-6E8A-4147-A177-3AD203B41FA5}">
                      <a16:colId xmlns:a16="http://schemas.microsoft.com/office/drawing/2014/main" val="2653160821"/>
                    </a:ext>
                  </a:extLst>
                </a:gridCol>
                <a:gridCol w="1082659">
                  <a:extLst>
                    <a:ext uri="{9D8B030D-6E8A-4147-A177-3AD203B41FA5}">
                      <a16:colId xmlns:a16="http://schemas.microsoft.com/office/drawing/2014/main" val="20783296"/>
                    </a:ext>
                  </a:extLst>
                </a:gridCol>
                <a:gridCol w="1082659">
                  <a:extLst>
                    <a:ext uri="{9D8B030D-6E8A-4147-A177-3AD203B41FA5}">
                      <a16:colId xmlns:a16="http://schemas.microsoft.com/office/drawing/2014/main" val="3287794507"/>
                    </a:ext>
                  </a:extLst>
                </a:gridCol>
                <a:gridCol w="1082659">
                  <a:extLst>
                    <a:ext uri="{9D8B030D-6E8A-4147-A177-3AD203B41FA5}">
                      <a16:colId xmlns:a16="http://schemas.microsoft.com/office/drawing/2014/main" val="126949249"/>
                    </a:ext>
                  </a:extLst>
                </a:gridCol>
                <a:gridCol w="1082659">
                  <a:extLst>
                    <a:ext uri="{9D8B030D-6E8A-4147-A177-3AD203B41FA5}">
                      <a16:colId xmlns:a16="http://schemas.microsoft.com/office/drawing/2014/main" val="596334569"/>
                    </a:ext>
                  </a:extLst>
                </a:gridCol>
                <a:gridCol w="1082659">
                  <a:extLst>
                    <a:ext uri="{9D8B030D-6E8A-4147-A177-3AD203B41FA5}">
                      <a16:colId xmlns:a16="http://schemas.microsoft.com/office/drawing/2014/main" val="1013737291"/>
                    </a:ext>
                  </a:extLst>
                </a:gridCol>
              </a:tblGrid>
              <a:tr h="223558">
                <a:tc rowSpan="2">
                  <a:txBody>
                    <a:bodyPr/>
                    <a:lstStyle/>
                    <a:p>
                      <a:pPr algn="ctr">
                        <a:lnSpc>
                          <a:spcPct val="100000"/>
                        </a:lnSpc>
                      </a:pPr>
                      <a:r>
                        <a:rPr lang="en-US" sz="1200" dirty="0" err="1">
                          <a:latin typeface="+mj-lt"/>
                        </a:rPr>
                        <a:t>Problema</a:t>
                      </a:r>
                      <a:endParaRPr lang="en-US" sz="1200" dirty="0">
                        <a:latin typeface="+mj-lt"/>
                      </a:endParaRPr>
                    </a:p>
                  </a:txBody>
                  <a:tcPr marT="0" marB="0" anchor="ctr">
                    <a:solidFill>
                      <a:schemeClr val="accent4"/>
                    </a:solidFill>
                  </a:tcPr>
                </a:tc>
                <a:tc rowSpan="2">
                  <a:txBody>
                    <a:bodyPr/>
                    <a:lstStyle/>
                    <a:p>
                      <a:pPr algn="ctr">
                        <a:lnSpc>
                          <a:spcPct val="100000"/>
                        </a:lnSpc>
                      </a:pPr>
                      <a:r>
                        <a:rPr lang="en-US" sz="1200" dirty="0">
                          <a:latin typeface="+mj-lt"/>
                        </a:rPr>
                        <a:t>Todos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lnSpc>
                          <a:spcPct val="100000"/>
                        </a:lnSpc>
                      </a:pPr>
                      <a:r>
                        <a:rPr lang="es-ES_tradnl" sz="1200" b="1" kern="1200" noProof="0" dirty="0">
                          <a:solidFill>
                            <a:schemeClr val="lt1"/>
                          </a:solidFill>
                          <a:latin typeface="+mn-lt"/>
                          <a:ea typeface="+mn-ea"/>
                          <a:cs typeface="+mn-cs"/>
                        </a:rPr>
                        <a:t>Ingreso del Hogar</a:t>
                      </a:r>
                    </a:p>
                  </a:txBody>
                  <a:tcPr marT="18288" marB="18288"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15995647"/>
                  </a:ext>
                </a:extLst>
              </a:tr>
              <a:tr h="428485">
                <a:tc vMerge="1">
                  <a:txBody>
                    <a:bodyPr/>
                    <a:lstStyle/>
                    <a:p>
                      <a:endParaRPr lang="en-US" dirty="0"/>
                    </a:p>
                  </a:txBody>
                  <a:tcPr/>
                </a:tc>
                <a:tc vMerge="1">
                  <a:txBody>
                    <a:bodyPr/>
                    <a:lstStyle/>
                    <a:p>
                      <a:endParaRPr lang="en-US" dirty="0"/>
                    </a:p>
                  </a:txBody>
                  <a:tcPr/>
                </a:tc>
                <a:tc>
                  <a:txBody>
                    <a:bodyPr/>
                    <a:lstStyle/>
                    <a:p>
                      <a:pPr algn="ctr" rtl="0" fontAlgn="b"/>
                      <a:r>
                        <a:rPr lang="en-US" sz="1200" b="0" i="0" u="none" strike="noStrike" dirty="0">
                          <a:solidFill>
                            <a:schemeClr val="accent3"/>
                          </a:solidFill>
                          <a:effectLst/>
                          <a:latin typeface="+mj-lt"/>
                        </a:rPr>
                        <a:t>&lt;$30,000</a:t>
                      </a:r>
                    </a:p>
                  </a:txBody>
                  <a:tcPr marL="9525" marR="9525" marT="27432" marB="27432"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200" b="0" i="0" u="none" strike="noStrike" dirty="0">
                          <a:solidFill>
                            <a:schemeClr val="accent3"/>
                          </a:solidFill>
                          <a:effectLst/>
                          <a:latin typeface="+mj-lt"/>
                        </a:rPr>
                        <a:t>$30,000-$50,000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200" b="0" i="0" u="none" strike="noStrike" dirty="0">
                          <a:solidFill>
                            <a:schemeClr val="accent3"/>
                          </a:solidFill>
                          <a:effectLst/>
                          <a:latin typeface="+mj-lt"/>
                        </a:rPr>
                        <a:t>$50,000-$75,000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200" b="0" i="0" u="none" strike="noStrike" dirty="0">
                          <a:solidFill>
                            <a:schemeClr val="accent3"/>
                          </a:solidFill>
                          <a:effectLst/>
                          <a:latin typeface="+mj-lt"/>
                        </a:rPr>
                        <a:t>$75,000-$100,000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$100,000-$150,000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$150,000+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194060">
                <a:tc>
                  <a:txBody>
                    <a:bodyPr/>
                    <a:lstStyle/>
                    <a:p>
                      <a:pPr algn="ctr" fontAlgn="ctr">
                        <a:buNone/>
                      </a:pPr>
                      <a:r>
                        <a:rPr lang="en-US" sz="1200" b="0" i="0" u="none" strike="noStrike" dirty="0">
                          <a:solidFill>
                            <a:schemeClr val="tx1"/>
                          </a:solidFill>
                          <a:effectLst/>
                          <a:latin typeface="+mn-lt"/>
                        </a:rPr>
                        <a:t>Costo de </a:t>
                      </a:r>
                      <a:r>
                        <a:rPr lang="en-US" sz="1200" b="0" i="0" u="none" strike="noStrike" dirty="0" err="1">
                          <a:solidFill>
                            <a:schemeClr val="tx1"/>
                          </a:solidFill>
                          <a:effectLst/>
                          <a:latin typeface="+mn-lt"/>
                        </a:rPr>
                        <a:t>vida</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en</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aumento</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90%</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dirty="0">
                          <a:solidFill>
                            <a:schemeClr val="tx1"/>
                          </a:solidFill>
                          <a:effectLst/>
                          <a:latin typeface="Montserrat Light (Body)"/>
                        </a:rPr>
                        <a:t>96%</a:t>
                      </a:r>
                    </a:p>
                  </a:txBody>
                  <a:tcPr marL="7620" marR="7620" marT="7620" marB="0" anchor="b">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94%</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94%</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90%</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b">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932737989"/>
                  </a:ext>
                </a:extLst>
              </a:tr>
              <a:tr h="194060">
                <a:tc>
                  <a:txBody>
                    <a:bodyPr/>
                    <a:lstStyle/>
                    <a:p>
                      <a:pPr algn="ctr" fontAlgn="ctr">
                        <a:buNone/>
                      </a:pPr>
                      <a:r>
                        <a:rPr lang="en-US" sz="1200" b="0" i="0" u="none" strike="noStrike" dirty="0">
                          <a:solidFill>
                            <a:schemeClr val="tx1"/>
                          </a:solidFill>
                          <a:effectLst/>
                          <a:latin typeface="+mn-lt"/>
                        </a:rPr>
                        <a:t>Costo de </a:t>
                      </a:r>
                      <a:r>
                        <a:rPr lang="en-US" sz="1200" b="0" i="0" u="none" strike="noStrike" dirty="0" err="1">
                          <a:solidFill>
                            <a:schemeClr val="tx1"/>
                          </a:solidFill>
                          <a:effectLst/>
                          <a:latin typeface="+mn-lt"/>
                        </a:rPr>
                        <a:t>vivienda</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87%</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85%</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100%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b"/>
                </a:tc>
                <a:extLst>
                  <a:ext uri="{0D108BD9-81ED-4DB2-BD59-A6C34878D82A}">
                    <a16:rowId xmlns:a16="http://schemas.microsoft.com/office/drawing/2014/main" val="4220187885"/>
                  </a:ext>
                </a:extLst>
              </a:tr>
              <a:tr h="194060">
                <a:tc>
                  <a:txBody>
                    <a:bodyPr/>
                    <a:lstStyle/>
                    <a:p>
                      <a:pPr algn="ctr" fontAlgn="ctr"/>
                      <a:r>
                        <a:rPr lang="es-ES_tradnl" sz="1200" b="0" i="0" u="none" strike="noStrike" noProof="0" dirty="0">
                          <a:solidFill>
                            <a:srgbClr val="2D3342"/>
                          </a:solidFill>
                          <a:effectLst/>
                          <a:latin typeface="+mn-lt"/>
                        </a:rPr>
                        <a:t>Costo de atención médica</a:t>
                      </a:r>
                    </a:p>
                  </a:txBody>
                  <a:tcPr marL="7620" marR="7620" marT="7620" marB="0" anchor="ctr"/>
                </a:tc>
                <a:tc>
                  <a:txBody>
                    <a:bodyPr/>
                    <a:lstStyle/>
                    <a:p>
                      <a:pPr algn="ctr" fontAlgn="ctr">
                        <a:buNone/>
                      </a:pPr>
                      <a:r>
                        <a:rPr lang="en-US" sz="1200" b="0" i="0" u="none" strike="noStrike">
                          <a:solidFill>
                            <a:schemeClr val="tx1"/>
                          </a:solidFill>
                          <a:effectLst/>
                          <a:latin typeface="+mj-lt"/>
                        </a:rPr>
                        <a:t>78%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86%</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84%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86%</a:t>
                      </a:r>
                    </a:p>
                  </a:txBody>
                  <a:tcPr marL="7620" marR="7620" marT="7620" marB="0" anchor="b"/>
                </a:tc>
                <a:extLst>
                  <a:ext uri="{0D108BD9-81ED-4DB2-BD59-A6C34878D82A}">
                    <a16:rowId xmlns:a16="http://schemas.microsoft.com/office/drawing/2014/main" val="298775460"/>
                  </a:ext>
                </a:extLst>
              </a:tr>
              <a:tr h="194060">
                <a:tc>
                  <a:txBody>
                    <a:bodyPr/>
                    <a:lstStyle/>
                    <a:p>
                      <a:pPr algn="ctr" fontAlgn="ctr"/>
                      <a:r>
                        <a:rPr lang="es-ES_tradnl" sz="1200" b="0" i="0" u="none" strike="noStrike" noProof="0" dirty="0">
                          <a:solidFill>
                            <a:srgbClr val="2D3342"/>
                          </a:solidFill>
                          <a:effectLst/>
                          <a:latin typeface="+mn-lt"/>
                        </a:rPr>
                        <a:t>Personas sin hogar</a:t>
                      </a:r>
                    </a:p>
                  </a:txBody>
                  <a:tcPr marL="7620" marR="7620" marT="7620" marB="0" anchor="ctr"/>
                </a:tc>
                <a:tc>
                  <a:txBody>
                    <a:bodyPr/>
                    <a:lstStyle/>
                    <a:p>
                      <a:pPr algn="ctr" fontAlgn="ctr">
                        <a:buNone/>
                      </a:pPr>
                      <a:r>
                        <a:rPr lang="en-US" sz="1200" b="0" i="0" u="none" strike="noStrike">
                          <a:solidFill>
                            <a:schemeClr val="tx1"/>
                          </a:solidFill>
                          <a:effectLst/>
                          <a:latin typeface="+mj-lt"/>
                        </a:rPr>
                        <a:t>76%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75%</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70%</a:t>
                      </a:r>
                    </a:p>
                  </a:txBody>
                  <a:tcPr marL="7620" marR="7620" marT="7620" marB="0" anchor="b"/>
                </a:tc>
                <a:extLst>
                  <a:ext uri="{0D108BD9-81ED-4DB2-BD59-A6C34878D82A}">
                    <a16:rowId xmlns:a16="http://schemas.microsoft.com/office/drawing/2014/main" val="725025559"/>
                  </a:ext>
                </a:extLst>
              </a:tr>
              <a:tr h="194060">
                <a:tc>
                  <a:txBody>
                    <a:bodyPr/>
                    <a:lstStyle/>
                    <a:p>
                      <a:pPr algn="ctr" fontAlgn="ctr"/>
                      <a:r>
                        <a:rPr lang="es-ES_tradnl" sz="1200" b="0" i="0" u="none" strike="noStrike" noProof="0" dirty="0">
                          <a:solidFill>
                            <a:srgbClr val="2D3342"/>
                          </a:solidFill>
                          <a:effectLst/>
                          <a:latin typeface="+mn-lt"/>
                        </a:rPr>
                        <a:t>Empleos y economía</a:t>
                      </a:r>
                    </a:p>
                  </a:txBody>
                  <a:tcPr marL="7620" marR="7620" marT="7620" marB="0" anchor="ctr"/>
                </a:tc>
                <a:tc>
                  <a:txBody>
                    <a:bodyPr/>
                    <a:lstStyle/>
                    <a:p>
                      <a:pPr algn="ctr" fontAlgn="ctr">
                        <a:buNone/>
                      </a:pPr>
                      <a:r>
                        <a:rPr lang="en-US" sz="1200" b="0" i="0" u="none" strike="noStrike">
                          <a:solidFill>
                            <a:schemeClr val="tx1"/>
                          </a:solidFill>
                          <a:effectLst/>
                          <a:latin typeface="+mj-lt"/>
                        </a:rPr>
                        <a:t>68%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68%</a:t>
                      </a:r>
                    </a:p>
                  </a:txBody>
                  <a:tcPr marL="7620" marR="7620" marT="7620" marB="0" anchor="b"/>
                </a:tc>
                <a:extLst>
                  <a:ext uri="{0D108BD9-81ED-4DB2-BD59-A6C34878D82A}">
                    <a16:rowId xmlns:a16="http://schemas.microsoft.com/office/drawing/2014/main" val="1873794655"/>
                  </a:ext>
                </a:extLst>
              </a:tr>
              <a:tr h="194060">
                <a:tc>
                  <a:txBody>
                    <a:bodyPr/>
                    <a:lstStyle/>
                    <a:p>
                      <a:pPr algn="ctr" fontAlgn="ctr"/>
                      <a:r>
                        <a:rPr lang="es-ES_tradnl" sz="1200" b="0" i="0" u="none" strike="noStrike" noProof="0" dirty="0">
                          <a:solidFill>
                            <a:srgbClr val="2D3342"/>
                          </a:solidFill>
                          <a:effectLst/>
                          <a:latin typeface="+mn-lt"/>
                        </a:rPr>
                        <a:t>Sobredosis de drogas</a:t>
                      </a:r>
                    </a:p>
                  </a:txBody>
                  <a:tcPr marL="7620" marR="7620" marT="7620" marB="0" anchor="ctr"/>
                </a:tc>
                <a:tc>
                  <a:txBody>
                    <a:bodyPr/>
                    <a:lstStyle/>
                    <a:p>
                      <a:pPr algn="ctr" fontAlgn="ctr">
                        <a:buNone/>
                      </a:pPr>
                      <a:r>
                        <a:rPr lang="en-US" sz="1200" b="0" i="0" u="none" strike="noStrike">
                          <a:solidFill>
                            <a:schemeClr val="tx1"/>
                          </a:solidFill>
                          <a:effectLst/>
                          <a:latin typeface="+mj-lt"/>
                        </a:rPr>
                        <a:t>66%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100%</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b"/>
                </a:tc>
                <a:extLst>
                  <a:ext uri="{0D108BD9-81ED-4DB2-BD59-A6C34878D82A}">
                    <a16:rowId xmlns:a16="http://schemas.microsoft.com/office/drawing/2014/main" val="3541072885"/>
                  </a:ext>
                </a:extLst>
              </a:tr>
              <a:tr h="194060">
                <a:tc>
                  <a:txBody>
                    <a:bodyPr/>
                    <a:lstStyle/>
                    <a:p>
                      <a:pPr algn="ctr" fontAlgn="ctr"/>
                      <a:r>
                        <a:rPr lang="es-ES_tradnl" sz="1200" b="0" i="0" u="none" strike="noStrike" noProof="0" dirty="0">
                          <a:solidFill>
                            <a:srgbClr val="2D3342"/>
                          </a:solidFill>
                          <a:effectLst/>
                          <a:latin typeface="+mn-lt"/>
                        </a:rPr>
                        <a:t>Delincuencia en general</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64%</a:t>
                      </a:r>
                    </a:p>
                  </a:txBody>
                  <a:tcPr marL="7620" marR="7620" marT="7620" marB="0" anchor="b"/>
                </a:tc>
                <a:extLst>
                  <a:ext uri="{0D108BD9-81ED-4DB2-BD59-A6C34878D82A}">
                    <a16:rowId xmlns:a16="http://schemas.microsoft.com/office/drawing/2014/main" val="963292022"/>
                  </a:ext>
                </a:extLst>
              </a:tr>
              <a:tr h="194060">
                <a:tc>
                  <a:txBody>
                    <a:bodyPr/>
                    <a:lstStyle/>
                    <a:p>
                      <a:pPr algn="ctr" fontAlgn="ctr">
                        <a:buNone/>
                      </a:pPr>
                      <a:r>
                        <a:rPr lang="en-US" sz="1200" b="0" i="0" u="none" strike="noStrike" dirty="0">
                          <a:solidFill>
                            <a:schemeClr val="tx1"/>
                          </a:solidFill>
                          <a:effectLst/>
                          <a:latin typeface="+mn-lt"/>
                        </a:rPr>
                        <a:t>Salud Mental</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56%</a:t>
                      </a:r>
                    </a:p>
                  </a:txBody>
                  <a:tcPr marL="7620" marR="7620" marT="7620" marB="0" anchor="b"/>
                </a:tc>
                <a:extLst>
                  <a:ext uri="{0D108BD9-81ED-4DB2-BD59-A6C34878D82A}">
                    <a16:rowId xmlns:a16="http://schemas.microsoft.com/office/drawing/2014/main" val="3498064149"/>
                  </a:ext>
                </a:extLst>
              </a:tr>
              <a:tr h="194060">
                <a:tc>
                  <a:txBody>
                    <a:bodyPr/>
                    <a:lstStyle/>
                    <a:p>
                      <a:pPr algn="ctr" fontAlgn="ctr">
                        <a:buNone/>
                      </a:pPr>
                      <a:r>
                        <a:rPr lang="en-US" sz="1200" b="0" i="0" u="none" strike="noStrike" dirty="0">
                          <a:solidFill>
                            <a:schemeClr val="tx1"/>
                          </a:solidFill>
                          <a:effectLst/>
                          <a:latin typeface="+mn-lt"/>
                        </a:rPr>
                        <a:t>Abuso de </a:t>
                      </a:r>
                      <a:r>
                        <a:rPr lang="en-US" sz="1200" b="0" i="0" u="none" strike="noStrike" dirty="0" err="1">
                          <a:solidFill>
                            <a:schemeClr val="tx1"/>
                          </a:solidFill>
                          <a:effectLst/>
                          <a:latin typeface="+mn-lt"/>
                        </a:rPr>
                        <a:t>drogas</a:t>
                      </a:r>
                      <a:r>
                        <a:rPr lang="en-US" sz="1200" b="0" i="0" u="none" strike="noStrike" dirty="0">
                          <a:solidFill>
                            <a:schemeClr val="tx1"/>
                          </a:solidFill>
                          <a:effectLst/>
                          <a:latin typeface="+mn-lt"/>
                        </a:rPr>
                        <a:t> y alcohol</a:t>
                      </a:r>
                    </a:p>
                  </a:txBody>
                  <a:tcPr marL="7620" marR="7620" marT="7620" marB="0" anchor="ctr"/>
                </a:tc>
                <a:tc>
                  <a:txBody>
                    <a:bodyPr/>
                    <a:lstStyle/>
                    <a:p>
                      <a:pPr algn="ctr" fontAlgn="ctr">
                        <a:buNone/>
                      </a:pPr>
                      <a:r>
                        <a:rPr lang="en-US" sz="1200" b="0" i="0" u="none" strike="noStrike">
                          <a:solidFill>
                            <a:schemeClr val="tx1"/>
                          </a:solidFill>
                          <a:effectLst/>
                          <a:latin typeface="+mj-lt"/>
                        </a:rPr>
                        <a:t>64%</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51%</a:t>
                      </a:r>
                    </a:p>
                  </a:txBody>
                  <a:tcPr marL="7620" marR="7620" marT="7620" marB="0" anchor="b"/>
                </a:tc>
                <a:extLst>
                  <a:ext uri="{0D108BD9-81ED-4DB2-BD59-A6C34878D82A}">
                    <a16:rowId xmlns:a16="http://schemas.microsoft.com/office/drawing/2014/main" val="3366957228"/>
                  </a:ext>
                </a:extLst>
              </a:tr>
              <a:tr h="194060">
                <a:tc>
                  <a:txBody>
                    <a:bodyPr/>
                    <a:lstStyle/>
                    <a:p>
                      <a:pPr algn="ctr" fontAlgn="ctr"/>
                      <a:r>
                        <a:rPr lang="es-ES_tradnl" sz="1200" b="0" i="0" u="none" strike="noStrike" noProof="0" dirty="0">
                          <a:solidFill>
                            <a:srgbClr val="2D3342"/>
                          </a:solidFill>
                          <a:effectLst/>
                          <a:latin typeface="+mn-lt"/>
                        </a:rPr>
                        <a:t>Restricciones a derechos reproductivos</a:t>
                      </a:r>
                    </a:p>
                  </a:txBody>
                  <a:tcPr marL="7620" marR="7620" marT="7620" marB="0" anchor="ctr"/>
                </a:tc>
                <a:tc>
                  <a:txBody>
                    <a:bodyPr/>
                    <a:lstStyle/>
                    <a:p>
                      <a:pPr algn="ctr" fontAlgn="ctr">
                        <a:buNone/>
                      </a:pPr>
                      <a:r>
                        <a:rPr lang="en-US" sz="1200" b="0" i="0" u="none" strike="noStrike">
                          <a:solidFill>
                            <a:schemeClr val="tx1"/>
                          </a:solidFill>
                          <a:effectLst/>
                          <a:latin typeface="+mj-lt"/>
                        </a:rPr>
                        <a:t>53%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76%</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extLst>
                  <a:ext uri="{0D108BD9-81ED-4DB2-BD59-A6C34878D82A}">
                    <a16:rowId xmlns:a16="http://schemas.microsoft.com/office/drawing/2014/main" val="3933580236"/>
                  </a:ext>
                </a:extLst>
              </a:tr>
              <a:tr h="194060">
                <a:tc>
                  <a:txBody>
                    <a:bodyPr/>
                    <a:lstStyle/>
                    <a:p>
                      <a:pPr algn="ctr" fontAlgn="ctr"/>
                      <a:r>
                        <a:rPr lang="es-ES_tradnl" sz="1200" b="0" i="0" u="none" strike="noStrike" noProof="0" dirty="0">
                          <a:solidFill>
                            <a:srgbClr val="2D3342"/>
                          </a:solidFill>
                          <a:effectLst/>
                          <a:latin typeface="+mn-lt"/>
                        </a:rPr>
                        <a:t>Cambio climático</a:t>
                      </a:r>
                    </a:p>
                  </a:txBody>
                  <a:tcPr marL="7620" marR="7620" marT="7620" marB="0" anchor="ctr"/>
                </a:tc>
                <a:tc>
                  <a:txBody>
                    <a:bodyPr/>
                    <a:lstStyle/>
                    <a:p>
                      <a:pPr algn="ctr" fontAlgn="ctr">
                        <a:buNone/>
                      </a:pPr>
                      <a:r>
                        <a:rPr lang="en-US" sz="1200" b="0" i="0" u="none" strike="noStrike">
                          <a:solidFill>
                            <a:schemeClr val="tx1"/>
                          </a:solidFill>
                          <a:effectLst/>
                          <a:latin typeface="+mj-lt"/>
                        </a:rPr>
                        <a:t>52%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dirty="0">
                          <a:solidFill>
                            <a:schemeClr val="tx1"/>
                          </a:solidFill>
                          <a:effectLst/>
                          <a:latin typeface="Montserrat Light (Body)"/>
                        </a:rPr>
                        <a:t>63%</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b"/>
                </a:tc>
                <a:extLst>
                  <a:ext uri="{0D108BD9-81ED-4DB2-BD59-A6C34878D82A}">
                    <a16:rowId xmlns:a16="http://schemas.microsoft.com/office/drawing/2014/main" val="2685889839"/>
                  </a:ext>
                </a:extLst>
              </a:tr>
              <a:tr h="75307">
                <a:tc>
                  <a:txBody>
                    <a:bodyPr/>
                    <a:lstStyle/>
                    <a:p>
                      <a:pPr algn="ctr" fontAlgn="ctr"/>
                      <a:r>
                        <a:rPr lang="es-ES_tradnl" sz="1200" b="0" i="0" u="none" strike="noStrike" noProof="0" dirty="0">
                          <a:solidFill>
                            <a:srgbClr val="2D3342"/>
                          </a:solidFill>
                          <a:effectLst/>
                          <a:latin typeface="+mn-lt"/>
                        </a:rPr>
                        <a:t>Incendios forestales y otros desastres naturales</a:t>
                      </a:r>
                    </a:p>
                  </a:txBody>
                  <a:tcPr marL="7620" marR="7620" marT="7620" marB="0" anchor="ctr"/>
                </a:tc>
                <a:tc>
                  <a:txBody>
                    <a:bodyPr/>
                    <a:lstStyle/>
                    <a:p>
                      <a:pPr algn="ctr" fontAlgn="ctr">
                        <a:buNone/>
                      </a:pPr>
                      <a:r>
                        <a:rPr lang="en-US" sz="1200" b="0" i="0" u="none" strike="noStrike">
                          <a:solidFill>
                            <a:schemeClr val="tx1"/>
                          </a:solidFill>
                          <a:effectLst/>
                          <a:latin typeface="+mj-lt"/>
                        </a:rPr>
                        <a:t>51%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81%</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47%</a:t>
                      </a:r>
                    </a:p>
                  </a:txBody>
                  <a:tcPr marL="7620" marR="7620" marT="7620" marB="0" anchor="b"/>
                </a:tc>
                <a:extLst>
                  <a:ext uri="{0D108BD9-81ED-4DB2-BD59-A6C34878D82A}">
                    <a16:rowId xmlns:a16="http://schemas.microsoft.com/office/drawing/2014/main" val="1189855106"/>
                  </a:ext>
                </a:extLst>
              </a:tr>
              <a:tr h="194060">
                <a:tc>
                  <a:txBody>
                    <a:bodyPr/>
                    <a:lstStyle/>
                    <a:p>
                      <a:pPr algn="ctr" fontAlgn="ctr"/>
                      <a:r>
                        <a:rPr lang="es-ES_tradnl" sz="1200" b="0" i="0" u="none" strike="noStrike" noProof="0" dirty="0">
                          <a:solidFill>
                            <a:srgbClr val="2D3342"/>
                          </a:solidFill>
                          <a:effectLst/>
                          <a:latin typeface="+mn-lt"/>
                        </a:rPr>
                        <a:t>Inmigración ilegal</a:t>
                      </a:r>
                    </a:p>
                  </a:txBody>
                  <a:tcPr marL="7620" marR="7620" marT="7620" marB="0" anchor="ctr"/>
                </a:tc>
                <a:tc>
                  <a:txBody>
                    <a:bodyPr/>
                    <a:lstStyle/>
                    <a:p>
                      <a:pPr algn="ctr" fontAlgn="ctr">
                        <a:buNone/>
                      </a:pPr>
                      <a:r>
                        <a:rPr lang="en-US" sz="1200" b="0" i="0" u="none" strike="noStrike">
                          <a:solidFill>
                            <a:schemeClr val="tx1"/>
                          </a:solidFill>
                          <a:effectLst/>
                          <a:latin typeface="+mj-lt"/>
                        </a:rPr>
                        <a:t>49%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45%</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56%</a:t>
                      </a:r>
                    </a:p>
                  </a:txBody>
                  <a:tcPr marL="7620" marR="7620" marT="7620" marB="0" anchor="b"/>
                </a:tc>
                <a:extLst>
                  <a:ext uri="{0D108BD9-81ED-4DB2-BD59-A6C34878D82A}">
                    <a16:rowId xmlns:a16="http://schemas.microsoft.com/office/drawing/2014/main" val="2623794283"/>
                  </a:ext>
                </a:extLst>
              </a:tr>
              <a:tr h="194060">
                <a:tc>
                  <a:txBody>
                    <a:bodyPr/>
                    <a:lstStyle/>
                    <a:p>
                      <a:pPr algn="ctr" fontAlgn="ctr">
                        <a:buNone/>
                      </a:pPr>
                      <a:r>
                        <a:rPr lang="en-US" sz="1200" b="0" i="0" u="none" strike="noStrike" dirty="0" err="1">
                          <a:solidFill>
                            <a:schemeClr val="tx1"/>
                          </a:solidFill>
                          <a:effectLst/>
                          <a:latin typeface="+mn-lt"/>
                        </a:rPr>
                        <a:t>Hambre</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48%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19%</a:t>
                      </a:r>
                    </a:p>
                  </a:txBody>
                  <a:tcPr marL="7620" marR="7620" marT="7620" marB="0" anchor="b"/>
                </a:tc>
                <a:extLst>
                  <a:ext uri="{0D108BD9-81ED-4DB2-BD59-A6C34878D82A}">
                    <a16:rowId xmlns:a16="http://schemas.microsoft.com/office/drawing/2014/main" val="441056169"/>
                  </a:ext>
                </a:extLst>
              </a:tr>
              <a:tr h="194060">
                <a:tc>
                  <a:txBody>
                    <a:bodyPr/>
                    <a:lstStyle/>
                    <a:p>
                      <a:pPr algn="ctr" fontAlgn="ctr"/>
                      <a:r>
                        <a:rPr lang="es-ES_tradnl" sz="1200" b="0" i="0" u="none" strike="noStrike" noProof="0" dirty="0">
                          <a:solidFill>
                            <a:srgbClr val="2D3342"/>
                          </a:solidFill>
                          <a:effectLst/>
                          <a:latin typeface="+mn-lt"/>
                        </a:rPr>
                        <a:t>Maltrato a inmigrantes</a:t>
                      </a:r>
                    </a:p>
                  </a:txBody>
                  <a:tcPr marL="7620" marR="7620" marT="7620" marB="0" anchor="ctr"/>
                </a:tc>
                <a:tc>
                  <a:txBody>
                    <a:bodyPr/>
                    <a:lstStyle/>
                    <a:p>
                      <a:pPr algn="ctr" fontAlgn="ctr">
                        <a:buNone/>
                      </a:pPr>
                      <a:r>
                        <a:rPr lang="en-US" sz="1200" b="0" i="0" u="none" strike="noStrike" dirty="0">
                          <a:solidFill>
                            <a:schemeClr val="tx1"/>
                          </a:solidFill>
                          <a:effectLst/>
                          <a:latin typeface="+mj-lt"/>
                        </a:rPr>
                        <a:t>46%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45%</a:t>
                      </a:r>
                    </a:p>
                  </a:txBody>
                  <a:tcPr marL="7620" marR="7620" marT="7620" marB="0" anchor="b"/>
                </a:tc>
                <a:tc>
                  <a:txBody>
                    <a:bodyPr/>
                    <a:lstStyle/>
                    <a:p>
                      <a:pPr algn="ctr" fontAlgn="b">
                        <a:buNone/>
                      </a:pPr>
                      <a:r>
                        <a:rPr lang="en-US" sz="1200" b="0" i="0" u="none" strike="noStrike" dirty="0">
                          <a:solidFill>
                            <a:schemeClr val="tx1"/>
                          </a:solidFill>
                          <a:effectLst/>
                          <a:latin typeface="Montserrat Light (Body)"/>
                        </a:rPr>
                        <a:t>52%</a:t>
                      </a:r>
                    </a:p>
                  </a:txBody>
                  <a:tcPr marL="7620" marR="7620" marT="7620" marB="0" anchor="b"/>
                </a:tc>
                <a:extLst>
                  <a:ext uri="{0D108BD9-81ED-4DB2-BD59-A6C34878D82A}">
                    <a16:rowId xmlns:a16="http://schemas.microsoft.com/office/drawing/2014/main" val="788444765"/>
                  </a:ext>
                </a:extLst>
              </a:tr>
              <a:tr h="194060">
                <a:tc>
                  <a:txBody>
                    <a:bodyPr/>
                    <a:lstStyle/>
                    <a:p>
                      <a:pPr algn="ctr" fontAlgn="ctr">
                        <a:buNone/>
                      </a:pPr>
                      <a:r>
                        <a:rPr lang="en-US" sz="1200" b="0" i="0" u="none" strike="noStrike" dirty="0">
                          <a:solidFill>
                            <a:schemeClr val="tx1"/>
                          </a:solidFill>
                          <a:effectLst/>
                          <a:latin typeface="+mn-lt"/>
                        </a:rPr>
                        <a:t>Violencia con </a:t>
                      </a:r>
                      <a:r>
                        <a:rPr lang="en-US" sz="1200" b="0" i="0" u="none" strike="noStrike" dirty="0" err="1">
                          <a:solidFill>
                            <a:schemeClr val="tx1"/>
                          </a:solidFill>
                          <a:effectLst/>
                          <a:latin typeface="+mn-lt"/>
                        </a:rPr>
                        <a:t>armas</a:t>
                      </a:r>
                      <a:r>
                        <a:rPr lang="en-US" sz="1200" b="0" i="0" u="none" strike="noStrike" dirty="0">
                          <a:solidFill>
                            <a:schemeClr val="tx1"/>
                          </a:solidFill>
                          <a:effectLst/>
                          <a:latin typeface="+mn-lt"/>
                        </a:rPr>
                        <a:t> de </a:t>
                      </a:r>
                      <a:r>
                        <a:rPr lang="en-US" sz="1200" b="0" i="0" u="none" strike="noStrike" dirty="0" err="1">
                          <a:solidFill>
                            <a:schemeClr val="tx1"/>
                          </a:solidFill>
                          <a:effectLst/>
                          <a:latin typeface="+mn-lt"/>
                        </a:rPr>
                        <a:t>fuego</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45%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extLst>
                  <a:ext uri="{0D108BD9-81ED-4DB2-BD59-A6C34878D82A}">
                    <a16:rowId xmlns:a16="http://schemas.microsoft.com/office/drawing/2014/main" val="52916734"/>
                  </a:ext>
                </a:extLst>
              </a:tr>
              <a:tr h="194060">
                <a:tc>
                  <a:txBody>
                    <a:bodyPr/>
                    <a:lstStyle/>
                    <a:p>
                      <a:pPr algn="ctr" fontAlgn="ctr">
                        <a:buNone/>
                      </a:pPr>
                      <a:r>
                        <a:rPr lang="en-US" sz="1200" b="0" i="0" u="none" strike="noStrike" dirty="0">
                          <a:solidFill>
                            <a:schemeClr val="tx1"/>
                          </a:solidFill>
                          <a:effectLst/>
                          <a:latin typeface="+mn-lt"/>
                        </a:rPr>
                        <a:t>Violencia y mala </a:t>
                      </a:r>
                      <a:r>
                        <a:rPr lang="en-US" sz="1200" b="0" i="0" u="none" strike="noStrike" dirty="0" err="1">
                          <a:solidFill>
                            <a:schemeClr val="tx1"/>
                          </a:solidFill>
                          <a:effectLst/>
                          <a:latin typeface="+mn-lt"/>
                        </a:rPr>
                        <a:t>conducta</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policial</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41%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34%</a:t>
                      </a:r>
                    </a:p>
                  </a:txBody>
                  <a:tcPr marL="7620" marR="7620" marT="7620" marB="0" anchor="b"/>
                </a:tc>
                <a:extLst>
                  <a:ext uri="{0D108BD9-81ED-4DB2-BD59-A6C34878D82A}">
                    <a16:rowId xmlns:a16="http://schemas.microsoft.com/office/drawing/2014/main" val="1444767269"/>
                  </a:ext>
                </a:extLst>
              </a:tr>
              <a:tr h="194060">
                <a:tc>
                  <a:txBody>
                    <a:bodyPr/>
                    <a:lstStyle/>
                    <a:p>
                      <a:pPr algn="ctr" fontAlgn="ctr"/>
                      <a:r>
                        <a:rPr lang="es-ES_tradnl" sz="1200" b="0" i="0" u="none" strike="noStrike" noProof="0" dirty="0">
                          <a:solidFill>
                            <a:srgbClr val="2D3342"/>
                          </a:solidFill>
                          <a:effectLst/>
                          <a:latin typeface="+mn-lt"/>
                        </a:rPr>
                        <a:t>Prejuicio racial y discriminación</a:t>
                      </a:r>
                    </a:p>
                  </a:txBody>
                  <a:tcPr marL="7620" marR="7620" marT="7620" marB="0" anchor="ctr"/>
                </a:tc>
                <a:tc>
                  <a:txBody>
                    <a:bodyPr/>
                    <a:lstStyle/>
                    <a:p>
                      <a:pPr algn="ctr" fontAlgn="ctr">
                        <a:buNone/>
                      </a:pPr>
                      <a:r>
                        <a:rPr lang="en-US" sz="1200" b="0" i="0" u="none" strike="noStrike" dirty="0">
                          <a:solidFill>
                            <a:schemeClr val="tx1"/>
                          </a:solidFill>
                          <a:effectLst/>
                          <a:latin typeface="+mj-lt"/>
                        </a:rPr>
                        <a:t>39%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76%</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29%</a:t>
                      </a:r>
                    </a:p>
                  </a:txBody>
                  <a:tcPr marL="7620" marR="7620" marT="7620" marB="0" anchor="b"/>
                </a:tc>
                <a:extLst>
                  <a:ext uri="{0D108BD9-81ED-4DB2-BD59-A6C34878D82A}">
                    <a16:rowId xmlns:a16="http://schemas.microsoft.com/office/drawing/2014/main" val="4008236649"/>
                  </a:ext>
                </a:extLst>
              </a:tr>
              <a:tr h="129016">
                <a:tc>
                  <a:txBody>
                    <a:bodyPr/>
                    <a:lstStyle/>
                    <a:p>
                      <a:pPr algn="ctr" fontAlgn="ctr">
                        <a:buNone/>
                      </a:pPr>
                      <a:r>
                        <a:rPr lang="en-US" sz="1200" b="0" i="0" u="none" strike="noStrike" dirty="0">
                          <a:solidFill>
                            <a:schemeClr val="tx1"/>
                          </a:solidFill>
                          <a:effectLst/>
                          <a:latin typeface="+mn-lt"/>
                        </a:rPr>
                        <a:t>Crimen, </a:t>
                      </a:r>
                      <a:r>
                        <a:rPr lang="en-US" sz="1200" b="0" i="0" u="none" strike="noStrike" dirty="0" err="1">
                          <a:solidFill>
                            <a:schemeClr val="tx1"/>
                          </a:solidFill>
                          <a:effectLst/>
                          <a:latin typeface="+mn-lt"/>
                        </a:rPr>
                        <a:t>en</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su</a:t>
                      </a:r>
                      <a:r>
                        <a:rPr lang="en-US" sz="1200" b="0" i="0" u="none" strike="noStrike" dirty="0">
                          <a:solidFill>
                            <a:schemeClr val="tx1"/>
                          </a:solidFill>
                          <a:effectLst/>
                          <a:latin typeface="+mn-lt"/>
                        </a:rPr>
                        <a:t> </a:t>
                      </a:r>
                      <a:r>
                        <a:rPr lang="en-US" sz="1200" b="0" i="0" u="none" strike="noStrike" dirty="0" err="1">
                          <a:solidFill>
                            <a:schemeClr val="tx1"/>
                          </a:solidFill>
                          <a:effectLst/>
                          <a:latin typeface="+mn-lt"/>
                        </a:rPr>
                        <a:t>vecindario</a:t>
                      </a:r>
                      <a:endParaRPr lang="en-US" sz="1200" b="0" i="0" u="none" strike="noStrike" dirty="0">
                        <a:solidFill>
                          <a:schemeClr val="tx1"/>
                        </a:solidFill>
                        <a:effectLst/>
                        <a:latin typeface="+mn-lt"/>
                      </a:endParaRPr>
                    </a:p>
                  </a:txBody>
                  <a:tcPr marL="7620" marR="7620" marT="7620" marB="0" anchor="ctr"/>
                </a:tc>
                <a:tc>
                  <a:txBody>
                    <a:bodyPr/>
                    <a:lstStyle/>
                    <a:p>
                      <a:pPr algn="ctr" fontAlgn="ctr">
                        <a:buNone/>
                      </a:pPr>
                      <a:r>
                        <a:rPr lang="en-US" sz="1200" b="0" i="0" u="none" strike="noStrike" dirty="0">
                          <a:solidFill>
                            <a:schemeClr val="tx1"/>
                          </a:solidFill>
                          <a:effectLst/>
                          <a:latin typeface="+mj-lt"/>
                        </a:rPr>
                        <a:t>29%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48%</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37%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21%</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35%</a:t>
                      </a:r>
                    </a:p>
                  </a:txBody>
                  <a:tcPr marL="7620" marR="7620" marT="7620" marB="0" anchor="b"/>
                </a:tc>
                <a:tc>
                  <a:txBody>
                    <a:bodyPr/>
                    <a:lstStyle/>
                    <a:p>
                      <a:pPr algn="ctr" fontAlgn="b">
                        <a:buNone/>
                      </a:pPr>
                      <a:r>
                        <a:rPr lang="en-US" sz="1200" b="0" i="0" u="none" strike="noStrike" dirty="0">
                          <a:solidFill>
                            <a:schemeClr val="tx1"/>
                          </a:solidFill>
                          <a:effectLst/>
                          <a:latin typeface="Montserrat Light (Body)"/>
                        </a:rPr>
                        <a:t>12%</a:t>
                      </a:r>
                    </a:p>
                  </a:txBody>
                  <a:tcPr marL="7620" marR="7620" marT="7620" marB="0" anchor="b"/>
                </a:tc>
                <a:extLst>
                  <a:ext uri="{0D108BD9-81ED-4DB2-BD59-A6C34878D82A}">
                    <a16:rowId xmlns:a16="http://schemas.microsoft.com/office/drawing/2014/main" val="1790444270"/>
                  </a:ext>
                </a:extLst>
              </a:tr>
            </a:tbl>
          </a:graphicData>
        </a:graphic>
      </p:graphicFrame>
      <p:sp>
        <p:nvSpPr>
          <p:cNvPr id="7" name="Text Placeholder 6">
            <a:extLst>
              <a:ext uri="{FF2B5EF4-FFF2-40B4-BE49-F238E27FC236}">
                <a16:creationId xmlns:a16="http://schemas.microsoft.com/office/drawing/2014/main" id="{76C5C4A2-61C7-4C63-7E43-048B7500A0F3}"/>
              </a:ext>
            </a:extLst>
          </p:cNvPr>
          <p:cNvSpPr>
            <a:spLocks noGrp="1"/>
          </p:cNvSpPr>
          <p:nvPr>
            <p:ph type="body" sz="quarter" idx="11"/>
          </p:nvPr>
        </p:nvSpPr>
        <p:spPr>
          <a:xfrm>
            <a:off x="309966" y="61786"/>
            <a:ext cx="11561762" cy="718920"/>
          </a:xfrm>
        </p:spPr>
        <p:txBody>
          <a:bodyPr/>
          <a:lstStyle/>
          <a:p>
            <a:r>
              <a:rPr lang="es-ES_tradnl" dirty="0"/>
              <a:t>El costo de vida en aumento fue calificado como un problema serio, incluso entre aquellos de mayor poder adquisitivo del estado.</a:t>
            </a:r>
            <a:endParaRPr lang="en-US" dirty="0"/>
          </a:p>
        </p:txBody>
      </p:sp>
    </p:spTree>
    <p:extLst>
      <p:ext uri="{BB962C8B-B14F-4D97-AF65-F5344CB8AC3E}">
        <p14:creationId xmlns:p14="http://schemas.microsoft.com/office/powerpoint/2010/main" val="304360612"/>
      </p:ext>
    </p:extLst>
  </p:cSld>
  <p:clrMapOvr>
    <a:masterClrMapping/>
  </p:clrMapOvr>
</p:sld>
</file>

<file path=ppt/theme/theme1.xml><?xml version="1.0" encoding="utf-8"?>
<a:theme xmlns:a="http://schemas.openxmlformats.org/drawingml/2006/main" name="Pulse">
  <a:themeElements>
    <a:clrScheme name="PULSE-CHF 2">
      <a:dk1>
        <a:srgbClr val="2D3342"/>
      </a:dk1>
      <a:lt1>
        <a:sysClr val="window" lastClr="FFFFFF"/>
      </a:lt1>
      <a:dk2>
        <a:srgbClr val="2D3342"/>
      </a:dk2>
      <a:lt2>
        <a:srgbClr val="E7E6E6"/>
      </a:lt2>
      <a:accent1>
        <a:srgbClr val="4397B6"/>
      </a:accent1>
      <a:accent2>
        <a:srgbClr val="485A84"/>
      </a:accent2>
      <a:accent3>
        <a:srgbClr val="FFFFFF"/>
      </a:accent3>
      <a:accent4>
        <a:srgbClr val="A82230"/>
      </a:accent4>
      <a:accent5>
        <a:srgbClr val="E8622A"/>
      </a:accent5>
      <a:accent6>
        <a:srgbClr val="989DA0"/>
      </a:accent6>
      <a:hlink>
        <a:srgbClr val="0563C1"/>
      </a:hlink>
      <a:folHlink>
        <a:srgbClr val="954F72"/>
      </a:folHlink>
    </a:clrScheme>
    <a:fontScheme name="PULSE-CHF">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id="{40574D44-FCAF-3143-A9E0-5235F9B5E83C}" vid="{92F2E947-90D0-9A48-B8B4-C198C7B483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C3B1E8FA8F3F4FB37B91470233E944" ma:contentTypeVersion="0" ma:contentTypeDescription="Create a new document." ma:contentTypeScope="" ma:versionID="81c36efd16648e16b8715af3131e61f0">
  <xsd:schema xmlns:xsd="http://www.w3.org/2001/XMLSchema" xmlns:xs="http://www.w3.org/2001/XMLSchema" xmlns:p="http://schemas.microsoft.com/office/2006/metadata/properties" targetNamespace="http://schemas.microsoft.com/office/2006/metadata/properties" ma:root="true" ma:fieldsID="19f67fb229cb6324ae91799e5792f2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E3D00E-15E6-4A47-98E8-AD97790A5A6B}">
  <ds:schemaRefs>
    <ds:schemaRef ds:uri="http://schemas.microsoft.com/sharepoint/v3/contenttype/forms"/>
  </ds:schemaRefs>
</ds:datastoreItem>
</file>

<file path=customXml/itemProps2.xml><?xml version="1.0" encoding="utf-8"?>
<ds:datastoreItem xmlns:ds="http://schemas.openxmlformats.org/officeDocument/2006/customXml" ds:itemID="{3223F913-CC79-4215-A4D6-FB7F2ECDB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Pulse</Template>
  <TotalTime>50108</TotalTime>
  <Words>5974</Words>
  <Application>Microsoft Office PowerPoint</Application>
  <PresentationFormat>Widescreen</PresentationFormat>
  <Paragraphs>1373</Paragraphs>
  <Slides>60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Montserrat</vt:lpstr>
      <vt:lpstr>Montserrat Light</vt:lpstr>
      <vt:lpstr>Montserrat Light (Body)</vt:lpstr>
      <vt:lpstr>Montserrat Regular</vt:lpstr>
      <vt:lpstr>Montserrat Semi</vt:lpstr>
      <vt:lpstr>Montserrat SemiBold</vt:lpstr>
      <vt:lpstr>Pulse</vt:lpstr>
      <vt:lpstr>PowerPoint Presentation</vt:lpstr>
      <vt:lpstr>PowerPoint Presentation</vt:lpstr>
      <vt:lpstr>PowerPoint Presentation</vt:lpstr>
      <vt:lpstr>PowerPoint Presentation</vt:lpstr>
      <vt:lpstr>Preocupaciones principales de los habitantes de Colorado</vt:lpstr>
      <vt:lpstr>PowerPoint Presentation</vt:lpstr>
      <vt:lpstr>PowerPoint Presentation</vt:lpstr>
      <vt:lpstr>PowerPoint Presentation</vt:lpstr>
      <vt:lpstr>PowerPoint Presentation</vt:lpstr>
      <vt:lpstr>PowerPoint Presentation</vt:lpstr>
      <vt:lpstr>Participación ciudadana y vida en Colorado</vt:lpstr>
      <vt:lpstr>PowerPoint Presentation</vt:lpstr>
      <vt:lpstr>PowerPoint Presentation</vt:lpstr>
      <vt:lpstr>PowerPoint Presentation</vt:lpstr>
      <vt:lpstr>Costo de Vida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Vivienda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Costo del cuidado de la salud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Retos financieros</vt:lpstr>
      <vt:lpstr>PowerPoint Presentation</vt:lpstr>
      <vt:lpstr>Impuestos</vt:lpstr>
      <vt:lpstr>PowerPoint Presentation</vt:lpstr>
      <vt:lpstr>PowerPoint Presentation</vt:lpstr>
      <vt:lpstr>PowerPoint Presentation</vt:lpstr>
      <vt:lpstr>PowerPoint Presentation</vt:lpstr>
      <vt:lpstr>PowerPoint Presentation</vt:lpstr>
      <vt:lpstr>Sesión de preguntas y respuestas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Virginia Garcia Pivik</cp:lastModifiedBy>
  <cp:revision>5620</cp:revision>
  <cp:lastPrinted>2025-06-18T15:52:58Z</cp:lastPrinted>
  <dcterms:created xsi:type="dcterms:W3CDTF">2021-08-20T17:15:52Z</dcterms:created>
  <dcterms:modified xsi:type="dcterms:W3CDTF">2025-09-08T18:34:18Z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0x01010007C3B1E8FA8F3F4FB37B91470233E944</vt:lpwstr>
  </property>
</Properties>
</file>